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4"/>
    <p:sldMasterId id="2147483926" r:id="rId5"/>
    <p:sldMasterId id="2147483956" r:id="rId6"/>
    <p:sldMasterId id="2147483980" r:id="rId7"/>
    <p:sldMasterId id="2147484006" r:id="rId8"/>
  </p:sldMasterIdLst>
  <p:notesMasterIdLst>
    <p:notesMasterId r:id="rId252"/>
  </p:notesMasterIdLst>
  <p:handoutMasterIdLst>
    <p:handoutMasterId r:id="rId253"/>
  </p:handoutMasterIdLst>
  <p:sldIdLst>
    <p:sldId id="2282" r:id="rId9"/>
    <p:sldId id="696" r:id="rId10"/>
    <p:sldId id="2283" r:id="rId11"/>
    <p:sldId id="708" r:id="rId12"/>
    <p:sldId id="707" r:id="rId13"/>
    <p:sldId id="701" r:id="rId14"/>
    <p:sldId id="710" r:id="rId15"/>
    <p:sldId id="712" r:id="rId16"/>
    <p:sldId id="713" r:id="rId17"/>
    <p:sldId id="705" r:id="rId18"/>
    <p:sldId id="2734" r:id="rId19"/>
    <p:sldId id="760" r:id="rId20"/>
    <p:sldId id="761" r:id="rId21"/>
    <p:sldId id="764" r:id="rId22"/>
    <p:sldId id="1571" r:id="rId23"/>
    <p:sldId id="4325" r:id="rId24"/>
    <p:sldId id="1338" r:id="rId25"/>
    <p:sldId id="1030" r:id="rId26"/>
    <p:sldId id="1027" r:id="rId27"/>
    <p:sldId id="1044" r:id="rId28"/>
    <p:sldId id="1045" r:id="rId29"/>
    <p:sldId id="1225" r:id="rId30"/>
    <p:sldId id="1578" r:id="rId31"/>
    <p:sldId id="1580" r:id="rId32"/>
    <p:sldId id="1149" r:id="rId33"/>
    <p:sldId id="4493" r:id="rId34"/>
    <p:sldId id="4326" r:id="rId35"/>
    <p:sldId id="4329" r:id="rId36"/>
    <p:sldId id="4330" r:id="rId37"/>
    <p:sldId id="4331" r:id="rId38"/>
    <p:sldId id="4332" r:id="rId39"/>
    <p:sldId id="4333" r:id="rId40"/>
    <p:sldId id="4335" r:id="rId41"/>
    <p:sldId id="4339" r:id="rId42"/>
    <p:sldId id="4336" r:id="rId43"/>
    <p:sldId id="4337" r:id="rId44"/>
    <p:sldId id="4338" r:id="rId45"/>
    <p:sldId id="4340" r:id="rId46"/>
    <p:sldId id="4341" r:id="rId47"/>
    <p:sldId id="4342" r:id="rId48"/>
    <p:sldId id="4343" r:id="rId49"/>
    <p:sldId id="4344" r:id="rId50"/>
    <p:sldId id="4345" r:id="rId51"/>
    <p:sldId id="4346" r:id="rId52"/>
    <p:sldId id="4347" r:id="rId53"/>
    <p:sldId id="4348" r:id="rId54"/>
    <p:sldId id="4349" r:id="rId55"/>
    <p:sldId id="4350" r:id="rId56"/>
    <p:sldId id="4351" r:id="rId57"/>
    <p:sldId id="4352" r:id="rId58"/>
    <p:sldId id="4354" r:id="rId59"/>
    <p:sldId id="4353" r:id="rId60"/>
    <p:sldId id="4355" r:id="rId61"/>
    <p:sldId id="4356" r:id="rId62"/>
    <p:sldId id="1713" r:id="rId63"/>
    <p:sldId id="1617" r:id="rId64"/>
    <p:sldId id="1785" r:id="rId65"/>
    <p:sldId id="1786" r:id="rId66"/>
    <p:sldId id="1787" r:id="rId67"/>
    <p:sldId id="1525" r:id="rId68"/>
    <p:sldId id="256" r:id="rId69"/>
    <p:sldId id="1166" r:id="rId70"/>
    <p:sldId id="1170" r:id="rId71"/>
    <p:sldId id="1173" r:id="rId72"/>
    <p:sldId id="1168" r:id="rId73"/>
    <p:sldId id="1178" r:id="rId74"/>
    <p:sldId id="1179" r:id="rId75"/>
    <p:sldId id="4494" r:id="rId76"/>
    <p:sldId id="4357" r:id="rId77"/>
    <p:sldId id="4358" r:id="rId78"/>
    <p:sldId id="4359" r:id="rId79"/>
    <p:sldId id="4360" r:id="rId80"/>
    <p:sldId id="4361" r:id="rId81"/>
    <p:sldId id="4362" r:id="rId82"/>
    <p:sldId id="4363" r:id="rId83"/>
    <p:sldId id="4364" r:id="rId84"/>
    <p:sldId id="4365" r:id="rId85"/>
    <p:sldId id="4366" r:id="rId86"/>
    <p:sldId id="4367" r:id="rId87"/>
    <p:sldId id="4368" r:id="rId88"/>
    <p:sldId id="4369" r:id="rId89"/>
    <p:sldId id="4370" r:id="rId90"/>
    <p:sldId id="4371" r:id="rId91"/>
    <p:sldId id="4372" r:id="rId92"/>
    <p:sldId id="4373" r:id="rId93"/>
    <p:sldId id="4374" r:id="rId94"/>
    <p:sldId id="4375" r:id="rId95"/>
    <p:sldId id="4376" r:id="rId96"/>
    <p:sldId id="4377" r:id="rId97"/>
    <p:sldId id="4378" r:id="rId98"/>
    <p:sldId id="4379" r:id="rId99"/>
    <p:sldId id="4380" r:id="rId100"/>
    <p:sldId id="4381" r:id="rId101"/>
    <p:sldId id="4382" r:id="rId102"/>
    <p:sldId id="4383" r:id="rId103"/>
    <p:sldId id="4384" r:id="rId104"/>
    <p:sldId id="4385" r:id="rId105"/>
    <p:sldId id="4386" r:id="rId106"/>
    <p:sldId id="4387" r:id="rId107"/>
    <p:sldId id="4388" r:id="rId108"/>
    <p:sldId id="4389" r:id="rId109"/>
    <p:sldId id="4390" r:id="rId110"/>
    <p:sldId id="4391" r:id="rId111"/>
    <p:sldId id="4392" r:id="rId112"/>
    <p:sldId id="4393" r:id="rId113"/>
    <p:sldId id="4394" r:id="rId114"/>
    <p:sldId id="4395" r:id="rId115"/>
    <p:sldId id="4396" r:id="rId116"/>
    <p:sldId id="4397" r:id="rId117"/>
    <p:sldId id="964" r:id="rId118"/>
    <p:sldId id="1603" r:id="rId119"/>
    <p:sldId id="1104" r:id="rId120"/>
    <p:sldId id="1214" r:id="rId121"/>
    <p:sldId id="974" r:id="rId122"/>
    <p:sldId id="965" r:id="rId123"/>
    <p:sldId id="1745" r:id="rId124"/>
    <p:sldId id="983" r:id="rId125"/>
    <p:sldId id="1219" r:id="rId126"/>
    <p:sldId id="1658" r:id="rId127"/>
    <p:sldId id="1598" r:id="rId128"/>
    <p:sldId id="1665" r:id="rId129"/>
    <p:sldId id="4398" r:id="rId130"/>
    <p:sldId id="4399" r:id="rId131"/>
    <p:sldId id="4400" r:id="rId132"/>
    <p:sldId id="4401" r:id="rId133"/>
    <p:sldId id="4402" r:id="rId134"/>
    <p:sldId id="4403" r:id="rId135"/>
    <p:sldId id="4404" r:id="rId136"/>
    <p:sldId id="4405" r:id="rId137"/>
    <p:sldId id="4406" r:id="rId138"/>
    <p:sldId id="4407" r:id="rId139"/>
    <p:sldId id="4408" r:id="rId140"/>
    <p:sldId id="4409" r:id="rId141"/>
    <p:sldId id="4410" r:id="rId142"/>
    <p:sldId id="4411" r:id="rId143"/>
    <p:sldId id="4412" r:id="rId144"/>
    <p:sldId id="4413" r:id="rId145"/>
    <p:sldId id="4414" r:id="rId146"/>
    <p:sldId id="4415" r:id="rId147"/>
    <p:sldId id="4416" r:id="rId148"/>
    <p:sldId id="4417" r:id="rId149"/>
    <p:sldId id="4418" r:id="rId150"/>
    <p:sldId id="4419" r:id="rId151"/>
    <p:sldId id="4420" r:id="rId152"/>
    <p:sldId id="4421" r:id="rId153"/>
    <p:sldId id="4422" r:id="rId154"/>
    <p:sldId id="4423" r:id="rId155"/>
    <p:sldId id="4424" r:id="rId156"/>
    <p:sldId id="4425" r:id="rId157"/>
    <p:sldId id="4426" r:id="rId158"/>
    <p:sldId id="4427" r:id="rId159"/>
    <p:sldId id="4428" r:id="rId160"/>
    <p:sldId id="4429" r:id="rId161"/>
    <p:sldId id="4430" r:id="rId162"/>
    <p:sldId id="4431" r:id="rId163"/>
    <p:sldId id="4432" r:id="rId164"/>
    <p:sldId id="4433" r:id="rId165"/>
    <p:sldId id="1712" r:id="rId166"/>
    <p:sldId id="1051" r:id="rId167"/>
    <p:sldId id="1052" r:id="rId168"/>
    <p:sldId id="1234" r:id="rId169"/>
    <p:sldId id="1053" r:id="rId170"/>
    <p:sldId id="1056" r:id="rId171"/>
    <p:sldId id="1064" r:id="rId172"/>
    <p:sldId id="1625" r:id="rId173"/>
    <p:sldId id="1626" r:id="rId174"/>
    <p:sldId id="1067" r:id="rId175"/>
    <p:sldId id="1070" r:id="rId176"/>
    <p:sldId id="1579" r:id="rId177"/>
    <p:sldId id="1483" r:id="rId178"/>
    <p:sldId id="1072" r:id="rId179"/>
    <p:sldId id="1723" r:id="rId180"/>
    <p:sldId id="4434" r:id="rId181"/>
    <p:sldId id="4435" r:id="rId182"/>
    <p:sldId id="4436" r:id="rId183"/>
    <p:sldId id="4437" r:id="rId184"/>
    <p:sldId id="4438" r:id="rId185"/>
    <p:sldId id="4439" r:id="rId186"/>
    <p:sldId id="4440" r:id="rId187"/>
    <p:sldId id="4441" r:id="rId188"/>
    <p:sldId id="4442" r:id="rId189"/>
    <p:sldId id="4443" r:id="rId190"/>
    <p:sldId id="4444" r:id="rId191"/>
    <p:sldId id="4445" r:id="rId192"/>
    <p:sldId id="4446" r:id="rId193"/>
    <p:sldId id="4447" r:id="rId194"/>
    <p:sldId id="4448" r:id="rId195"/>
    <p:sldId id="4449" r:id="rId196"/>
    <p:sldId id="4450" r:id="rId197"/>
    <p:sldId id="4451" r:id="rId198"/>
    <p:sldId id="4452" r:id="rId199"/>
    <p:sldId id="4453" r:id="rId200"/>
    <p:sldId id="4454" r:id="rId201"/>
    <p:sldId id="4455" r:id="rId202"/>
    <p:sldId id="4456" r:id="rId203"/>
    <p:sldId id="4457" r:id="rId204"/>
    <p:sldId id="4458" r:id="rId205"/>
    <p:sldId id="4459" r:id="rId206"/>
    <p:sldId id="4460" r:id="rId207"/>
    <p:sldId id="4461" r:id="rId208"/>
    <p:sldId id="4462" r:id="rId209"/>
    <p:sldId id="4463" r:id="rId210"/>
    <p:sldId id="4464" r:id="rId211"/>
    <p:sldId id="782" r:id="rId212"/>
    <p:sldId id="784" r:id="rId213"/>
    <p:sldId id="783" r:id="rId214"/>
    <p:sldId id="787" r:id="rId215"/>
    <p:sldId id="912" r:id="rId216"/>
    <p:sldId id="915" r:id="rId217"/>
    <p:sldId id="810" r:id="rId218"/>
    <p:sldId id="1318" r:id="rId219"/>
    <p:sldId id="1319" r:id="rId220"/>
    <p:sldId id="1320" r:id="rId221"/>
    <p:sldId id="1676" r:id="rId222"/>
    <p:sldId id="4465" r:id="rId223"/>
    <p:sldId id="4466" r:id="rId224"/>
    <p:sldId id="4467" r:id="rId225"/>
    <p:sldId id="4468" r:id="rId226"/>
    <p:sldId id="4469" r:id="rId227"/>
    <p:sldId id="4470" r:id="rId228"/>
    <p:sldId id="4471" r:id="rId229"/>
    <p:sldId id="4472" r:id="rId230"/>
    <p:sldId id="4473" r:id="rId231"/>
    <p:sldId id="4474" r:id="rId232"/>
    <p:sldId id="4475" r:id="rId233"/>
    <p:sldId id="4476" r:id="rId234"/>
    <p:sldId id="4477" r:id="rId235"/>
    <p:sldId id="4478" r:id="rId236"/>
    <p:sldId id="4479" r:id="rId237"/>
    <p:sldId id="4480" r:id="rId238"/>
    <p:sldId id="4481" r:id="rId239"/>
    <p:sldId id="4482" r:id="rId240"/>
    <p:sldId id="4483" r:id="rId241"/>
    <p:sldId id="4484" r:id="rId242"/>
    <p:sldId id="4485" r:id="rId243"/>
    <p:sldId id="4486" r:id="rId244"/>
    <p:sldId id="4487" r:id="rId245"/>
    <p:sldId id="4488" r:id="rId246"/>
    <p:sldId id="4489" r:id="rId247"/>
    <p:sldId id="4490" r:id="rId248"/>
    <p:sldId id="4491" r:id="rId249"/>
    <p:sldId id="4492" r:id="rId250"/>
    <p:sldId id="1081" r:id="rId251"/>
  </p:sldIdLst>
  <p:sldSz cx="12436475" cy="6994525"/>
  <p:notesSz cx="6858000" cy="9144000"/>
  <p:defaultTextStyle>
    <a:defPPr>
      <a:defRPr lang="en-US"/>
    </a:defPPr>
    <a:lvl1pPr marL="0" algn="l" defTabSz="621792" rtl="0" eaLnBrk="1" latinLnBrk="0" hangingPunct="1">
      <a:defRPr sz="2448" kern="1200">
        <a:solidFill>
          <a:schemeClr val="tx1"/>
        </a:solidFill>
        <a:latin typeface="+mn-lt"/>
        <a:ea typeface="+mn-ea"/>
        <a:cs typeface="+mn-cs"/>
      </a:defRPr>
    </a:lvl1pPr>
    <a:lvl2pPr marL="621792" algn="l" defTabSz="621792" rtl="0" eaLnBrk="1" latinLnBrk="0" hangingPunct="1">
      <a:defRPr sz="2448" kern="1200">
        <a:solidFill>
          <a:schemeClr val="tx1"/>
        </a:solidFill>
        <a:latin typeface="+mn-lt"/>
        <a:ea typeface="+mn-ea"/>
        <a:cs typeface="+mn-cs"/>
      </a:defRPr>
    </a:lvl2pPr>
    <a:lvl3pPr marL="1243584" algn="l" defTabSz="621792" rtl="0" eaLnBrk="1" latinLnBrk="0" hangingPunct="1">
      <a:defRPr sz="2448" kern="1200">
        <a:solidFill>
          <a:schemeClr val="tx1"/>
        </a:solidFill>
        <a:latin typeface="+mn-lt"/>
        <a:ea typeface="+mn-ea"/>
        <a:cs typeface="+mn-cs"/>
      </a:defRPr>
    </a:lvl3pPr>
    <a:lvl4pPr marL="1865376" algn="l" defTabSz="621792" rtl="0" eaLnBrk="1" latinLnBrk="0" hangingPunct="1">
      <a:defRPr sz="2448" kern="1200">
        <a:solidFill>
          <a:schemeClr val="tx1"/>
        </a:solidFill>
        <a:latin typeface="+mn-lt"/>
        <a:ea typeface="+mn-ea"/>
        <a:cs typeface="+mn-cs"/>
      </a:defRPr>
    </a:lvl4pPr>
    <a:lvl5pPr marL="2487168" algn="l" defTabSz="621792" rtl="0" eaLnBrk="1" latinLnBrk="0" hangingPunct="1">
      <a:defRPr sz="2448" kern="1200">
        <a:solidFill>
          <a:schemeClr val="tx1"/>
        </a:solidFill>
        <a:latin typeface="+mn-lt"/>
        <a:ea typeface="+mn-ea"/>
        <a:cs typeface="+mn-cs"/>
      </a:defRPr>
    </a:lvl5pPr>
    <a:lvl6pPr marL="3108960" algn="l" defTabSz="621792" rtl="0" eaLnBrk="1" latinLnBrk="0" hangingPunct="1">
      <a:defRPr sz="2448" kern="1200">
        <a:solidFill>
          <a:schemeClr val="tx1"/>
        </a:solidFill>
        <a:latin typeface="+mn-lt"/>
        <a:ea typeface="+mn-ea"/>
        <a:cs typeface="+mn-cs"/>
      </a:defRPr>
    </a:lvl6pPr>
    <a:lvl7pPr marL="3730752" algn="l" defTabSz="621792" rtl="0" eaLnBrk="1" latinLnBrk="0" hangingPunct="1">
      <a:defRPr sz="2448" kern="1200">
        <a:solidFill>
          <a:schemeClr val="tx1"/>
        </a:solidFill>
        <a:latin typeface="+mn-lt"/>
        <a:ea typeface="+mn-ea"/>
        <a:cs typeface="+mn-cs"/>
      </a:defRPr>
    </a:lvl7pPr>
    <a:lvl8pPr marL="4352544" algn="l" defTabSz="621792" rtl="0" eaLnBrk="1" latinLnBrk="0" hangingPunct="1">
      <a:defRPr sz="2448" kern="1200">
        <a:solidFill>
          <a:schemeClr val="tx1"/>
        </a:solidFill>
        <a:latin typeface="+mn-lt"/>
        <a:ea typeface="+mn-ea"/>
        <a:cs typeface="+mn-cs"/>
      </a:defRPr>
    </a:lvl8pPr>
    <a:lvl9pPr marL="4974336" algn="l" defTabSz="621792" rtl="0" eaLnBrk="1" latinLnBrk="0" hangingPunct="1">
      <a:defRPr sz="2448"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D094C3-5063-4FB5-A58E-8CD8FA0B6DA4}">
          <p14:sldIdLst>
            <p14:sldId id="2282"/>
            <p14:sldId id="696"/>
            <p14:sldId id="2283"/>
            <p14:sldId id="708"/>
            <p14:sldId id="707"/>
            <p14:sldId id="701"/>
            <p14:sldId id="710"/>
            <p14:sldId id="712"/>
            <p14:sldId id="713"/>
            <p14:sldId id="705"/>
            <p14:sldId id="2734"/>
            <p14:sldId id="760"/>
            <p14:sldId id="761"/>
            <p14:sldId id="764"/>
            <p14:sldId id="1571"/>
          </p14:sldIdLst>
        </p14:section>
        <p14:section name="[Module 1] Manage Azure subscription and resources" id="{82CA6DEE-C783-4BC3-802C-FEBC23CB0BDD}">
          <p14:sldIdLst>
            <p14:sldId id="4325"/>
            <p14:sldId id="1338"/>
            <p14:sldId id="1030"/>
            <p14:sldId id="1027"/>
            <p14:sldId id="1044"/>
            <p14:sldId id="1045"/>
            <p14:sldId id="1225"/>
            <p14:sldId id="1578"/>
            <p14:sldId id="1580"/>
            <p14:sldId id="1149"/>
            <p14:sldId id="4493"/>
            <p14:sldId id="4326"/>
            <p14:sldId id="4329"/>
            <p14:sldId id="4330"/>
            <p14:sldId id="4331"/>
            <p14:sldId id="4332"/>
            <p14:sldId id="4333"/>
            <p14:sldId id="4335"/>
            <p14:sldId id="4339"/>
            <p14:sldId id="4336"/>
            <p14:sldId id="4337"/>
            <p14:sldId id="4338"/>
            <p14:sldId id="4340"/>
            <p14:sldId id="4341"/>
            <p14:sldId id="4342"/>
            <p14:sldId id="4343"/>
            <p14:sldId id="4344"/>
            <p14:sldId id="4345"/>
            <p14:sldId id="4346"/>
            <p14:sldId id="4347"/>
            <p14:sldId id="4348"/>
            <p14:sldId id="4349"/>
            <p14:sldId id="4350"/>
            <p14:sldId id="4351"/>
            <p14:sldId id="4352"/>
            <p14:sldId id="4354"/>
            <p14:sldId id="4353"/>
            <p14:sldId id="4355"/>
          </p14:sldIdLst>
        </p14:section>
        <p14:section name="[Module 2] Implement and Manage Storage" id="{C1D81806-CDB3-429E-97A1-55C0319F9176}">
          <p14:sldIdLst>
            <p14:sldId id="4356"/>
            <p14:sldId id="1713"/>
            <p14:sldId id="1617"/>
            <p14:sldId id="1785"/>
            <p14:sldId id="1786"/>
            <p14:sldId id="1787"/>
            <p14:sldId id="1525"/>
            <p14:sldId id="256"/>
            <p14:sldId id="1166"/>
            <p14:sldId id="1170"/>
            <p14:sldId id="1173"/>
            <p14:sldId id="1168"/>
            <p14:sldId id="1178"/>
            <p14:sldId id="1179"/>
            <p14:sldId id="4494"/>
            <p14:sldId id="4357"/>
            <p14:sldId id="4358"/>
            <p14:sldId id="4359"/>
            <p14:sldId id="4360"/>
            <p14:sldId id="4361"/>
            <p14:sldId id="4362"/>
            <p14:sldId id="4363"/>
            <p14:sldId id="4364"/>
            <p14:sldId id="4365"/>
            <p14:sldId id="4366"/>
            <p14:sldId id="4367"/>
            <p14:sldId id="4368"/>
            <p14:sldId id="4369"/>
            <p14:sldId id="4370"/>
            <p14:sldId id="4371"/>
            <p14:sldId id="4372"/>
            <p14:sldId id="4373"/>
            <p14:sldId id="4374"/>
            <p14:sldId id="4375"/>
            <p14:sldId id="4376"/>
            <p14:sldId id="4377"/>
            <p14:sldId id="4378"/>
            <p14:sldId id="4379"/>
            <p14:sldId id="4380"/>
            <p14:sldId id="4381"/>
            <p14:sldId id="4382"/>
            <p14:sldId id="4383"/>
            <p14:sldId id="4384"/>
            <p14:sldId id="4385"/>
            <p14:sldId id="4386"/>
            <p14:sldId id="4387"/>
            <p14:sldId id="4388"/>
            <p14:sldId id="4389"/>
            <p14:sldId id="4390"/>
            <p14:sldId id="4391"/>
            <p14:sldId id="4392"/>
            <p14:sldId id="4393"/>
            <p14:sldId id="4394"/>
            <p14:sldId id="4395"/>
            <p14:sldId id="4396"/>
          </p14:sldIdLst>
        </p14:section>
        <p14:section name="[Module 3] Deploying and Managing Virtual Machines" id="{18197CD4-141F-4835-B55B-67DAE19B4785}">
          <p14:sldIdLst>
            <p14:sldId id="4397"/>
            <p14:sldId id="964"/>
            <p14:sldId id="1603"/>
            <p14:sldId id="1104"/>
            <p14:sldId id="1214"/>
            <p14:sldId id="974"/>
            <p14:sldId id="965"/>
            <p14:sldId id="1745"/>
            <p14:sldId id="983"/>
            <p14:sldId id="1219"/>
            <p14:sldId id="1658"/>
            <p14:sldId id="1598"/>
            <p14:sldId id="1665"/>
            <p14:sldId id="4398"/>
            <p14:sldId id="4399"/>
            <p14:sldId id="4400"/>
            <p14:sldId id="4401"/>
            <p14:sldId id="4402"/>
            <p14:sldId id="4403"/>
            <p14:sldId id="4404"/>
            <p14:sldId id="4405"/>
            <p14:sldId id="4406"/>
            <p14:sldId id="4407"/>
            <p14:sldId id="4408"/>
            <p14:sldId id="4409"/>
            <p14:sldId id="4410"/>
            <p14:sldId id="4411"/>
            <p14:sldId id="4412"/>
            <p14:sldId id="4413"/>
            <p14:sldId id="4414"/>
            <p14:sldId id="4415"/>
            <p14:sldId id="4416"/>
            <p14:sldId id="4417"/>
            <p14:sldId id="4418"/>
            <p14:sldId id="4419"/>
            <p14:sldId id="4420"/>
            <p14:sldId id="4421"/>
            <p14:sldId id="4422"/>
            <p14:sldId id="4423"/>
            <p14:sldId id="4424"/>
            <p14:sldId id="4425"/>
            <p14:sldId id="4426"/>
            <p14:sldId id="4427"/>
            <p14:sldId id="4428"/>
            <p14:sldId id="4429"/>
            <p14:sldId id="4430"/>
            <p14:sldId id="4431"/>
            <p14:sldId id="4432"/>
          </p14:sldIdLst>
        </p14:section>
        <p14:section name="[Module 4] Configuring and Managing Virtual Networks" id="{8B644BA2-BCE7-43A6-8738-FDB16CF95EFE}">
          <p14:sldIdLst>
            <p14:sldId id="4433"/>
            <p14:sldId id="1712"/>
            <p14:sldId id="1051"/>
            <p14:sldId id="1052"/>
            <p14:sldId id="1234"/>
            <p14:sldId id="1053"/>
            <p14:sldId id="1056"/>
            <p14:sldId id="1064"/>
            <p14:sldId id="1625"/>
            <p14:sldId id="1626"/>
            <p14:sldId id="1067"/>
            <p14:sldId id="1070"/>
            <p14:sldId id="1579"/>
            <p14:sldId id="1483"/>
            <p14:sldId id="1072"/>
            <p14:sldId id="1723"/>
            <p14:sldId id="4434"/>
            <p14:sldId id="4435"/>
            <p14:sldId id="4436"/>
            <p14:sldId id="4437"/>
            <p14:sldId id="4438"/>
            <p14:sldId id="4439"/>
            <p14:sldId id="4440"/>
            <p14:sldId id="4441"/>
            <p14:sldId id="4442"/>
            <p14:sldId id="4443"/>
            <p14:sldId id="4444"/>
            <p14:sldId id="4445"/>
            <p14:sldId id="4446"/>
            <p14:sldId id="4447"/>
            <p14:sldId id="4448"/>
            <p14:sldId id="4449"/>
            <p14:sldId id="4450"/>
            <p14:sldId id="4451"/>
            <p14:sldId id="4452"/>
            <p14:sldId id="4453"/>
            <p14:sldId id="4454"/>
            <p14:sldId id="4455"/>
            <p14:sldId id="4456"/>
            <p14:sldId id="4457"/>
            <p14:sldId id="4458"/>
            <p14:sldId id="4459"/>
            <p14:sldId id="4460"/>
            <p14:sldId id="4461"/>
            <p14:sldId id="4462"/>
            <p14:sldId id="4463"/>
          </p14:sldIdLst>
        </p14:section>
        <p14:section name="[Module 5]Managing Identities" id="{0EC2B854-A6E6-4B2D-968C-6AB3E5B9E526}">
          <p14:sldIdLst>
            <p14:sldId id="4464"/>
            <p14:sldId id="782"/>
            <p14:sldId id="784"/>
            <p14:sldId id="783"/>
            <p14:sldId id="787"/>
            <p14:sldId id="912"/>
            <p14:sldId id="915"/>
            <p14:sldId id="810"/>
            <p14:sldId id="1318"/>
            <p14:sldId id="1319"/>
            <p14:sldId id="1320"/>
            <p14:sldId id="1676"/>
            <p14:sldId id="4465"/>
            <p14:sldId id="4466"/>
            <p14:sldId id="4467"/>
            <p14:sldId id="4468"/>
            <p14:sldId id="4469"/>
            <p14:sldId id="4470"/>
            <p14:sldId id="4471"/>
            <p14:sldId id="4472"/>
            <p14:sldId id="4473"/>
            <p14:sldId id="4474"/>
            <p14:sldId id="4475"/>
            <p14:sldId id="4476"/>
            <p14:sldId id="4477"/>
            <p14:sldId id="4478"/>
            <p14:sldId id="4479"/>
            <p14:sldId id="4480"/>
            <p14:sldId id="4481"/>
            <p14:sldId id="4482"/>
            <p14:sldId id="4483"/>
            <p14:sldId id="4484"/>
            <p14:sldId id="4485"/>
            <p14:sldId id="4486"/>
            <p14:sldId id="4487"/>
            <p14:sldId id="4488"/>
            <p14:sldId id="4489"/>
            <p14:sldId id="4490"/>
            <p14:sldId id="4491"/>
            <p14:sldId id="4492"/>
            <p14:sldId id="1081"/>
          </p14:sldIdLst>
        </p14:section>
      </p14:sectionLst>
    </p:ext>
    <p:ext uri="{EFAFB233-063F-42B5-8137-9DF3F51BA10A}">
      <p15:sldGuideLst xmlns:p15="http://schemas.microsoft.com/office/powerpoint/2012/main">
        <p15:guide id="1" orient="horz" pos="621" userDrawn="1">
          <p15:clr>
            <a:srgbClr val="A4A3A4"/>
          </p15:clr>
        </p15:guide>
        <p15:guide id="2" pos="3917" userDrawn="1">
          <p15:clr>
            <a:srgbClr val="A4A3A4"/>
          </p15:clr>
        </p15:guide>
        <p15:guide id="3" pos="165" userDrawn="1">
          <p15:clr>
            <a:srgbClr val="A4A3A4"/>
          </p15:clr>
        </p15:guide>
        <p15:guide id="4" pos="7442" userDrawn="1">
          <p15:clr>
            <a:srgbClr val="A4A3A4"/>
          </p15:clr>
        </p15:guide>
        <p15:guide id="5" orient="horz" pos="4099" userDrawn="1">
          <p15:clr>
            <a:srgbClr val="A4A3A4"/>
          </p15:clr>
        </p15:guide>
        <p15:guide id="6" orient="horz" pos="229" userDrawn="1">
          <p15:clr>
            <a:srgbClr val="A4A3A4"/>
          </p15:clr>
        </p15:guide>
        <p15:guide id="7" orient="horz" pos="2347" userDrawn="1">
          <p15:clr>
            <a:srgbClr val="A4A3A4"/>
          </p15:clr>
        </p15:guide>
        <p15:guide id="9" pos="7661" userDrawn="1">
          <p15:clr>
            <a:srgbClr val="A4A3A4"/>
          </p15:clr>
        </p15:guide>
        <p15:guide id="10" pos="3498" userDrawn="1">
          <p15:clr>
            <a:srgbClr val="A4A3A4"/>
          </p15:clr>
        </p15:guide>
        <p15:guide id="11" orient="horz" pos="3571" userDrawn="1">
          <p15:clr>
            <a:srgbClr val="A4A3A4"/>
          </p15:clr>
        </p15:guide>
        <p15:guide id="12" orient="horz" pos="2007" userDrawn="1">
          <p15:clr>
            <a:srgbClr val="A4A3A4"/>
          </p15:clr>
        </p15:guide>
        <p15:guide id="13" orient="horz" pos="2641" userDrawn="1">
          <p15:clr>
            <a:srgbClr val="A4A3A4"/>
          </p15:clr>
        </p15:guide>
        <p15:guide id="14" orient="horz" pos="955" userDrawn="1">
          <p15:clr>
            <a:srgbClr val="A4A3A4"/>
          </p15:clr>
        </p15:guide>
        <p15:guide id="15" orient="horz" pos="1243" userDrawn="1">
          <p15:clr>
            <a:srgbClr val="A4A3A4"/>
          </p15:clr>
        </p15:guide>
        <p15:guide id="16" pos="6039" userDrawn="1">
          <p15:clr>
            <a:srgbClr val="A4A3A4"/>
          </p15:clr>
        </p15:guide>
        <p15:guide id="17" orient="horz" pos="691" userDrawn="1">
          <p15:clr>
            <a:srgbClr val="A4A3A4"/>
          </p15:clr>
        </p15:guide>
        <p15:guide id="18" orient="horz" pos="2880" userDrawn="1">
          <p15:clr>
            <a:srgbClr val="A4A3A4"/>
          </p15:clr>
        </p15:guide>
        <p15:guide id="19" orient="horz" pos="24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gic" initials="L" lastIdx="32" clrIdx="0"/>
  <p:cmAuthor id="1" name="Tamara Ofner (Ally Inc)" initials="TO" lastIdx="1" clrIdx="1"/>
  <p:cmAuthor id="2" name="Deaddin Edris" initials="DE" lastIdx="13" clrIdx="2"/>
  <p:cmAuthor id="3" name="Tammy Ofner" initials="TO" lastIdx="1" clrIdx="3"/>
  <p:cmAuthor id="4" name="Travis Gerber" initials="TG" lastIdx="21" clrIdx="4"/>
  <p:cmAuthor id="5" name="Ryan Bergau" initials="RB" lastIdx="2" clrIdx="5"/>
  <p:cmAuthor id="6" name="Andreas Rynes" initials="AR" lastIdx="2" clrIdx="6">
    <p:extLst>
      <p:ext uri="{19B8F6BF-5375-455C-9EA6-DF929625EA0E}">
        <p15:presenceInfo xmlns:p15="http://schemas.microsoft.com/office/powerpoint/2012/main" userId="S-1-5-21-1721254763-462695806-1538882281-2630358" providerId="AD"/>
      </p:ext>
    </p:extLst>
  </p:cmAuthor>
  <p:cmAuthor id="7" name="Fred Harmon" initials="FH" lastIdx="2" clrIdx="7">
    <p:extLst>
      <p:ext uri="{19B8F6BF-5375-455C-9EA6-DF929625EA0E}">
        <p15:presenceInfo xmlns:p15="http://schemas.microsoft.com/office/powerpoint/2012/main" userId="056d32eb3262119a" providerId="Windows Live"/>
      </p:ext>
    </p:extLst>
  </p:cmAuthor>
  <p:cmAuthor id="8" name="Ismael Marrero (Logic20/20)" initials="IM(" lastIdx="8" clrIdx="8">
    <p:extLst>
      <p:ext uri="{19B8F6BF-5375-455C-9EA6-DF929625EA0E}">
        <p15:presenceInfo xmlns:p15="http://schemas.microsoft.com/office/powerpoint/2012/main" userId="S-1-5-21-2127521184-1604012920-1887927527-9931329" providerId="AD"/>
      </p:ext>
    </p:extLst>
  </p:cmAuthor>
  <p:cmAuthor id="9" name="Ryan Bergau (Ally Inc)" initials="RB(I" lastIdx="1" clrIdx="9"/>
  <p:cmAuthor id="10" name="Adam Edlich" initials="AE" lastIdx="28" clrIdx="10">
    <p:extLst>
      <p:ext uri="{19B8F6BF-5375-455C-9EA6-DF929625EA0E}">
        <p15:presenceInfo xmlns:p15="http://schemas.microsoft.com/office/powerpoint/2012/main" userId="S-1-5-21-1610812990-1533591103-3379555260-1516" providerId="AD"/>
      </p:ext>
    </p:extLst>
  </p:cmAuthor>
  <p:cmAuthor id="11" name="Michael Bartley" initials="MB" lastIdx="10" clrIdx="11">
    <p:extLst>
      <p:ext uri="{19B8F6BF-5375-455C-9EA6-DF929625EA0E}">
        <p15:presenceInfo xmlns:p15="http://schemas.microsoft.com/office/powerpoint/2012/main" userId="S-1-5-21-1610812990-1533591103-3379555260-1651" providerId="AD"/>
      </p:ext>
    </p:extLst>
  </p:cmAuthor>
  <p:cmAuthor id="12" name="Earnie Glazener" initials="EG" lastIdx="20" clrIdx="12">
    <p:extLst>
      <p:ext uri="{19B8F6BF-5375-455C-9EA6-DF929625EA0E}">
        <p15:presenceInfo xmlns:p15="http://schemas.microsoft.com/office/powerpoint/2012/main" userId="S-1-5-21-1610812990-1533591103-3379555260-4517" providerId="AD"/>
      </p:ext>
    </p:extLst>
  </p:cmAuthor>
  <p:cmAuthor id="13" name="Pam Collier" initials="PC" lastIdx="3" clrIdx="13">
    <p:extLst>
      <p:ext uri="{19B8F6BF-5375-455C-9EA6-DF929625EA0E}">
        <p15:presenceInfo xmlns:p15="http://schemas.microsoft.com/office/powerpoint/2012/main" userId="S-1-5-21-1610812990-1533591103-3379555260-1430" providerId="AD"/>
      </p:ext>
    </p:extLst>
  </p:cmAuthor>
  <p:cmAuthor id="14" name="Joe Smith" initials="JS" lastIdx="12" clrIdx="14">
    <p:extLst>
      <p:ext uri="{19B8F6BF-5375-455C-9EA6-DF929625EA0E}">
        <p15:presenceInfo xmlns:p15="http://schemas.microsoft.com/office/powerpoint/2012/main" userId="S-1-5-21-1610812990-1533591103-3379555260-6193" providerId="AD"/>
      </p:ext>
    </p:extLst>
  </p:cmAuthor>
  <p:cmAuthor id="15" name="Unknown User1" initials="Unknown User1" lastIdx="5" clrIdx="1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3C00"/>
    <a:srgbClr val="CA912A"/>
    <a:srgbClr val="CD7F32"/>
    <a:srgbClr val="FF8C00"/>
    <a:srgbClr val="7FBA00"/>
    <a:srgbClr val="A68834"/>
    <a:srgbClr val="A27C38"/>
    <a:srgbClr val="8E6F32"/>
    <a:srgbClr val="E81123"/>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3107" autoAdjust="0"/>
    <p:restoredTop sz="94655" autoAdjust="0"/>
  </p:normalViewPr>
  <p:slideViewPr>
    <p:cSldViewPr snapToGrid="0" showGuides="1">
      <p:cViewPr>
        <p:scale>
          <a:sx n="65" d="100"/>
          <a:sy n="65" d="100"/>
        </p:scale>
        <p:origin x="-60" y="267"/>
      </p:cViewPr>
      <p:guideLst>
        <p:guide orient="horz" pos="621"/>
        <p:guide pos="3917"/>
        <p:guide pos="165"/>
        <p:guide pos="7442"/>
        <p:guide orient="horz" pos="4099"/>
        <p:guide orient="horz" pos="229"/>
        <p:guide orient="horz" pos="2347"/>
        <p:guide pos="7661"/>
        <p:guide pos="3498"/>
        <p:guide orient="horz" pos="3571"/>
        <p:guide orient="horz" pos="2007"/>
        <p:guide orient="horz" pos="2641"/>
        <p:guide orient="horz" pos="955"/>
        <p:guide orient="horz" pos="1243"/>
        <p:guide pos="6039"/>
        <p:guide orient="horz" pos="691"/>
        <p:guide orient="horz" pos="2880"/>
        <p:guide orient="horz" pos="2443"/>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slide" Target="slides/slide183.xml"/><Relationship Id="rId205" Type="http://schemas.openxmlformats.org/officeDocument/2006/relationships/slide" Target="slides/slide197.xml"/><Relationship Id="rId226" Type="http://schemas.openxmlformats.org/officeDocument/2006/relationships/slide" Target="slides/slide218.xml"/><Relationship Id="rId247" Type="http://schemas.openxmlformats.org/officeDocument/2006/relationships/slide" Target="slides/slide239.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16" Type="http://schemas.openxmlformats.org/officeDocument/2006/relationships/slide" Target="slides/slide208.xml"/><Relationship Id="rId237" Type="http://schemas.openxmlformats.org/officeDocument/2006/relationships/slide" Target="slides/slide229.xml"/><Relationship Id="rId258" Type="http://schemas.openxmlformats.org/officeDocument/2006/relationships/tableStyles" Target="tableStyles.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slide" Target="slides/slide184.xml"/><Relationship Id="rId206" Type="http://schemas.openxmlformats.org/officeDocument/2006/relationships/slide" Target="slides/slide198.xml"/><Relationship Id="rId227" Type="http://schemas.openxmlformats.org/officeDocument/2006/relationships/slide" Target="slides/slide219.xml"/><Relationship Id="rId248" Type="http://schemas.openxmlformats.org/officeDocument/2006/relationships/slide" Target="slides/slide240.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slide" Target="slides/slide158.xml"/><Relationship Id="rId182" Type="http://schemas.openxmlformats.org/officeDocument/2006/relationships/slide" Target="slides/slide174.xml"/><Relationship Id="rId187" Type="http://schemas.openxmlformats.org/officeDocument/2006/relationships/slide" Target="slides/slide179.xml"/><Relationship Id="rId217" Type="http://schemas.openxmlformats.org/officeDocument/2006/relationships/slide" Target="slides/slide209.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slide" Target="slides/slide204.xml"/><Relationship Id="rId233" Type="http://schemas.openxmlformats.org/officeDocument/2006/relationships/slide" Target="slides/slide225.xml"/><Relationship Id="rId238" Type="http://schemas.openxmlformats.org/officeDocument/2006/relationships/slide" Target="slides/slide230.xml"/><Relationship Id="rId254" Type="http://schemas.openxmlformats.org/officeDocument/2006/relationships/commentAuthors" Target="commentAuthors.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172" Type="http://schemas.openxmlformats.org/officeDocument/2006/relationships/slide" Target="slides/slide164.xml"/><Relationship Id="rId193" Type="http://schemas.openxmlformats.org/officeDocument/2006/relationships/slide" Target="slides/slide185.xml"/><Relationship Id="rId202" Type="http://schemas.openxmlformats.org/officeDocument/2006/relationships/slide" Target="slides/slide194.xml"/><Relationship Id="rId207" Type="http://schemas.openxmlformats.org/officeDocument/2006/relationships/slide" Target="slides/slide199.xml"/><Relationship Id="rId223" Type="http://schemas.openxmlformats.org/officeDocument/2006/relationships/slide" Target="slides/slide215.xml"/><Relationship Id="rId228" Type="http://schemas.openxmlformats.org/officeDocument/2006/relationships/slide" Target="slides/slide220.xml"/><Relationship Id="rId244" Type="http://schemas.openxmlformats.org/officeDocument/2006/relationships/slide" Target="slides/slide236.xml"/><Relationship Id="rId249" Type="http://schemas.openxmlformats.org/officeDocument/2006/relationships/slide" Target="slides/slide24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13" Type="http://schemas.openxmlformats.org/officeDocument/2006/relationships/slide" Target="slides/slide205.xml"/><Relationship Id="rId218" Type="http://schemas.openxmlformats.org/officeDocument/2006/relationships/slide" Target="slides/slide210.xml"/><Relationship Id="rId234" Type="http://schemas.openxmlformats.org/officeDocument/2006/relationships/slide" Target="slides/slide226.xml"/><Relationship Id="rId239" Type="http://schemas.openxmlformats.org/officeDocument/2006/relationships/slide" Target="slides/slide231.xml"/><Relationship Id="rId2" Type="http://schemas.openxmlformats.org/officeDocument/2006/relationships/customXml" Target="../customXml/item2.xml"/><Relationship Id="rId29" Type="http://schemas.openxmlformats.org/officeDocument/2006/relationships/slide" Target="slides/slide21.xml"/><Relationship Id="rId250" Type="http://schemas.openxmlformats.org/officeDocument/2006/relationships/slide" Target="slides/slide242.xml"/><Relationship Id="rId255" Type="http://schemas.openxmlformats.org/officeDocument/2006/relationships/presProps" Target="presProps.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199" Type="http://schemas.openxmlformats.org/officeDocument/2006/relationships/slide" Target="slides/slide191.xml"/><Relationship Id="rId203" Type="http://schemas.openxmlformats.org/officeDocument/2006/relationships/slide" Target="slides/slide195.xml"/><Relationship Id="rId208" Type="http://schemas.openxmlformats.org/officeDocument/2006/relationships/slide" Target="slides/slide200.xml"/><Relationship Id="rId229" Type="http://schemas.openxmlformats.org/officeDocument/2006/relationships/slide" Target="slides/slide221.xml"/><Relationship Id="rId19" Type="http://schemas.openxmlformats.org/officeDocument/2006/relationships/slide" Target="slides/slide11.xml"/><Relationship Id="rId224" Type="http://schemas.openxmlformats.org/officeDocument/2006/relationships/slide" Target="slides/slide216.xml"/><Relationship Id="rId240" Type="http://schemas.openxmlformats.org/officeDocument/2006/relationships/slide" Target="slides/slide232.xml"/><Relationship Id="rId245" Type="http://schemas.openxmlformats.org/officeDocument/2006/relationships/slide" Target="slides/slide237.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slide" Target="slides/slide181.xml"/><Relationship Id="rId219" Type="http://schemas.openxmlformats.org/officeDocument/2006/relationships/slide" Target="slides/slide211.xml"/><Relationship Id="rId3" Type="http://schemas.openxmlformats.org/officeDocument/2006/relationships/customXml" Target="../customXml/item3.xml"/><Relationship Id="rId214" Type="http://schemas.openxmlformats.org/officeDocument/2006/relationships/slide" Target="slides/slide206.xml"/><Relationship Id="rId230" Type="http://schemas.openxmlformats.org/officeDocument/2006/relationships/slide" Target="slides/slide222.xml"/><Relationship Id="rId235" Type="http://schemas.openxmlformats.org/officeDocument/2006/relationships/slide" Target="slides/slide227.xml"/><Relationship Id="rId251" Type="http://schemas.openxmlformats.org/officeDocument/2006/relationships/slide" Target="slides/slide243.xml"/><Relationship Id="rId256" Type="http://schemas.openxmlformats.org/officeDocument/2006/relationships/viewProps" Target="viewProps.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5" Type="http://schemas.openxmlformats.org/officeDocument/2006/relationships/slide" Target="slides/slide187.xml"/><Relationship Id="rId209" Type="http://schemas.openxmlformats.org/officeDocument/2006/relationships/slide" Target="slides/slide201.xml"/><Relationship Id="rId190" Type="http://schemas.openxmlformats.org/officeDocument/2006/relationships/slide" Target="slides/slide182.xml"/><Relationship Id="rId204" Type="http://schemas.openxmlformats.org/officeDocument/2006/relationships/slide" Target="slides/slide196.xml"/><Relationship Id="rId220" Type="http://schemas.openxmlformats.org/officeDocument/2006/relationships/slide" Target="slides/slide212.xml"/><Relationship Id="rId225" Type="http://schemas.openxmlformats.org/officeDocument/2006/relationships/slide" Target="slides/slide217.xml"/><Relationship Id="rId241" Type="http://schemas.openxmlformats.org/officeDocument/2006/relationships/slide" Target="slides/slide233.xml"/><Relationship Id="rId246" Type="http://schemas.openxmlformats.org/officeDocument/2006/relationships/slide" Target="slides/slide238.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10" Type="http://schemas.openxmlformats.org/officeDocument/2006/relationships/slide" Target="slides/slide20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theme" Target="theme/theme1.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notesMaster" Target="notesMasters/notesMaster1.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handoutMaster" Target="handoutMasters/handoutMaster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25E062-3844-8D4D-90F5-0AB22D787686}" type="datetimeFigureOut">
              <a:rPr lang="en-US" smtClean="0"/>
              <a:pPr/>
              <a:t>5/21/2019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216E68-2EED-AC4F-AF3A-2887500560D2}" type="slidenum">
              <a:rPr lang="en-US" smtClean="0"/>
              <a:pPr/>
              <a:t>‹#›</a:t>
            </a:fld>
            <a:endParaRPr lang="en-US" dirty="0"/>
          </a:p>
        </p:txBody>
      </p:sp>
    </p:spTree>
    <p:extLst>
      <p:ext uri="{BB962C8B-B14F-4D97-AF65-F5344CB8AC3E}">
        <p14:creationId xmlns:p14="http://schemas.microsoft.com/office/powerpoint/2010/main" val="2511557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0806A8-3FBB-4D56-952D-259975E76F94}" type="datetimeFigureOut">
              <a:rPr lang="en-US" smtClean="0"/>
              <a:pPr/>
              <a:t>5/21/2019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CDB930-BE8F-4086-877D-A7B85115D0F6}" type="slidenum">
              <a:rPr lang="en-US" smtClean="0"/>
              <a:pPr/>
              <a:t>‹#›</a:t>
            </a:fld>
            <a:endParaRPr lang="en-US" dirty="0"/>
          </a:p>
        </p:txBody>
      </p:sp>
    </p:spTree>
    <p:extLst>
      <p:ext uri="{BB962C8B-B14F-4D97-AF65-F5344CB8AC3E}">
        <p14:creationId xmlns:p14="http://schemas.microsoft.com/office/powerpoint/2010/main" val="2925503931"/>
      </p:ext>
    </p:extLst>
  </p:cSld>
  <p:clrMap bg1="lt1" tx1="dk1" bg2="lt2" tx2="dk2" accent1="accent1" accent2="accent2" accent3="accent3" accent4="accent4" accent5="accent5" accent6="accent6" hlink="hlink" folHlink="folHlink"/>
  <p:notesStyle>
    <a:lvl1pPr marL="0" algn="l" defTabSz="1243584" rtl="0" eaLnBrk="1" latinLnBrk="0" hangingPunct="1">
      <a:defRPr sz="1632" kern="1200">
        <a:solidFill>
          <a:schemeClr val="tx1"/>
        </a:solidFill>
        <a:latin typeface="+mn-lt"/>
        <a:ea typeface="+mn-ea"/>
        <a:cs typeface="+mn-cs"/>
      </a:defRPr>
    </a:lvl1pPr>
    <a:lvl2pPr marL="621792" algn="l" defTabSz="1243584" rtl="0" eaLnBrk="1" latinLnBrk="0" hangingPunct="1">
      <a:defRPr sz="1632" kern="1200">
        <a:solidFill>
          <a:schemeClr val="tx1"/>
        </a:solidFill>
        <a:latin typeface="+mn-lt"/>
        <a:ea typeface="+mn-ea"/>
        <a:cs typeface="+mn-cs"/>
      </a:defRPr>
    </a:lvl2pPr>
    <a:lvl3pPr marL="1243584" algn="l" defTabSz="1243584" rtl="0" eaLnBrk="1" latinLnBrk="0" hangingPunct="1">
      <a:defRPr sz="1632" kern="1200">
        <a:solidFill>
          <a:schemeClr val="tx1"/>
        </a:solidFill>
        <a:latin typeface="+mn-lt"/>
        <a:ea typeface="+mn-ea"/>
        <a:cs typeface="+mn-cs"/>
      </a:defRPr>
    </a:lvl3pPr>
    <a:lvl4pPr marL="1865376" algn="l" defTabSz="1243584" rtl="0" eaLnBrk="1" latinLnBrk="0" hangingPunct="1">
      <a:defRPr sz="1632" kern="1200">
        <a:solidFill>
          <a:schemeClr val="tx1"/>
        </a:solidFill>
        <a:latin typeface="+mn-lt"/>
        <a:ea typeface="+mn-ea"/>
        <a:cs typeface="+mn-cs"/>
      </a:defRPr>
    </a:lvl4pPr>
    <a:lvl5pPr marL="2487168" algn="l" defTabSz="1243584" rtl="0" eaLnBrk="1" latinLnBrk="0" hangingPunct="1">
      <a:defRPr sz="1632" kern="1200">
        <a:solidFill>
          <a:schemeClr val="tx1"/>
        </a:solidFill>
        <a:latin typeface="+mn-lt"/>
        <a:ea typeface="+mn-ea"/>
        <a:cs typeface="+mn-cs"/>
      </a:defRPr>
    </a:lvl5pPr>
    <a:lvl6pPr marL="3108960" algn="l" defTabSz="1243584" rtl="0" eaLnBrk="1" latinLnBrk="0" hangingPunct="1">
      <a:defRPr sz="1632" kern="1200">
        <a:solidFill>
          <a:schemeClr val="tx1"/>
        </a:solidFill>
        <a:latin typeface="+mn-lt"/>
        <a:ea typeface="+mn-ea"/>
        <a:cs typeface="+mn-cs"/>
      </a:defRPr>
    </a:lvl6pPr>
    <a:lvl7pPr marL="3730752" algn="l" defTabSz="1243584" rtl="0" eaLnBrk="1" latinLnBrk="0" hangingPunct="1">
      <a:defRPr sz="1632" kern="1200">
        <a:solidFill>
          <a:schemeClr val="tx1"/>
        </a:solidFill>
        <a:latin typeface="+mn-lt"/>
        <a:ea typeface="+mn-ea"/>
        <a:cs typeface="+mn-cs"/>
      </a:defRPr>
    </a:lvl7pPr>
    <a:lvl8pPr marL="4352544" algn="l" defTabSz="1243584" rtl="0" eaLnBrk="1" latinLnBrk="0" hangingPunct="1">
      <a:defRPr sz="1632" kern="1200">
        <a:solidFill>
          <a:schemeClr val="tx1"/>
        </a:solidFill>
        <a:latin typeface="+mn-lt"/>
        <a:ea typeface="+mn-ea"/>
        <a:cs typeface="+mn-cs"/>
      </a:defRPr>
    </a:lvl8pPr>
    <a:lvl9pPr marL="4974336" algn="l" defTabSz="1243584" rtl="0" eaLnBrk="1" latinLnBrk="0" hangingPunct="1">
      <a:defRPr sz="16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246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4CDB930-BE8F-4086-877D-A7B85115D0F6}" type="slidenum">
              <a:rPr lang="en-US" smtClean="0"/>
              <a:pPr/>
              <a:t>24</a:t>
            </a:fld>
            <a:endParaRPr lang="en-US" dirty="0"/>
          </a:p>
        </p:txBody>
      </p:sp>
    </p:spTree>
    <p:extLst>
      <p:ext uri="{BB962C8B-B14F-4D97-AF65-F5344CB8AC3E}">
        <p14:creationId xmlns:p14="http://schemas.microsoft.com/office/powerpoint/2010/main" val="3991554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5/21/2019 6:27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53383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4CDB930-BE8F-4086-877D-A7B85115D0F6}" type="slidenum">
              <a:rPr lang="en-US" smtClean="0"/>
              <a:pPr/>
              <a:t>27</a:t>
            </a:fld>
            <a:endParaRPr lang="en-US" dirty="0"/>
          </a:p>
        </p:txBody>
      </p:sp>
    </p:spTree>
    <p:extLst>
      <p:ext uri="{BB962C8B-B14F-4D97-AF65-F5344CB8AC3E}">
        <p14:creationId xmlns:p14="http://schemas.microsoft.com/office/powerpoint/2010/main" val="3800639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885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429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50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255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553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30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4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105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710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751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125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t>5/21/2019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5664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E4CDB930-BE8F-4086-877D-A7B85115D0F6}" type="slidenum">
              <a:rPr lang="en-US" smtClean="0"/>
              <a:pPr/>
              <a:t>67</a:t>
            </a:fld>
            <a:endParaRPr lang="en-US" dirty="0"/>
          </a:p>
        </p:txBody>
      </p:sp>
    </p:spTree>
    <p:extLst>
      <p:ext uri="{BB962C8B-B14F-4D97-AF65-F5344CB8AC3E}">
        <p14:creationId xmlns:p14="http://schemas.microsoft.com/office/powerpoint/2010/main" val="177738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357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4824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2981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7229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2F052D26-11E3-4588-AD53-6C40208B10FE}" type="slidenum">
              <a:rPr lang="en-US" smtClean="0"/>
              <a:pPr>
                <a:defRPr/>
              </a:pPr>
              <a:t>114</a:t>
            </a:fld>
            <a:endParaRPr lang="en-US" dirty="0"/>
          </a:p>
        </p:txBody>
      </p:sp>
    </p:spTree>
    <p:extLst>
      <p:ext uri="{BB962C8B-B14F-4D97-AF65-F5344CB8AC3E}">
        <p14:creationId xmlns:p14="http://schemas.microsoft.com/office/powerpoint/2010/main" val="196988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918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2F052D26-11E3-4588-AD53-6C40208B10FE}" type="slidenum">
              <a:rPr lang="en-US" smtClean="0"/>
              <a:pPr>
                <a:defRPr/>
              </a:pPr>
              <a:t>115</a:t>
            </a:fld>
            <a:endParaRPr lang="en-US" dirty="0"/>
          </a:p>
        </p:txBody>
      </p:sp>
    </p:spTree>
    <p:extLst>
      <p:ext uri="{BB962C8B-B14F-4D97-AF65-F5344CB8AC3E}">
        <p14:creationId xmlns:p14="http://schemas.microsoft.com/office/powerpoint/2010/main" val="3906895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7463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7701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0882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7A2D9050-ECBC-4706-AA5F-C061ABCE025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452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910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7A2D9050-ECBC-4706-AA5F-C061ABCE025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1310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977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7A500E9-33F6-47FE-95D0-50F6371643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0993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976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8672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Espace réservé du numéro de diapositive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3071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8884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2F052D26-11E3-4588-AD53-6C40208B10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1345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382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6399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B2F49EC-86FF-4278-B469-BB6AA52569B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25580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4992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2575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2705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98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5762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338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919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11142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3997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3358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727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4253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2491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5891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7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4362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43584"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2875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2054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endParaRPr lang="fr-FR"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0340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4CDB930-BE8F-4086-877D-A7B85115D0F6}" type="slidenum">
              <a:rPr lang="en-US" smtClean="0"/>
              <a:pPr/>
              <a:t>215</a:t>
            </a:fld>
            <a:endParaRPr lang="en-US" dirty="0"/>
          </a:p>
        </p:txBody>
      </p:sp>
    </p:spTree>
    <p:extLst>
      <p:ext uri="{BB962C8B-B14F-4D97-AF65-F5344CB8AC3E}">
        <p14:creationId xmlns:p14="http://schemas.microsoft.com/office/powerpoint/2010/main" val="175385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615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5/21/2019 6:27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Espace réservé du numéro de diapositive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614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4CDB930-BE8F-4086-877D-A7B85115D0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93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5.xml"/><Relationship Id="rId5" Type="http://schemas.openxmlformats.org/officeDocument/2006/relationships/tags" Target="../tags/tag4.xml"/><Relationship Id="rId4" Type="http://schemas.openxmlformats.org/officeDocument/2006/relationships/tags" Target="../tags/tag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420624" y="369116"/>
            <a:ext cx="10972800" cy="1024685"/>
          </a:xfrm>
          <a:prstGeom prst="rect">
            <a:avLst/>
          </a:prstGeom>
        </p:spPr>
        <p:txBody>
          <a:bodyPr lIns="0" tIns="91440" rIns="146304" bIns="91440">
            <a:noAutofit/>
          </a:bodyPr>
          <a:lstStyle>
            <a:lvl1pPr marL="0" indent="0">
              <a:lnSpc>
                <a:spcPct val="100000"/>
              </a:lnSpc>
              <a:spcBef>
                <a:spcPts val="0"/>
              </a:spcBef>
              <a:spcAft>
                <a:spcPts val="0"/>
              </a:spcAft>
              <a:buFontTx/>
              <a:buNone/>
              <a:defRPr lang="en-US" sz="4900" b="0" i="0" kern="1200" spc="0" baseline="0" dirty="0" smtClean="0">
                <a:solidFill>
                  <a:schemeClr val="tx2"/>
                </a:solidFill>
                <a:latin typeface="+mj-lt"/>
                <a:ea typeface="+mn-ea"/>
                <a:cs typeface="+mn-cs"/>
              </a:defRPr>
            </a:lvl1pPr>
          </a:lstStyle>
          <a:p>
            <a:pPr marL="0" marR="0" lvl="0" indent="0" algn="l" defTabSz="932681"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3315557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16" name="Text Placeholder 2">
            <a:extLst>
              <a:ext uri="{FF2B5EF4-FFF2-40B4-BE49-F238E27FC236}">
                <a16:creationId xmlns:a16="http://schemas.microsoft.com/office/drawing/2014/main" id="{E9C172F4-6CDD-419B-9C0A-BF13532B1289}"/>
              </a:ext>
            </a:extLst>
          </p:cNvPr>
          <p:cNvSpPr>
            <a:spLocks noGrp="1"/>
          </p:cNvSpPr>
          <p:nvPr>
            <p:ph type="body" sz="quarter" idx="33" hasCustomPrompt="1"/>
          </p:nvPr>
        </p:nvSpPr>
        <p:spPr>
          <a:xfrm>
            <a:off x="7684246" y="5491337"/>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8" name="Text Placeholder 2">
            <a:extLst>
              <a:ext uri="{FF2B5EF4-FFF2-40B4-BE49-F238E27FC236}">
                <a16:creationId xmlns:a16="http://schemas.microsoft.com/office/drawing/2014/main" id="{B85561A8-B009-4F2B-A76A-16ABD4DFE47D}"/>
              </a:ext>
            </a:extLst>
          </p:cNvPr>
          <p:cNvSpPr>
            <a:spLocks noGrp="1"/>
          </p:cNvSpPr>
          <p:nvPr>
            <p:ph type="body" sz="quarter" idx="34" hasCustomPrompt="1"/>
          </p:nvPr>
        </p:nvSpPr>
        <p:spPr>
          <a:xfrm>
            <a:off x="7684246" y="5891660"/>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sp>
        <p:nvSpPr>
          <p:cNvPr id="23" name="Picture Placeholder 2">
            <a:extLst>
              <a:ext uri="{FF2B5EF4-FFF2-40B4-BE49-F238E27FC236}">
                <a16:creationId xmlns:a16="http://schemas.microsoft.com/office/drawing/2014/main" id="{032F279E-3D45-4EB0-9B37-324C13151010}"/>
              </a:ext>
            </a:extLst>
          </p:cNvPr>
          <p:cNvSpPr>
            <a:spLocks noGrp="1"/>
          </p:cNvSpPr>
          <p:nvPr>
            <p:ph type="pic" sz="quarter" idx="35"/>
          </p:nvPr>
        </p:nvSpPr>
        <p:spPr>
          <a:xfrm>
            <a:off x="7694576" y="4735247"/>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Tree>
    <p:extLst>
      <p:ext uri="{BB962C8B-B14F-4D97-AF65-F5344CB8AC3E}">
        <p14:creationId xmlns:p14="http://schemas.microsoft.com/office/powerpoint/2010/main" val="56009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9900" y="2895979"/>
            <a:ext cx="4002972" cy="1630325"/>
          </a:xfrm>
          <a:prstGeom prst="rect">
            <a:avLst/>
          </a:prstGeom>
        </p:spPr>
      </p:pic>
    </p:spTree>
    <p:extLst>
      <p:ext uri="{BB962C8B-B14F-4D97-AF65-F5344CB8AC3E}">
        <p14:creationId xmlns:p14="http://schemas.microsoft.com/office/powerpoint/2010/main" val="320108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8" y="1853549"/>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2" cy="4231842"/>
          </a:xfrm>
          <a:prstGeom prst="rect">
            <a:avLst/>
          </a:prstGeom>
        </p:spPr>
      </p:pic>
    </p:spTree>
    <p:extLst>
      <p:ext uri="{BB962C8B-B14F-4D97-AF65-F5344CB8AC3E}">
        <p14:creationId xmlns:p14="http://schemas.microsoft.com/office/powerpoint/2010/main" val="4238783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8" y="-1"/>
            <a:ext cx="6117658"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57980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591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5311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269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644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79635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0057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20624" y="369116"/>
            <a:ext cx="10972800" cy="1024685"/>
          </a:xfrm>
          <a:prstGeom prst="rect">
            <a:avLst/>
          </a:prstGeom>
        </p:spPr>
        <p:txBody>
          <a:bodyPr lIns="0" tIns="91440" rIns="146304" bIns="91440">
            <a:noAutofit/>
          </a:bodyPr>
          <a:lstStyle>
            <a:lvl1pPr marL="0" indent="0">
              <a:lnSpc>
                <a:spcPct val="100000"/>
              </a:lnSpc>
              <a:spcBef>
                <a:spcPts val="1199"/>
              </a:spcBef>
              <a:spcAft>
                <a:spcPts val="2400"/>
              </a:spcAft>
              <a:buFontTx/>
              <a:buNone/>
              <a:defRPr lang="en-US" sz="4896" b="0" i="0" kern="1200" spc="0" baseline="0" dirty="0" smtClean="0">
                <a:solidFill>
                  <a:schemeClr val="tx2"/>
                </a:solidFill>
                <a:latin typeface="+mj-lt"/>
                <a:ea typeface="+mn-ea"/>
                <a:cs typeface="+mn-cs"/>
              </a:defRPr>
            </a:lvl1pPr>
          </a:lstStyle>
          <a:p>
            <a:pPr marL="0" marR="0" lvl="0" indent="0" algn="l" defTabSz="932681"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50526667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992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8" y="-1"/>
            <a:ext cx="6117658"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99340870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8" y="1"/>
            <a:ext cx="6117658"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97230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8" y="1"/>
            <a:ext cx="6117658"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661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963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3656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43118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3703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558455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822165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181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1820627"/>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818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401769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4F00-19D7-4108-8C06-B86486379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F91B9-D82D-428F-A8F8-29422CDE2D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0CD3C-34F3-4DED-9578-202512F94224}"/>
              </a:ext>
            </a:extLst>
          </p:cNvPr>
          <p:cNvSpPr>
            <a:spLocks noGrp="1"/>
          </p:cNvSpPr>
          <p:nvPr>
            <p:ph type="dt" sz="half" idx="10"/>
          </p:nvPr>
        </p:nvSpPr>
        <p:spPr/>
        <p:txBody>
          <a:bodyPr/>
          <a:lstStyle/>
          <a:p>
            <a:fld id="{4173284A-A19F-4A41-A036-6E74FD8E4A86}" type="datetimeFigureOut">
              <a:rPr lang="en-US" smtClean="0"/>
              <a:t>5/21/2019</a:t>
            </a:fld>
            <a:endParaRPr lang="en-US"/>
          </a:p>
        </p:txBody>
      </p:sp>
      <p:sp>
        <p:nvSpPr>
          <p:cNvPr id="5" name="Footer Placeholder 4">
            <a:extLst>
              <a:ext uri="{FF2B5EF4-FFF2-40B4-BE49-F238E27FC236}">
                <a16:creationId xmlns:a16="http://schemas.microsoft.com/office/drawing/2014/main" id="{B8DEFBC6-70F9-4DAB-80D8-29B8F5CCD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1CB92-813B-499D-A0C5-E5ACA0B9EC97}"/>
              </a:ext>
            </a:extLst>
          </p:cNvPr>
          <p:cNvSpPr>
            <a:spLocks noGrp="1"/>
          </p:cNvSpPr>
          <p:nvPr>
            <p:ph type="sldNum" sz="quarter" idx="12"/>
          </p:nvPr>
        </p:nvSpPr>
        <p:spPr/>
        <p:txBody>
          <a:bodyPr/>
          <a:lstStyle/>
          <a:p>
            <a:fld id="{5B70D5BE-6032-481F-B9F1-A9CE682F1BF2}" type="slidenum">
              <a:rPr lang="en-US" smtClean="0"/>
              <a:t>‹#›</a:t>
            </a:fld>
            <a:endParaRPr lang="en-US"/>
          </a:p>
        </p:txBody>
      </p:sp>
    </p:spTree>
    <p:extLst>
      <p:ext uri="{BB962C8B-B14F-4D97-AF65-F5344CB8AC3E}">
        <p14:creationId xmlns:p14="http://schemas.microsoft.com/office/powerpoint/2010/main" val="1278289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E8E8E8"/>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2497"/>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2497"/>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2497"/>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2497"/>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97"/>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2020657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Tree>
    <p:extLst>
      <p:ext uri="{BB962C8B-B14F-4D97-AF65-F5344CB8AC3E}">
        <p14:creationId xmlns:p14="http://schemas.microsoft.com/office/powerpoint/2010/main" val="183143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82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029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388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09300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09300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E01A81FD-FEC4-42F1-A5DD-CF17BDF08B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318" y="368879"/>
            <a:ext cx="1497453" cy="550750"/>
          </a:xfrm>
          <a:prstGeom prst="rect">
            <a:avLst/>
          </a:prstGeom>
        </p:spPr>
      </p:pic>
    </p:spTree>
    <p:extLst>
      <p:ext uri="{BB962C8B-B14F-4D97-AF65-F5344CB8AC3E}">
        <p14:creationId xmlns:p14="http://schemas.microsoft.com/office/powerpoint/2010/main" val="7959054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2353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3028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617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4" y="466302"/>
            <a:ext cx="11179873"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2793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7B3F1E5F-698D-43D1-AB66-38795580B19C}"/>
              </a:ext>
            </a:extLst>
          </p:cNvPr>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5A98D2-4696-41B0-B4DA-4DF6C08AFD86}"/>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591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50257988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73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42604"/>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1614820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Tree>
    <p:extLst>
      <p:ext uri="{BB962C8B-B14F-4D97-AF65-F5344CB8AC3E}">
        <p14:creationId xmlns:p14="http://schemas.microsoft.com/office/powerpoint/2010/main" val="243520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Tree>
    <p:extLst>
      <p:ext uri="{BB962C8B-B14F-4D97-AF65-F5344CB8AC3E}">
        <p14:creationId xmlns:p14="http://schemas.microsoft.com/office/powerpoint/2010/main" val="420922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23D5D75C-C04D-4CD9-82AE-3FAEC46B75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318" y="368879"/>
            <a:ext cx="1497453" cy="550750"/>
          </a:xfrm>
          <a:prstGeom prst="rect">
            <a:avLst/>
          </a:prstGeom>
        </p:spPr>
      </p:pic>
    </p:spTree>
    <p:extLst>
      <p:ext uri="{BB962C8B-B14F-4D97-AF65-F5344CB8AC3E}">
        <p14:creationId xmlns:p14="http://schemas.microsoft.com/office/powerpoint/2010/main" val="341133937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497"/>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497"/>
              </a:p>
            </p:txBody>
          </p:sp>
        </p:grpSp>
      </p:grpSp>
    </p:spTree>
    <p:extLst>
      <p:ext uri="{BB962C8B-B14F-4D97-AF65-F5344CB8AC3E}">
        <p14:creationId xmlns:p14="http://schemas.microsoft.com/office/powerpoint/2010/main" val="372721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474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9205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116623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82711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36216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842876"/>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80957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553909"/>
          </a:xfrm>
        </p:spPr>
        <p:txBody>
          <a:bodyPr/>
          <a:lstStyle>
            <a:lvl1pPr>
              <a:defRPr sz="3599">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9" y="1212850"/>
            <a:ext cx="11887200" cy="1686316"/>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800"/>
            </a:lvl2pPr>
            <a:lvl3pPr marL="228557" indent="0">
              <a:buNone/>
              <a:defRPr sz="1800"/>
            </a:lvl3pPr>
            <a:lvl4pPr marL="457112" indent="0">
              <a:buNone/>
              <a:defRPr sz="1599"/>
            </a:lvl4pPr>
            <a:lvl5pPr marL="685669" indent="0">
              <a:buNone/>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6635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420624" y="369116"/>
            <a:ext cx="10972800" cy="1024685"/>
          </a:xfrm>
          <a:prstGeom prst="rect">
            <a:avLst/>
          </a:prstGeom>
        </p:spPr>
        <p:txBody>
          <a:bodyPr lIns="0" tIns="91440" rIns="146304" bIns="91440">
            <a:noAutofit/>
          </a:bodyPr>
          <a:lstStyle>
            <a:lvl1pPr marL="0" indent="0">
              <a:lnSpc>
                <a:spcPct val="100000"/>
              </a:lnSpc>
              <a:spcBef>
                <a:spcPts val="0"/>
              </a:spcBef>
              <a:spcAft>
                <a:spcPts val="0"/>
              </a:spcAft>
              <a:buFontTx/>
              <a:buNone/>
              <a:defRPr lang="en-US" sz="4900" b="0" i="0" kern="1200" spc="0" baseline="0" dirty="0" smtClean="0">
                <a:solidFill>
                  <a:schemeClr val="tx2"/>
                </a:solidFill>
                <a:latin typeface="+mj-lt"/>
                <a:ea typeface="+mn-ea"/>
                <a:cs typeface="+mn-cs"/>
              </a:defRPr>
            </a:lvl1pPr>
          </a:lstStyle>
          <a:p>
            <a:pPr marL="0" marR="0" lvl="0" indent="0" algn="l" defTabSz="932681"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7898607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420624" y="369116"/>
            <a:ext cx="10972800" cy="1024685"/>
          </a:xfrm>
          <a:prstGeom prst="rect">
            <a:avLst/>
          </a:prstGeom>
        </p:spPr>
        <p:txBody>
          <a:bodyPr lIns="0" tIns="91440" rIns="146304" bIns="91440">
            <a:noAutofit/>
          </a:bodyPr>
          <a:lstStyle>
            <a:lvl1pPr marL="0" indent="0">
              <a:lnSpc>
                <a:spcPct val="100000"/>
              </a:lnSpc>
              <a:spcBef>
                <a:spcPts val="1199"/>
              </a:spcBef>
              <a:spcAft>
                <a:spcPts val="2400"/>
              </a:spcAft>
              <a:buFontTx/>
              <a:buNone/>
              <a:defRPr lang="en-US" sz="4896" b="0" i="0" kern="1200" spc="0" baseline="0" dirty="0" smtClean="0">
                <a:solidFill>
                  <a:schemeClr val="tx2"/>
                </a:solidFill>
                <a:latin typeface="+mj-lt"/>
                <a:ea typeface="+mn-ea"/>
                <a:cs typeface="+mn-cs"/>
              </a:defRPr>
            </a:lvl1pPr>
          </a:lstStyle>
          <a:p>
            <a:pPr marL="0" marR="0" lvl="0" indent="0" algn="l" defTabSz="932681"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609375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6BFA-DE30-48B2-B7ED-181147D64122}"/>
              </a:ext>
            </a:extLst>
          </p:cNvPr>
          <p:cNvSpPr>
            <a:spLocks noGrp="1"/>
          </p:cNvSpPr>
          <p:nvPr>
            <p:ph type="title"/>
          </p:nvPr>
        </p:nvSpPr>
        <p:spPr/>
        <p:txBody>
          <a:bodyPr/>
          <a:lstStyle>
            <a:lvl1pPr>
              <a:defRPr sz="4000">
                <a:solidFill>
                  <a:schemeClr val="bg1"/>
                </a:solidFill>
              </a:defRPr>
            </a:lvl1pPr>
          </a:lstStyle>
          <a:p>
            <a:r>
              <a:rPr lang="en-US" dirty="0"/>
              <a:t>Click to edit Master title style</a:t>
            </a:r>
            <a:endParaRPr lang="fr-FR" dirty="0"/>
          </a:p>
        </p:txBody>
      </p:sp>
    </p:spTree>
    <p:extLst>
      <p:ext uri="{BB962C8B-B14F-4D97-AF65-F5344CB8AC3E}">
        <p14:creationId xmlns:p14="http://schemas.microsoft.com/office/powerpoint/2010/main" val="12711727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845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33151"/>
            <a:ext cx="11375537" cy="772203"/>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29661" y="1476623"/>
            <a:ext cx="11375537" cy="2084319"/>
          </a:xfrm>
          <a:prstGeom prst="rect">
            <a:avLst/>
          </a:prstGeom>
        </p:spPr>
        <p:txBody>
          <a:bodyPr/>
          <a:lstStyle>
            <a:lvl1pPr marL="289864" indent="-289864">
              <a:buFont typeface="Wingdings" pitchFamily="2" charset="2"/>
              <a:buChar char=""/>
              <a:defRPr sz="4080"/>
            </a:lvl1pPr>
            <a:lvl2pPr marL="527908" indent="-238045">
              <a:buFont typeface="Wingdings" pitchFamily="2" charset="2"/>
              <a:buChar char=""/>
              <a:defRPr spc="-52" baseline="0">
                <a:latin typeface="+mn-lt"/>
              </a:defRPr>
            </a:lvl2pPr>
            <a:lvl3pPr marL="756235" indent="-228329">
              <a:buFont typeface="Wingdings" pitchFamily="2" charset="2"/>
              <a:buChar char=""/>
              <a:tabLst/>
              <a:defRPr spc="-52" baseline="0">
                <a:latin typeface="+mn-lt"/>
              </a:defRPr>
            </a:lvl3pPr>
            <a:lvl4pPr marL="932743" indent="-176510">
              <a:buFont typeface="Wingdings" pitchFamily="2" charset="2"/>
              <a:buChar char=""/>
              <a:defRPr spc="-52" baseline="0">
                <a:latin typeface="+mn-lt"/>
              </a:defRPr>
            </a:lvl4pPr>
            <a:lvl5pPr marL="1109253" indent="-176510">
              <a:buFont typeface="Wingdings" pitchFamily="2" charset="2"/>
              <a:buChar char=""/>
              <a:tabLst/>
              <a:defRPr spc="-52"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4450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hapter Title Dark Purp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2840307"/>
            <a:ext cx="11162600" cy="1136211"/>
          </a:xfrm>
        </p:spPr>
        <p:txBody>
          <a:bodyPr/>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36939" y="1808538"/>
            <a:ext cx="11162600" cy="452022"/>
          </a:xfrm>
        </p:spPr>
        <p:txBody>
          <a:bodyPr/>
          <a:lstStyle>
            <a:lvl1pPr marL="0" inden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5"/>
            <a:ext cx="2726384" cy="100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762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721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fr-FR" noProof="0" dirty="0"/>
          </a:p>
        </p:txBody>
      </p:sp>
    </p:spTree>
    <p:extLst>
      <p:ext uri="{BB962C8B-B14F-4D97-AF65-F5344CB8AC3E}">
        <p14:creationId xmlns:p14="http://schemas.microsoft.com/office/powerpoint/2010/main" val="16390751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a:gradFill>
                  <a:gsLst>
                    <a:gs pos="1250">
                      <a:schemeClr val="tx2"/>
                    </a:gs>
                    <a:gs pos="99000">
                      <a:schemeClr val="tx2"/>
                    </a:gs>
                  </a:gsLst>
                  <a:lin ang="5400000" scaled="0"/>
                </a:gradFill>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noProof="0" dirty="0"/>
          </a:p>
        </p:txBody>
      </p:sp>
      <p:sp>
        <p:nvSpPr>
          <p:cNvPr id="6" name="Title 5"/>
          <p:cNvSpPr>
            <a:spLocks noGrp="1"/>
          </p:cNvSpPr>
          <p:nvPr>
            <p:ph type="title"/>
          </p:nvPr>
        </p:nvSpPr>
        <p:spPr/>
        <p:txBody>
          <a:bodyPr/>
          <a:lstStyle/>
          <a:p>
            <a:r>
              <a:rPr lang="en-US" noProof="0"/>
              <a:t>Click to edit Master title style</a:t>
            </a:r>
            <a:endParaRPr lang="fr-FR" noProof="0" dirty="0"/>
          </a:p>
        </p:txBody>
      </p:sp>
    </p:spTree>
    <p:extLst>
      <p:ext uri="{BB962C8B-B14F-4D97-AF65-F5344CB8AC3E}">
        <p14:creationId xmlns:p14="http://schemas.microsoft.com/office/powerpoint/2010/main" val="23476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35DDCC36-EAE9-439E-A2FA-C27510A9452D}" type="datetime1">
              <a:rPr lang="en-US" smtClean="0"/>
              <a:t>5/21/2019</a:t>
            </a:fld>
            <a:endParaRPr lang="en-US" dirty="0"/>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2287329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1397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7120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82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4" y="466302"/>
            <a:ext cx="11179873"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8688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émo">
    <p:bg>
      <p:bgPr>
        <a:solidFill>
          <a:srgbClr val="00206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2840307"/>
            <a:ext cx="11162600" cy="1136211"/>
          </a:xfrm>
        </p:spPr>
        <p:txBody>
          <a:bodyPr/>
          <a:lstStyle>
            <a:lvl1pPr marL="0" indent="0">
              <a:buNone/>
              <a:defRPr lang="en-US" sz="6600"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Chapter title</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5"/>
            <a:ext cx="2726384" cy="10027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636939" y="1433943"/>
            <a:ext cx="1500732" cy="707886"/>
          </a:xfrm>
          <a:prstGeom prst="rect">
            <a:avLst/>
          </a:prstGeom>
        </p:spPr>
        <p:txBody>
          <a:bodyPr wrap="none">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a:ea typeface="+mn-ea"/>
                <a:cs typeface="+mn-cs"/>
              </a:rPr>
              <a:t>Démo</a:t>
            </a:r>
            <a:endParaRPr kumimoji="0" lang="fr-FR" sz="40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313298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Chapter Title Dark Purp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2840307"/>
            <a:ext cx="11162600" cy="1136211"/>
          </a:xfrm>
        </p:spPr>
        <p:txBody>
          <a:bodyPr/>
          <a:lstStyle>
            <a:lvl1pPr marL="0" indent="0">
              <a:buNone/>
              <a:defRPr lang="en-US" sz="6600"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36939" y="1808538"/>
            <a:ext cx="11162600" cy="452022"/>
          </a:xfrm>
        </p:spPr>
        <p:txBody>
          <a:bodyPr/>
          <a:lstStyle>
            <a:lvl1pPr marL="0" inden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5"/>
            <a:ext cx="2726384" cy="100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9450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5813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451781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01587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5798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4" y="1624"/>
          <a:ext cx="1619" cy="1619"/>
        </p:xfrm>
        <a:graphic>
          <a:graphicData uri="http://schemas.openxmlformats.org/presentationml/2006/ole">
            <mc:AlternateContent xmlns:mc="http://schemas.openxmlformats.org/markup-compatibility/2006">
              <mc:Choice xmlns:v="urn:schemas-microsoft-com:vml" Requires="v">
                <p:oleObj spid="_x0000_s104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 y="1624"/>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281" y="1554340"/>
            <a:ext cx="10881916" cy="2311705"/>
          </a:xfrm>
          <a:prstGeom prst="rect">
            <a:avLst/>
          </a:prstGeom>
        </p:spPr>
        <p:txBody>
          <a:bodyPr/>
          <a:lstStyle>
            <a:lvl1pPr marL="0" indent="0">
              <a:buNone/>
              <a:defRPr>
                <a:solidFill>
                  <a:schemeClr val="tx1"/>
                </a:solidFill>
                <a:latin typeface="Segoe UI"/>
                <a:cs typeface="Segoe UI"/>
                <a:sym typeface="Segoe UI"/>
              </a:defRPr>
            </a:lvl1pPr>
            <a:lvl2pPr marL="287026" indent="0">
              <a:buNone/>
              <a:defRPr>
                <a:solidFill>
                  <a:schemeClr val="tx1"/>
                </a:solidFill>
                <a:latin typeface="Segoe UI"/>
                <a:cs typeface="Segoe UI"/>
                <a:sym typeface="Segoe UI"/>
              </a:defRPr>
            </a:lvl2pPr>
            <a:lvl3pPr marL="599659" indent="0">
              <a:buNone/>
              <a:defRPr>
                <a:solidFill>
                  <a:schemeClr val="tx1"/>
                </a:solidFill>
                <a:latin typeface="Segoe UI"/>
                <a:cs typeface="Segoe UI"/>
                <a:sym typeface="Segoe UI"/>
              </a:defRPr>
            </a:lvl3pPr>
            <a:lvl4pPr marL="886686" indent="0">
              <a:buNone/>
              <a:defRPr>
                <a:solidFill>
                  <a:schemeClr val="tx1"/>
                </a:solidFill>
                <a:latin typeface="Segoe UI"/>
                <a:cs typeface="Segoe UI"/>
                <a:sym typeface="Segoe UI"/>
              </a:defRPr>
            </a:lvl4pPr>
            <a:lvl5pPr marL="112654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0"/>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26" indent="0">
              <a:buNone/>
              <a:defRPr/>
            </a:lvl2pPr>
            <a:lvl3pPr marL="599659" indent="0">
              <a:buNone/>
              <a:defRPr/>
            </a:lvl3pPr>
            <a:lvl4pPr marL="886686" indent="0">
              <a:buNone/>
              <a:defRPr/>
            </a:lvl4pPr>
            <a:lvl5pPr marL="1126549" indent="0">
              <a:buNone/>
              <a:defRPr/>
            </a:lvl5pPr>
          </a:lstStyle>
          <a:p>
            <a:pPr lvl="0"/>
            <a:r>
              <a:rPr lang="en-US"/>
              <a:t>Click to add subtitle</a:t>
            </a:r>
          </a:p>
        </p:txBody>
      </p:sp>
    </p:spTree>
    <p:extLst>
      <p:ext uri="{BB962C8B-B14F-4D97-AF65-F5344CB8AC3E}">
        <p14:creationId xmlns:p14="http://schemas.microsoft.com/office/powerpoint/2010/main" val="2673717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5937013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1137245" y="-480248"/>
            <a:ext cx="732988" cy="1865471"/>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24071" y="171986"/>
            <a:ext cx="1555069"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549702"/>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22642"/>
            <a:ext cx="3396404" cy="521489"/>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098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33151"/>
            <a:ext cx="11375537" cy="772203"/>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29661" y="1476623"/>
            <a:ext cx="11375537" cy="5042164"/>
          </a:xfrm>
          <a:prstGeom prst="rect">
            <a:avLst/>
          </a:prstGeom>
        </p:spPr>
        <p:txBody>
          <a:bodyPr/>
          <a:lstStyle>
            <a:lvl1pPr marL="289864" indent="-289864">
              <a:buFont typeface="Wingdings" pitchFamily="2" charset="2"/>
              <a:buChar char=""/>
              <a:defRPr sz="4080"/>
            </a:lvl1pPr>
            <a:lvl2pPr marL="527908" indent="-238045">
              <a:buFont typeface="Wingdings" pitchFamily="2" charset="2"/>
              <a:buChar char=""/>
              <a:defRPr spc="-52" baseline="0">
                <a:latin typeface="+mn-lt"/>
              </a:defRPr>
            </a:lvl2pPr>
            <a:lvl3pPr marL="756235" indent="-228329">
              <a:buFont typeface="Wingdings" pitchFamily="2" charset="2"/>
              <a:buChar char=""/>
              <a:tabLst/>
              <a:defRPr spc="-52" baseline="0">
                <a:latin typeface="+mn-lt"/>
              </a:defRPr>
            </a:lvl3pPr>
            <a:lvl4pPr marL="932743" indent="-176510">
              <a:buFont typeface="Wingdings" pitchFamily="2" charset="2"/>
              <a:buChar char=""/>
              <a:defRPr spc="-52" baseline="0">
                <a:latin typeface="+mn-lt"/>
              </a:defRPr>
            </a:lvl4pPr>
            <a:lvl5pPr marL="1109253" indent="-176510">
              <a:buFont typeface="Wingdings" pitchFamily="2" charset="2"/>
              <a:buChar char=""/>
              <a:tabLst/>
              <a:defRPr spc="-52"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896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0194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7.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7.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38954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925" r:id="rId3"/>
    <p:sldLayoutId id="2147483952" r:id="rId4"/>
    <p:sldLayoutId id="2147483953" r:id="rId5"/>
    <p:sldLayoutId id="2147483955" r:id="rId6"/>
    <p:sldLayoutId id="2147484004" r:id="rId7"/>
    <p:sldLayoutId id="2147484005" r:id="rId8"/>
    <p:sldLayoutId id="2147484028" r:id="rId9"/>
  </p:sldLayoutIdLst>
  <p:txStyles>
    <p:titleStyle>
      <a:lvl1pPr algn="l" defTabSz="932681" rtl="0" eaLnBrk="1" latinLnBrk="0" hangingPunct="1">
        <a:lnSpc>
          <a:spcPct val="90000"/>
        </a:lnSpc>
        <a:spcBef>
          <a:spcPct val="0"/>
        </a:spcBef>
        <a:buNone/>
        <a:defRPr lang="en-US" sz="5200" b="0" kern="1200" cap="none" spc="-102" baseline="0" dirty="0" smtClean="0">
          <a:ln w="3175">
            <a:noFill/>
          </a:ln>
          <a:solidFill>
            <a:schemeClr val="tx2"/>
          </a:soli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tx2"/>
          </a:soli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tx2"/>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167635360"/>
      </p:ext>
    </p:extLst>
  </p:cSld>
  <p:clrMap bg1="lt1" tx1="dk1" bg2="lt2" tx2="dk2" accent1="accent1" accent2="accent2" accent3="accent3" accent4="accent4" accent5="accent5" accent6="accent6" hlink="hlink" folHlink="folHlink"/>
  <p:sldLayoutIdLst>
    <p:sldLayoutId id="2147483932" r:id="rId1"/>
    <p:sldLayoutId id="2147483943" r:id="rId2"/>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040" b="1" i="0" kern="1200" dirty="0" smtClean="0">
          <a:solidFill>
            <a:schemeClr val="accent2"/>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1836"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632" b="0" i="0" kern="1200" dirty="0" smtClean="0">
          <a:solidFill>
            <a:schemeClr val="tx1"/>
          </a:solidFill>
          <a:effectLst/>
          <a:latin typeface="Segoe UI" charset="0"/>
          <a:ea typeface="Segoe UI" charset="0"/>
          <a:cs typeface="Segoe UI" charset="0"/>
        </a:defRPr>
      </a:lvl4pPr>
      <a:lvl5pPr marL="1279082" indent="-198177" algn="l" defTabSz="932323" rtl="0" eaLnBrk="1" latinLnBrk="0" hangingPunct="1">
        <a:lnSpc>
          <a:spcPct val="100000"/>
        </a:lnSpc>
        <a:spcBef>
          <a:spcPts val="510"/>
        </a:spcBef>
        <a:buClr>
          <a:schemeClr val="bg2"/>
        </a:buClr>
        <a:buFont typeface="Arial"/>
        <a:buChar char="•"/>
        <a:defRPr lang="en-US" sz="1428"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224" b="0" i="0" kern="1200">
          <a:solidFill>
            <a:schemeClr val="tx1"/>
          </a:solidFill>
          <a:latin typeface="Segoe UI" charset="0"/>
          <a:ea typeface="Segoe UI" charset="0"/>
          <a:cs typeface="Segoe UI" charset="0"/>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0936762"/>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501676"/>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7" cy="2092881"/>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693214"/>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Lst>
  <p:txStyles>
    <p:titleStyle>
      <a:lvl1pPr algn="l" defTabSz="932681" rtl="0" eaLnBrk="1" latinLnBrk="0" hangingPunct="1">
        <a:lnSpc>
          <a:spcPct val="90000"/>
        </a:lnSpc>
        <a:spcBef>
          <a:spcPct val="0"/>
        </a:spcBef>
        <a:buNone/>
        <a:defRPr lang="en-US" sz="5200" b="0" kern="1200" cap="none" spc="-102" baseline="0" dirty="0" smtClean="0">
          <a:ln w="3175">
            <a:noFill/>
          </a:ln>
          <a:solidFill>
            <a:schemeClr val="tx2"/>
          </a:soli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tx2"/>
          </a:soli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tx2"/>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microsoft.com/en-us/azure/storage/common/storage-use-azcopy" TargetMode="Externa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 TargetMode="External"/><Relationship Id="rId2" Type="http://schemas.openxmlformats.org/officeDocument/2006/relationships/hyperlink" Target="https://docs.microsoft.com/en-us/azure/storage/common/storage-metrics-in-azure-monitor?toc=%2fazure%2fstorage%2fblobs%2ftoc.json" TargetMode="Externa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hyperlink" Target="https://docs.microsoft.com/en-us/azure/monitoring-and-diagnostics/monitoring-overview-unified-alerts" TargetMode="Externa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lerts-rate-limiting" TargetMode="External"/><Relationship Id="rId2" Type="http://schemas.openxmlformats.org/officeDocument/2006/relationships/hyperlink" Target="https://docs.microsoft.com/en-us/azure/monitoring-and-diagnostics/monitoring-action-groups" TargetMode="Externa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oBhbrTQNrLc" TargetMode="External"/><Relationship Id="rId2" Type="http://schemas.openxmlformats.org/officeDocument/2006/relationships/hyperlink" Target="https://docs.microsoft.com/en-us/azure/monitoring-and-diagnostics/monitoring-overview-unified-alerts#alert-rules-terminology" TargetMode="External"/><Relationship Id="rId1" Type="http://schemas.openxmlformats.org/officeDocument/2006/relationships/slideLayout" Target="../slideLayouts/slideLayout8.xml"/><Relationship Id="rId4" Type="http://schemas.openxmlformats.org/officeDocument/2006/relationships/hyperlink" Target="https://docs.microsoft.com/en-us/azure/monitoring-and-diagnostics/monitor-quick-audit-notify-action-in-subscription"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ctivity-logs#categories-in-the-activity-log" TargetMode="External"/><Relationship Id="rId2" Type="http://schemas.openxmlformats.org/officeDocument/2006/relationships/hyperlink" Target="https://docs.microsoft.com/en-us/azure/monitoring-and-diagnostics/monitoring-overview-activity-logs" TargetMode="Externa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microsoft.com/en-us/azure/log-analytics/log-analytics-activity-logs-subscriptions" TargetMode="External"/><Relationship Id="rId2" Type="http://schemas.openxmlformats.org/officeDocument/2006/relationships/hyperlink" Target="https://docs.microsoft.com/en-us/azure/log-analytics/log-analytics-activity" TargetMode="External"/><Relationship Id="rId1" Type="http://schemas.openxmlformats.org/officeDocument/2006/relationships/slideLayout" Target="../slideLayouts/slideLayout8.xml"/><Relationship Id="rId4" Type="http://schemas.openxmlformats.org/officeDocument/2006/relationships/hyperlink" Target="https://youtu.be/TVERIdJpu2Q"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alerts" TargetMode="External"/><Relationship Id="rId7" Type="http://schemas.openxmlformats.org/officeDocument/2006/relationships/hyperlink" Target="https://docs.microsoft.com/en-us/azure/log-analytics/log-analytics-activity" TargetMode="External"/><Relationship Id="rId2" Type="http://schemas.openxmlformats.org/officeDocument/2006/relationships/hyperlink" Target="https://docs.microsoft.com/en-us/azure/monitoring-and-diagnostics/monitoring-overview-activity-logs#query-the-activity-log-in-the-azure-portal" TargetMode="External"/><Relationship Id="rId1" Type="http://schemas.openxmlformats.org/officeDocument/2006/relationships/slideLayout" Target="../slideLayouts/slideLayout8.xml"/><Relationship Id="rId6" Type="http://schemas.openxmlformats.org/officeDocument/2006/relationships/hyperlink" Target="https://docs.microsoft.com/en-us/azure/monitoring-and-diagnostics/monitoring-archive-activity-log" TargetMode="External"/><Relationship Id="rId5" Type="http://schemas.openxmlformats.org/officeDocument/2006/relationships/hyperlink" Target="https://docs.microsoft.com/en-us/azure/monitoring-and-diagnostics/monitoring-stream-activity-logs-event-hubs" TargetMode="External"/><Relationship Id="rId4" Type="http://schemas.openxmlformats.org/officeDocument/2006/relationships/hyperlink" Target="https://docs.microsoft.com/en-us/azure/monitoring-and-diagnostics/monitoring-overview-activity-logs"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stream-activity-logs-event-hubs" TargetMode="External"/><Relationship Id="rId2" Type="http://schemas.openxmlformats.org/officeDocument/2006/relationships/hyperlink" Target="https://docs.microsoft.com/en-us/azure/monitoring-and-diagnostics/monitoring-activity-log-alerts" TargetMode="External"/><Relationship Id="rId1" Type="http://schemas.openxmlformats.org/officeDocument/2006/relationships/slideLayout" Target="../slideLayouts/slideLayout8.xml"/><Relationship Id="rId5" Type="http://schemas.openxmlformats.org/officeDocument/2006/relationships/hyperlink" Target="https://docs.microsoft.com/en-us/azure/log-analytics/log-analytics-activity" TargetMode="External"/><Relationship Id="rId4" Type="http://schemas.openxmlformats.org/officeDocument/2006/relationships/hyperlink" Target="https://docs.microsoft.com/en-us/azure/monitoring-and-diagnostics/monitoring-archive-activity-lo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64.xml"/><Relationship Id="rId4" Type="http://schemas.openxmlformats.org/officeDocument/2006/relationships/image" Target="../media/image79.emf"/></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63.xml"/><Relationship Id="rId4" Type="http://schemas.openxmlformats.org/officeDocument/2006/relationships/image" Target="../media/image81.jpg"/></Relationships>
</file>

<file path=ppt/slides/_rels/slide1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8.xml"/><Relationship Id="rId1" Type="http://schemas.openxmlformats.org/officeDocument/2006/relationships/slideLayout" Target="../slideLayouts/slideLayout63.xml"/><Relationship Id="rId6" Type="http://schemas.openxmlformats.org/officeDocument/2006/relationships/image" Target="../media/image85.gif"/><Relationship Id="rId5" Type="http://schemas.openxmlformats.org/officeDocument/2006/relationships/image" Target="../media/image84.png"/><Relationship Id="rId4" Type="http://schemas.openxmlformats.org/officeDocument/2006/relationships/image" Target="../media/image83.png"/></Relationships>
</file>

<file path=ppt/slides/_rels/slide11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61.xml"/><Relationship Id="rId4" Type="http://schemas.openxmlformats.org/officeDocument/2006/relationships/image" Target="../media/image88.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11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36.xml"/><Relationship Id="rId1" Type="http://schemas.openxmlformats.org/officeDocument/2006/relationships/slideLayout" Target="../slideLayouts/slideLayout65.xml"/><Relationship Id="rId4" Type="http://schemas.openxmlformats.org/officeDocument/2006/relationships/image" Target="../media/image91.tiff"/></Relationships>
</file>

<file path=ppt/slides/_rels/slide122.xml.rels><?xml version="1.0" encoding="UTF-8" standalone="yes"?>
<Relationships xmlns="http://schemas.openxmlformats.org/package/2006/relationships"><Relationship Id="rId3" Type="http://schemas.openxmlformats.org/officeDocument/2006/relationships/hyperlink" Target="https://docs.microsoft.com/en-us/azure/virtual-machines/workloads/sap/hana-overview-architecture" TargetMode="External"/><Relationship Id="rId2" Type="http://schemas.openxmlformats.org/officeDocument/2006/relationships/hyperlink" Target="https://youtu.be/03TGbOq7acE"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machines/windows/overview?toc=%2Fazure%2Fvirtual-machines%2Fwindows%2Ftoc.json" TargetMode="External"/><Relationship Id="rId5" Type="http://schemas.openxmlformats.org/officeDocument/2006/relationships/hyperlink" Target="https://azure.microsoft.com/en-us/overview/what-is-iaas/" TargetMode="External"/><Relationship Id="rId4" Type="http://schemas.openxmlformats.org/officeDocument/2006/relationships/hyperlink" Target="https://youtu.be/KSVr31kBZxs"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support.microsoft.com/en-us/help/2721672/microsoft-server-software-support-for-microsoft-azure-virtual-machines" TargetMode="External"/><Relationship Id="rId2" Type="http://schemas.openxmlformats.org/officeDocument/2006/relationships/hyperlink" Target="https://youtu.be/TTGyL11S5o8"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machines/linux/endorsed-distro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azure.microsoft.com/en-us/downloads/vm-optimization-assessment/" TargetMode="External"/><Relationship Id="rId2" Type="http://schemas.openxmlformats.org/officeDocument/2006/relationships/hyperlink" Target="https://azure.microsoft.com/en-us/downloads/vm-readiness-assessment" TargetMode="External"/><Relationship Id="rId1" Type="http://schemas.openxmlformats.org/officeDocument/2006/relationships/slideLayout" Target="../slideLayouts/slideLayout8.xml"/><Relationship Id="rId6" Type="http://schemas.openxmlformats.org/officeDocument/2006/relationships/hyperlink" Target="https://azure.microsoft.com/en-us/documentation/articles/virtual-machines-windows-sizes/" TargetMode="External"/><Relationship Id="rId5" Type="http://schemas.openxmlformats.org/officeDocument/2006/relationships/hyperlink" Target="https://docs.microsoft.com/en-us/azure/virtual-machines/linux/sizes?toc=%2fazure%2fvirtual-machines%2flinux%2ftoc.json" TargetMode="External"/><Relationship Id="rId4" Type="http://schemas.openxmlformats.org/officeDocument/2006/relationships/hyperlink" Target="https://docs.microsoft.com/en-us/azure/virtual-machines/windows/sizes?toc=%2Fazure%2Fvirtual-machines%2Fwindows%2Ftoc.json"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hyperlink" Target="https://docs.microsoft.com/en-us/azure/architecture/best-practices/naming-conventions"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windows/overview" TargetMode="External"/><Relationship Id="rId4" Type="http://schemas.openxmlformats.org/officeDocument/2006/relationships/hyperlink" Target="https://docs.microsoft.com/en-us/azure/azure-supportability/resource-manager-core-quotas-request"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azure.microsoft.com/en-us/pricing/details/virtual-machines/windows/" TargetMode="External"/><Relationship Id="rId2" Type="http://schemas.openxmlformats.org/officeDocument/2006/relationships/hyperlink" Target="https://azure.microsoft.com/en-us/pricing/details/virtual-machines/linux/" TargetMode="External"/><Relationship Id="rId1" Type="http://schemas.openxmlformats.org/officeDocument/2006/relationships/slideLayout" Target="../slideLayouts/slideLayout8.xml"/><Relationship Id="rId5" Type="http://schemas.openxmlformats.org/officeDocument/2006/relationships/hyperlink" Target="https://azure.microsoft.com/en-us/pricing/tco/calculator/" TargetMode="External"/><Relationship Id="rId4" Type="http://schemas.openxmlformats.org/officeDocument/2006/relationships/hyperlink" Target="https://azure.microsoft.com/en-us/pricing/calculator/"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virtual-machines/windows/overview#how-do-i-create-my-first-vm" TargetMode="External"/><Relationship Id="rId2" Type="http://schemas.openxmlformats.org/officeDocument/2006/relationships/hyperlink" Target="https://youtu.be/1WtG7yFVqbI" TargetMode="Externa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r-F-lAcioiI" TargetMode="External"/><Relationship Id="rId2" Type="http://schemas.openxmlformats.org/officeDocument/2006/relationships/hyperlink" Target="https://docs.microsoft.com/en-us/azure/virtual-machines/windows/overview#how-do-i-create-my-first-vm"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machines/windows/connect-logon" TargetMode="External"/><Relationship Id="rId5" Type="http://schemas.openxmlformats.org/officeDocument/2006/relationships/hyperlink" Target="https://docs.microsoft.com/en-us/azure/virtual-machines/windows/quick-create-portal" TargetMode="External"/><Relationship Id="rId4" Type="http://schemas.openxmlformats.org/officeDocument/2006/relationships/hyperlink" Target="https://youtu.be/owpD6QKLiLs"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docs.microsoft.com/en-us/azure/virtual-machines/windows/troubleshoot-rdp-connection?toc=%2fazure%2fvirtual-machines%2fwindows%2ftoc.json"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hyperlink" Target="https://docs.microsoft.com/en-us/azure/virtual-machines/windows/ps-common-ref" TargetMode="External"/><Relationship Id="rId2" Type="http://schemas.openxmlformats.org/officeDocument/2006/relationships/hyperlink" Target="https://docs.microsoft.com/en-us/azure/virtual-machines/scripts/virtual-machines-windows-powershell-sample-create-vm" TargetMode="Externa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hyperlink" Target="https://youtu.be/JS90kU0ybmw" TargetMode="External"/><Relationship Id="rId2" Type="http://schemas.openxmlformats.org/officeDocument/2006/relationships/hyperlink" Target="https://docs.microsoft.com/en-us/azure/virtual-machines/windows/move-vm#use-powershell-to-move-a-vm"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linux/quick-create-cli" TargetMode="External"/><Relationship Id="rId4" Type="http://schemas.openxmlformats.org/officeDocument/2006/relationships/hyperlink" Target="https://docs.microsoft.com/en-us/azure/virtual-machines/scripts/virtual-machines-windows-powershell-sample-create-vm"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hyperlink" Target="https://docs.microsoft.com/en-us/azure/azure-resource-manager/resource-group-authoring-templates" TargetMode="External"/><Relationship Id="rId1" Type="http://schemas.openxmlformats.org/officeDocument/2006/relationships/slideLayout" Target="../slideLayouts/slideLayout8.xml"/><Relationship Id="rId5" Type="http://schemas.openxmlformats.org/officeDocument/2006/relationships/hyperlink" Target="https://docs.microsoft.com/en-us/azure/azure-resource-manager/resource-manager-common-deployment-errors" TargetMode="External"/><Relationship Id="rId4" Type="http://schemas.openxmlformats.org/officeDocument/2006/relationships/hyperlink" Target="https://youtu.be/MkPruUHiv5o"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docs.microsoft.com/en-us/azure/virtual-machines/windows/create-vm-specialized" TargetMode="External"/><Relationship Id="rId2" Type="http://schemas.openxmlformats.org/officeDocument/2006/relationships/hyperlink" Target="https://youtu.be/v7GH8IeSo7c"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machines/windows/tutorial-custom-images" TargetMode="External"/><Relationship Id="rId5" Type="http://schemas.openxmlformats.org/officeDocument/2006/relationships/hyperlink" Target="https://youtu.be/MjnJ-D92gMo" TargetMode="External"/><Relationship Id="rId4" Type="http://schemas.openxmlformats.org/officeDocument/2006/relationships/hyperlink" Target="https://youtu.be/LyX_liuh3Wc"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docs.microsoft.com/en-us/azure/virtual-machines/linux/" TargetMode="External"/><Relationship Id="rId2" Type="http://schemas.openxmlformats.org/officeDocument/2006/relationships/hyperlink" Target="https://azure.microsoft.com/en-us/services/virtual-machines/linux-and-open/"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linux/ssh-from-windows" TargetMode="External"/><Relationship Id="rId4" Type="http://schemas.openxmlformats.org/officeDocument/2006/relationships/hyperlink" Target="https://youtu.be/k7mPJhRVXoA" TargetMode="External"/></Relationships>
</file>

<file path=ppt/slides/_rels/slide135.xml.rels><?xml version="1.0" encoding="UTF-8" standalone="yes"?>
<Relationships xmlns="http://schemas.openxmlformats.org/package/2006/relationships"><Relationship Id="rId2" Type="http://schemas.openxmlformats.org/officeDocument/2006/relationships/hyperlink" Target="https://docs.microsoft.com/en-us/azure/virtual-machines/linux/ssh-from-windows" TargetMode="Externa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hyperlink" Target="https://youtu.be/nJYw54Rxdgg" TargetMode="Externa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hyperlink" Target="https://docs.microsoft.com/en-us/azure/virtual-network/security-overview" TargetMode="External"/><Relationship Id="rId2" Type="http://schemas.openxmlformats.org/officeDocument/2006/relationships/hyperlink" Target="https://docs.microsoft.com/en-us/azure/virtual-network/virtual-network-ip-addresses-overview-arm" TargetMode="External"/><Relationship Id="rId1" Type="http://schemas.openxmlformats.org/officeDocument/2006/relationships/slideLayout" Target="../slideLayouts/slideLayout8.xml"/><Relationship Id="rId4" Type="http://schemas.openxmlformats.org/officeDocument/2006/relationships/hyperlink" Target="https://youtu.be/ZyycnzFNrGE"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docs.microsoft.com/en-us/azure/virtual-network/virtual-networks-static-private-ip-arm-pportal" TargetMode="External"/><Relationship Id="rId2" Type="http://schemas.openxmlformats.org/officeDocument/2006/relationships/hyperlink" Target="https://docs.microsoft.com/en-us/azure/virtual-network/virtual-network-deploy-static-pip-arm-portal"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security-overview" TargetMode="External"/><Relationship Id="rId5" Type="http://schemas.openxmlformats.org/officeDocument/2006/relationships/hyperlink" Target="https://docs.microsoft.com/en-us/azure/virtual-network/virtual-networks-create-nsg-arm-pportal" TargetMode="External"/><Relationship Id="rId4" Type="http://schemas.openxmlformats.org/officeDocument/2006/relationships/hyperlink" Target="https://docs.microsoft.com/en-us/azure/virtual-network/virtual-network-ip-addresses-overview-arm#public-ip-addresses"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docs.microsoft.com/en-us/azure/virtual-network/virtual-network-network-interface-vm" TargetMode="External"/><Relationship Id="rId2" Type="http://schemas.openxmlformats.org/officeDocument/2006/relationships/hyperlink" Target="https://docs.microsoft.com/en-us/azure/virtual-machines/windows/multiple-nics?toc=%2fazure%2fvirtual-network%2ftoc.json"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hyperlink" Target="https://youtu.be/og_rZYBLvCs"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windows/about-disks-and-vhds?toc=%2Fazure%2Fvirtual-machines%2Fwindows%2Ftoc.json" TargetMode="External"/><Relationship Id="rId4" Type="http://schemas.openxmlformats.org/officeDocument/2006/relationships/hyperlink" Target="https://youtu.be/sKg5Hz1tSmQ"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 TargetMode="External"/><Relationship Id="rId2" Type="http://schemas.openxmlformats.org/officeDocument/2006/relationships/hyperlink" Target="https://docs.microsoft.com/en-us/azure/virtual-machines/windows/managed-disks-overview"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machines/windows/standard-storage" TargetMode="External"/></Relationships>
</file>

<file path=ppt/slides/_rels/slide142.xml.rels><?xml version="1.0" encoding="UTF-8" standalone="yes"?>
<Relationships xmlns="http://schemas.openxmlformats.org/package/2006/relationships"><Relationship Id="rId8" Type="http://schemas.openxmlformats.org/officeDocument/2006/relationships/hyperlink" Target="https://docs.microsoft.com/en-us/azure/virtual-machines/windows/powershell-samples" TargetMode="External"/><Relationship Id="rId3" Type="http://schemas.openxmlformats.org/officeDocument/2006/relationships/hyperlink" Target="https://youtu.be/uG1wVoc7oVQ" TargetMode="External"/><Relationship Id="rId7" Type="http://schemas.openxmlformats.org/officeDocument/2006/relationships/hyperlink" Target="https://docs.microsoft.com/en-us/azure/virtual-machines/windows/convert-unmanaged-to-managed-disks" TargetMode="External"/><Relationship Id="rId2" Type="http://schemas.openxmlformats.org/officeDocument/2006/relationships/hyperlink" Target="https://youtu.be/LXblaftKoxM"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machines/windows/convert-disk-storage" TargetMode="External"/><Relationship Id="rId5" Type="http://schemas.openxmlformats.org/officeDocument/2006/relationships/hyperlink" Target="https://docs.microsoft.com/en-us/azure/virtual-machines/windows/attach-disk-ps" TargetMode="External"/><Relationship Id="rId4" Type="http://schemas.openxmlformats.org/officeDocument/2006/relationships/hyperlink" Target="https://youtu.be/hXCBMQlPfR8"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azure.microsoft.com/en-us/support/legal/sla/virtual-machines/v1_8/" TargetMode="External"/><Relationship Id="rId2" Type="http://schemas.openxmlformats.org/officeDocument/2006/relationships/hyperlink" Target="https://docs.microsoft.com/en-us/azure/virtual-machines/windows/manage-availability"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machines/windows/manage-availability?toc=%2Fazure%2Fvirtual-machines%2Fwindows%2Ftoc.json" TargetMode="External"/></Relationships>
</file>

<file path=ppt/slides/_rels/slide144.xml.rels><?xml version="1.0" encoding="UTF-8" standalone="yes"?>
<Relationships xmlns="http://schemas.openxmlformats.org/package/2006/relationships"><Relationship Id="rId2" Type="http://schemas.openxmlformats.org/officeDocument/2006/relationships/hyperlink" Target="https://youtu.be/Lh4hrWE07nY" TargetMode="Externa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microsoft.com/en-us/azure/virtual-machine-scale-sets/overview" TargetMode="External"/><Relationship Id="rId2" Type="http://schemas.openxmlformats.org/officeDocument/2006/relationships/hyperlink" Target="https://docs.microsoft.com/en-us/azure/virtual-machine-scale-sets/overview#why-use-virtual-machine-scale-sets" TargetMode="External"/><Relationship Id="rId1" Type="http://schemas.openxmlformats.org/officeDocument/2006/relationships/slideLayout" Target="../slideLayouts/slideLayout8.xml"/><Relationship Id="rId5" Type="http://schemas.openxmlformats.org/officeDocument/2006/relationships/hyperlink" Target="https://docs.microsoft.com/en-us/azure/monitoring-and-diagnostics/insights-autoscale-best-practices" TargetMode="External"/><Relationship Id="rId4" Type="http://schemas.openxmlformats.org/officeDocument/2006/relationships/hyperlink" Target="https://azure.microsoft.com/en-us/features/autoscale/"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youtu.be/IhYRZ8ny6b0" TargetMode="External"/><Relationship Id="rId2" Type="http://schemas.openxmlformats.org/officeDocument/2006/relationships/hyperlink" Target="https://docs.microsoft.com/en-us/azure/virtual-machine-scale-sets/virtual-machine-scale-sets-autoscale-portal"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cale-sets/quick-create-powershell" TargetMode="External"/><Relationship Id="rId4" Type="http://schemas.openxmlformats.org/officeDocument/2006/relationships/hyperlink" Target="https://docs.microsoft.com/en-us/azure/virtual-machine-scale-sets/quick-create-cli"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docs.microsoft.com/en-us/azure/virtual-machine-scale-sets/tutorial-autoscale-cli" TargetMode="External"/><Relationship Id="rId2" Type="http://schemas.openxmlformats.org/officeDocument/2006/relationships/hyperlink" Target="https://docs.microsoft.com/en-us/azure/virtual-machine-scale-sets/tutorial-autoscale-powershell" TargetMode="Externa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hyperlink" Target="https://docs.microsoft.com/en-us/azure/virtual-machines/extensions/features-linux" TargetMode="External"/><Relationship Id="rId2" Type="http://schemas.openxmlformats.org/officeDocument/2006/relationships/hyperlink" Target="https://docs.microsoft.com/en-us/azure/virtual-machines/extensions/features-windows?toc=%2Fazure%2Fvirtual-machines%2Fwindows%2Ftoc.json"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machines/extensions/dsc-overview" TargetMode="External"/><Relationship Id="rId4" Type="http://schemas.openxmlformats.org/officeDocument/2006/relationships/hyperlink" Target="https://docs.microsoft.com/en-us/powershell/azure/get-started-azureps?view=azurermps-6.2.0"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docs.microsoft.com/en-us/azure/virtual-machines/extensions/dsc-overview" TargetMode="External"/><Relationship Id="rId2" Type="http://schemas.openxmlformats.org/officeDocument/2006/relationships/hyperlink" Target="https://docs.microsoft.com/en-us/powershell/dsc/builtinresource" TargetMode="External"/><Relationship Id="rId1" Type="http://schemas.openxmlformats.org/officeDocument/2006/relationships/slideLayout" Target="../slideLayouts/slideLayout8.xml"/><Relationship Id="rId5" Type="http://schemas.openxmlformats.org/officeDocument/2006/relationships/hyperlink" Target="https://docs.microsoft.com/en-us/powershell/module/azurerm.compute/set-azurermvmdscextension?view=azurermps-6.2.0" TargetMode="External"/><Relationship Id="rId4" Type="http://schemas.openxmlformats.org/officeDocument/2006/relationships/hyperlink" Target="https://docs.microsoft.com/en-us/powershell/module/azurerm.compute/publish-azurermvmdscconfiguration?view=azurermps-6.2.0"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microsoft.com/en-us/learning/exam-AZ-103.aspx"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us/powershell/module/azurerm.compute/set-azurermvmdscextension?view=azurermps-6.2.0" TargetMode="External"/><Relationship Id="rId2" Type="http://schemas.openxmlformats.org/officeDocument/2006/relationships/hyperlink" Target="https://docs.microsoft.com/en-us/powershell/module/azurerm.compute/publish-azurermvmdscconfiguration?view=azurermps-6.2.0" TargetMode="Externa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hyperlink" Target="https://youtu.be/dw_EE8cUfEU" TargetMode="Externa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hyperlink" Target="https://docs.microsoft.com/en-us/azure/site-recovery/site-recovery-overview" TargetMode="External"/><Relationship Id="rId2" Type="http://schemas.openxmlformats.org/officeDocument/2006/relationships/hyperlink" Target="https://youtu.be/uo7Mfq9Vibk" TargetMode="External"/><Relationship Id="rId1" Type="http://schemas.openxmlformats.org/officeDocument/2006/relationships/slideLayout" Target="../slideLayouts/slideLayout8.xml"/><Relationship Id="rId6" Type="http://schemas.openxmlformats.org/officeDocument/2006/relationships/hyperlink" Target="https://docs.microsoft.com/en-us/azure/backup/backup-azure-vms-introduction" TargetMode="External"/><Relationship Id="rId5" Type="http://schemas.openxmlformats.org/officeDocument/2006/relationships/hyperlink" Target="https://azure.microsoft.com/en-us/documentation/articles/backup-azure-vms-first-look-arm/" TargetMode="External"/><Relationship Id="rId4" Type="http://schemas.openxmlformats.org/officeDocument/2006/relationships/hyperlink" Target="https://docs.microsoft.com/en-us/azure/site-recovery/azure-to-azure-quickstart"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us/azure/virtual-machines/windows/tutorial-backup-vms" TargetMode="External"/><Relationship Id="rId2" Type="http://schemas.openxmlformats.org/officeDocument/2006/relationships/hyperlink" Target="https://docs.microsoft.com/en-us/azure/backup/backup-azure-arm-restore-vms" TargetMode="External"/><Relationship Id="rId1" Type="http://schemas.openxmlformats.org/officeDocument/2006/relationships/slideLayout" Target="../slideLayouts/slideLayout8.xml"/><Relationship Id="rId4" Type="http://schemas.openxmlformats.org/officeDocument/2006/relationships/hyperlink" Target="https://docs.microsoft.com/en-us/azure/backup/backup-azure-vms-first-look-arm"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azure/virtual-machines/windows/monitor" TargetMode="External"/><Relationship Id="rId2" Type="http://schemas.openxmlformats.org/officeDocument/2006/relationships/hyperlink" Target="https://youtu.be/uK6K_w75Fjk" TargetMode="External"/><Relationship Id="rId1" Type="http://schemas.openxmlformats.org/officeDocument/2006/relationships/slideLayout" Target="../slideLayouts/slideLayout8.xml"/><Relationship Id="rId4" Type="http://schemas.openxmlformats.org/officeDocument/2006/relationships/hyperlink" Target="https://docs.microsoft.com/en-us/azure/monitoring-and-diagnostics/monitoring-overview-metrics"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docs.microsoft.com/en-us/azure/advisor/advisor-security-recommendations" TargetMode="External"/><Relationship Id="rId2" Type="http://schemas.openxmlformats.org/officeDocument/2006/relationships/hyperlink" Target="https://docs.microsoft.com/en-us/azure/advisor/advisor-high-availability-recommendations" TargetMode="External"/><Relationship Id="rId1" Type="http://schemas.openxmlformats.org/officeDocument/2006/relationships/slideLayout" Target="../slideLayouts/slideLayout8.xml"/><Relationship Id="rId6" Type="http://schemas.openxmlformats.org/officeDocument/2006/relationships/hyperlink" Target="https://docs.microsoft.com/en-us/azure/advisor/advisor-overview" TargetMode="External"/><Relationship Id="rId5" Type="http://schemas.openxmlformats.org/officeDocument/2006/relationships/hyperlink" Target="https://docs.microsoft.com/en-us/azure/advisor/advisor-cost-recommendations" TargetMode="External"/><Relationship Id="rId4" Type="http://schemas.openxmlformats.org/officeDocument/2006/relationships/hyperlink" Target="https://docs.microsoft.com/en-us/azure/advisor/advisor-performance-recommendations"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hyperlink" Target="https://sec.ch9.ms/ch9/a039/e615c8ff-1bb3-4840-b947-e1d000aaa039/AzureAdvisorNovember2017update_high.mp4" TargetMode="Externa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61.xml"/><Relationship Id="rId5" Type="http://schemas.openxmlformats.org/officeDocument/2006/relationships/image" Target="../media/image94.png"/><Relationship Id="rId4" Type="http://schemas.openxmlformats.org/officeDocument/2006/relationships/image" Target="../media/image93.png"/></Relationships>
</file>

<file path=ppt/slides/_rels/slide1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61.xml"/><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1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16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2.png"/><Relationship Id="rId7"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61.xml"/><Relationship Id="rId6" Type="http://schemas.openxmlformats.org/officeDocument/2006/relationships/image" Target="../media/image102.png"/><Relationship Id="rId11" Type="http://schemas.microsoft.com/office/2007/relationships/hdphoto" Target="../media/hdphoto4.wdp"/><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74.png"/><Relationship Id="rId9" Type="http://schemas.microsoft.com/office/2007/relationships/hdphoto" Target="../media/hdphoto3.wdp"/></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61.xml"/><Relationship Id="rId4" Type="http://schemas.openxmlformats.org/officeDocument/2006/relationships/image" Target="../media/image107.png"/></Relationships>
</file>

<file path=ppt/slides/_rels/slide1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61.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5.wdp"/></Relationships>
</file>

<file path=ppt/slides/_rels/slide169.xml.rels><?xml version="1.0" encoding="UTF-8" standalone="yes"?>
<Relationships xmlns="http://schemas.openxmlformats.org/package/2006/relationships"><Relationship Id="rId3" Type="http://schemas.openxmlformats.org/officeDocument/2006/relationships/hyperlink" Target="https://azure.microsoft.com/en-us/blog/point-to-site-p2s-connection-using-openvpn-infrastructure/" TargetMode="External"/><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1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1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61.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5.wdp"/></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173.xml.rels><?xml version="1.0" encoding="UTF-8" standalone="yes"?>
<Relationships xmlns="http://schemas.openxmlformats.org/package/2006/relationships"><Relationship Id="rId3" Type="http://schemas.openxmlformats.org/officeDocument/2006/relationships/hyperlink" Target="https://azure.microsoft.com/en-us/services/virtual-network/" TargetMode="External"/><Relationship Id="rId2" Type="http://schemas.openxmlformats.org/officeDocument/2006/relationships/hyperlink" Target="https://youtu.be/ubYU8WtOl6w"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virtual-network-for-azure-services#services-that-can-be-deployed-into-a-virtual-network" TargetMode="External"/><Relationship Id="rId5" Type="http://schemas.openxmlformats.org/officeDocument/2006/relationships/hyperlink" Target="https://docs.microsoft.com/en-us/azure/virtual-network/virtual-network-VNet-plan-design-arm#subnets" TargetMode="External"/><Relationship Id="rId4" Type="http://schemas.openxmlformats.org/officeDocument/2006/relationships/hyperlink" Target="https://docs.microsoft.com/en-us/azure/virtual-network/virtual-networks-faq#what-is-an-azure-virtual-network-vnet"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docs.microsoft.com/en-us/azure/virtual-network/virtual-network-for-azure-services#services-that-can-be-deployed-into-a-virtual-network" TargetMode="External"/><Relationship Id="rId2" Type="http://schemas.openxmlformats.org/officeDocument/2006/relationships/hyperlink" Target="https://docs.microsoft.com/en-us/azure/virtual-network/virtual-network-VNet-plan-design-arm#subnets"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network/quick-create-portal" TargetMode="External"/><Relationship Id="rId4" Type="http://schemas.openxmlformats.org/officeDocument/2006/relationships/hyperlink" Target="https://youtu.be/zIX6ofSpc2U"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docs.microsoft.com/en-us/azure/azure-subscription-service-limits#networking-limits-1" TargetMode="External"/><Relationship Id="rId2" Type="http://schemas.openxmlformats.org/officeDocument/2006/relationships/hyperlink" Target="https://docs.microsoft.com/en-us/azure/virtual-network/virtual-networks-overview"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virtual-network-network-interface-vm" TargetMode="External"/><Relationship Id="rId5" Type="http://schemas.openxmlformats.org/officeDocument/2006/relationships/hyperlink" Target="https://youtu.be/3ObmJQJmTMQ" TargetMode="External"/><Relationship Id="rId4" Type="http://schemas.openxmlformats.org/officeDocument/2006/relationships/hyperlink" Target="https://youtu.be/uJqpzDVcT3Q"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youtu.be/hEpW6-TmdXk" TargetMode="External"/><Relationship Id="rId2" Type="http://schemas.openxmlformats.org/officeDocument/2006/relationships/hyperlink" Target="https://docs.microsoft.com/en-us/azure/virtual-machines/windows/multiple-nics" TargetMode="Externa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hyperlink" Target="https://youtu.be/FWIgU0yhM4o" TargetMode="Externa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hyperlink" Target="https://docs.microsoft.com/en-us/azure/virtual-network/virtual-network-deploy-static-pip-arm-portal" TargetMode="External"/><Relationship Id="rId2" Type="http://schemas.openxmlformats.org/officeDocument/2006/relationships/hyperlink" Target="https://youtu.be/v2lLnIR55Ng"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network/virtual-network-deploy-static-pip-arm-cli" TargetMode="External"/><Relationship Id="rId4" Type="http://schemas.openxmlformats.org/officeDocument/2006/relationships/hyperlink" Target="https://docs.microsoft.com/en-us/azure/virtual-network/virtual-network-deploy-static-pip-arm-ps"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docs.microsoft.com/en-us/azure/virtual-network/virtual-networks-static-private-ip-arm-ps" TargetMode="External"/><Relationship Id="rId2" Type="http://schemas.openxmlformats.org/officeDocument/2006/relationships/hyperlink" Target="https://docs.microsoft.com/en-us/azure/virtual-network/virtual-networks-static-private-ip-arm-pportal"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network/virtual-networks-static-private-ip-arm-cl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0.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custom-routes" TargetMode="External"/><Relationship Id="rId2" Type="http://schemas.openxmlformats.org/officeDocument/2006/relationships/hyperlink" Target="https://docs.microsoft.com/en-us/azure/virtual-network/virtual-networks-udr-overview#system-routes" TargetMode="External"/><Relationship Id="rId1" Type="http://schemas.openxmlformats.org/officeDocument/2006/relationships/slideLayout" Target="../slideLayouts/slideLayout8.xml"/><Relationship Id="rId5" Type="http://schemas.openxmlformats.org/officeDocument/2006/relationships/hyperlink" Target="https://docs.microsoft.com/en-us/azure/vpn-gateway/vpn-gateway-bgp-overview?toc=%2fazure%2fvirtual-network%2ftoc.json" TargetMode="External"/><Relationship Id="rId4" Type="http://schemas.openxmlformats.org/officeDocument/2006/relationships/hyperlink" Target="https://docs.microsoft.com/en-us/azure/virtual-network/virtual-networks-udr-overview#border-gateway-protocol"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s://youtu.be/8hY4zC0kavI" TargetMode="External"/><Relationship Id="rId7" Type="http://schemas.openxmlformats.org/officeDocument/2006/relationships/hyperlink" Target="https://docs.microsoft.com/en-us/azure/virtual-network/tutorial-create-route-table-powershell" TargetMode="External"/><Relationship Id="rId2" Type="http://schemas.openxmlformats.org/officeDocument/2006/relationships/hyperlink" Target="https://docs.microsoft.com/en-us/azure/virtual-network/virtual-networks-udr-overview#how-azure-selects-a-route"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manage-route-table" TargetMode="External"/><Relationship Id="rId5" Type="http://schemas.openxmlformats.org/officeDocument/2006/relationships/hyperlink" Target="https://docs.microsoft.com/en-us/azure/virtual-network/virtual-networks-udr-overview#routing-example" TargetMode="External"/><Relationship Id="rId4" Type="http://schemas.openxmlformats.org/officeDocument/2006/relationships/hyperlink" Target="https://docs.microsoft.com/en-us/azure/virtual-network/tutorial-create-route-table-portal" TargetMode="External"/></Relationships>
</file>

<file path=ppt/slides/_rels/slide182.xml.rels><?xml version="1.0" encoding="UTF-8" standalone="yes"?>
<Relationships xmlns="http://schemas.openxmlformats.org/package/2006/relationships"><Relationship Id="rId2" Type="http://schemas.openxmlformats.org/officeDocument/2006/relationships/hyperlink" Target="https://docs.microsoft.com/en-us/azure/virtual-network/tutorial-create-route-table-cli" TargetMode="Externa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hyperlink" Target="https://azure.microsoft.com/en-us/services/dns/" TargetMode="External"/><Relationship Id="rId7" Type="http://schemas.openxmlformats.org/officeDocument/2006/relationships/hyperlink" Target="https://docs.microsoft.com/en-us/azure/dns/dns-zones-records#dns-zones" TargetMode="External"/><Relationship Id="rId2" Type="http://schemas.openxmlformats.org/officeDocument/2006/relationships/hyperlink" Target="https://youtu.be/ScgFVprA8wE" TargetMode="External"/><Relationship Id="rId1" Type="http://schemas.openxmlformats.org/officeDocument/2006/relationships/slideLayout" Target="../slideLayouts/slideLayout8.xml"/><Relationship Id="rId6" Type="http://schemas.openxmlformats.org/officeDocument/2006/relationships/hyperlink" Target="https://docs.microsoft.com/en-us/azure/dns/dns-zones-records" TargetMode="External"/><Relationship Id="rId5" Type="http://schemas.openxmlformats.org/officeDocument/2006/relationships/hyperlink" Target="https://docs.microsoft.com/en-us/azure/dns/dns-faq" TargetMode="External"/><Relationship Id="rId4" Type="http://schemas.openxmlformats.org/officeDocument/2006/relationships/hyperlink" Target="https://docs.microsoft.com/en-us/azure/dns/dns-overview"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docs.microsoft.com/en-us/azure/dns/dns-zones-records#record-types" TargetMode="External"/><Relationship Id="rId2" Type="http://schemas.openxmlformats.org/officeDocument/2006/relationships/hyperlink" Target="https://docs.microsoft.com/en-us/azure/dns/dns-zones-records#record-names" TargetMode="External"/><Relationship Id="rId1" Type="http://schemas.openxmlformats.org/officeDocument/2006/relationships/slideLayout" Target="../slideLayouts/slideLayout8.xml"/><Relationship Id="rId6" Type="http://schemas.openxmlformats.org/officeDocument/2006/relationships/hyperlink" Target="https://docs.microsoft.com/en-us/azure/dns/dns-operations-dnszones" TargetMode="External"/><Relationship Id="rId5" Type="http://schemas.openxmlformats.org/officeDocument/2006/relationships/hyperlink" Target="https://docs.microsoft.com/en-us/azure/dns/dns-operations-dnszones-portal" TargetMode="External"/><Relationship Id="rId4" Type="http://schemas.openxmlformats.org/officeDocument/2006/relationships/hyperlink" Target="https://docs.microsoft.com/en-us/azure/dns/dns-domain-delegation#resolution-and-delegation" TargetMode="External"/></Relationships>
</file>

<file path=ppt/slides/_rels/slide185.xml.rels><?xml version="1.0" encoding="UTF-8" standalone="yes"?>
<Relationships xmlns="http://schemas.openxmlformats.org/package/2006/relationships"><Relationship Id="rId3" Type="http://schemas.openxmlformats.org/officeDocument/2006/relationships/hyperlink" Target="https://docs.microsoft.com/en-us/azure/dns/dns-operations-dnszones-cli" TargetMode="External"/><Relationship Id="rId2" Type="http://schemas.openxmlformats.org/officeDocument/2006/relationships/hyperlink" Target="https://docs.microsoft.com/en-us/azure/dns/dns-operations-dnszones" TargetMode="External"/><Relationship Id="rId1" Type="http://schemas.openxmlformats.org/officeDocument/2006/relationships/slideLayout" Target="../slideLayouts/slideLayout8.xml"/><Relationship Id="rId4" Type="http://schemas.openxmlformats.org/officeDocument/2006/relationships/hyperlink" Target="https://docs.microsoft.com/en-us/azure/dns/dns-operations-recordsets-portal" TargetMode="External"/></Relationships>
</file>

<file path=ppt/slides/_rels/slide186.xml.rels><?xml version="1.0" encoding="UTF-8" standalone="yes"?>
<Relationships xmlns="http://schemas.openxmlformats.org/package/2006/relationships"><Relationship Id="rId3" Type="http://schemas.openxmlformats.org/officeDocument/2006/relationships/hyperlink" Target="https://docs.microsoft.com/en-us/azure/dns/dns-operations-recordsets-cli" TargetMode="External"/><Relationship Id="rId2" Type="http://schemas.openxmlformats.org/officeDocument/2006/relationships/hyperlink" Target="https://docs.microsoft.com/en-us/azure/dns/dns-operations-recordsets" TargetMode="Externa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3" Type="http://schemas.openxmlformats.org/officeDocument/2006/relationships/hyperlink" Target="https://docs.microsoft.com/en-us/azure/dns/dns-alerts-metrics" TargetMode="External"/><Relationship Id="rId2" Type="http://schemas.openxmlformats.org/officeDocument/2006/relationships/hyperlink" Target="https://youtu.be/rF5ydqr8yIE" TargetMode="External"/><Relationship Id="rId1" Type="http://schemas.openxmlformats.org/officeDocument/2006/relationships/slideLayout" Target="../slideLayouts/slideLayout8.xml"/><Relationship Id="rId6" Type="http://schemas.openxmlformats.org/officeDocument/2006/relationships/hyperlink" Target="https://docs.microsoft.com/en-us/powershell/module/dnsclient/resolve-dnsname?view=winserver2012r2-ps" TargetMode="External"/><Relationship Id="rId5" Type="http://schemas.openxmlformats.org/officeDocument/2006/relationships/hyperlink" Target="https://docs.microsoft.com/en-us/windows-server/administration/windows-commands/nslookup" TargetMode="External"/><Relationship Id="rId4" Type="http://schemas.openxmlformats.org/officeDocument/2006/relationships/hyperlink" Target="https://docs.microsoft.com/en-us/azure/dns/dns-getstarted-portal" TargetMode="External"/></Relationships>
</file>

<file path=ppt/slides/_rels/slide188.xml.rels><?xml version="1.0" encoding="UTF-8" standalone="yes"?>
<Relationships xmlns="http://schemas.openxmlformats.org/package/2006/relationships"><Relationship Id="rId3" Type="http://schemas.openxmlformats.org/officeDocument/2006/relationships/hyperlink" Target="https://docs.microsoft.com/en-us/windows-server/administration/windows-commands/nslookup" TargetMode="External"/><Relationship Id="rId2" Type="http://schemas.openxmlformats.org/officeDocument/2006/relationships/hyperlink" Target="https://docs.microsoft.com/en-us/azure/dns/dns-delegate-domain-azure-dns" TargetMode="External"/><Relationship Id="rId1" Type="http://schemas.openxmlformats.org/officeDocument/2006/relationships/slideLayout" Target="../slideLayouts/slideLayout8.xml"/><Relationship Id="rId6" Type="http://schemas.openxmlformats.org/officeDocument/2006/relationships/hyperlink" Target="https://docs.microsoft.com/en-us/azure/dns/dns-getstarted-cli" TargetMode="External"/><Relationship Id="rId5" Type="http://schemas.openxmlformats.org/officeDocument/2006/relationships/hyperlink" Target="https://docs.microsoft.com/en-us/azure/dns/dns-getstarted-powershell" TargetMode="External"/><Relationship Id="rId4" Type="http://schemas.openxmlformats.org/officeDocument/2006/relationships/hyperlink" Target="https://docs.microsoft.com/en-us/powershell/module/dnsclient/resolve-dnsname?view=winserver2012r2-ps"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s://docs.microsoft.com/en-us/azure/virtual-network/security-overview" TargetMode="External"/><Relationship Id="rId2" Type="http://schemas.openxmlformats.org/officeDocument/2006/relationships/hyperlink" Target="https://youtu.be/-wgtgWF-Bps"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190.xml.rels><?xml version="1.0" encoding="UTF-8" standalone="yes"?>
<Relationships xmlns="http://schemas.openxmlformats.org/package/2006/relationships"><Relationship Id="rId3" Type="http://schemas.openxmlformats.org/officeDocument/2006/relationships/hyperlink" Target="https://docs.microsoft.com/en-us/azure/security/azure-security-network-security-best-practices" TargetMode="External"/><Relationship Id="rId2" Type="http://schemas.openxmlformats.org/officeDocument/2006/relationships/hyperlink" Target="https://blogs.msdn.microsoft.com/igorpag/2016/05/14/azure-network-security-groups-nsg-best-practices-and-lessons-learned/" TargetMode="External"/><Relationship Id="rId1" Type="http://schemas.openxmlformats.org/officeDocument/2006/relationships/slideLayout" Target="../slideLayouts/slideLayout8.xml"/><Relationship Id="rId4" Type="http://schemas.openxmlformats.org/officeDocument/2006/relationships/hyperlink" Target="https://docs.microsoft.com/en-us/azure/azure-subscription-service-limits?toc=%2fazure%2fvirtual-network%2ftoc.json#networking-limits-1"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youtu.be/jt-F5UMM318" TargetMode="External"/><Relationship Id="rId2" Type="http://schemas.openxmlformats.org/officeDocument/2006/relationships/hyperlink" Target="https://docs.microsoft.com/en-us/azure/virtual-network/manage-network-security-group#create-a-security-rule"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network/virtual-network-nsg-manage-log" TargetMode="External"/><Relationship Id="rId4" Type="http://schemas.openxmlformats.org/officeDocument/2006/relationships/hyperlink" Target="https://docs.microsoft.com/en-us/azure/virtual-network/tutorial-filter-network-traffic"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s://docs.microsoft.com/en-us/azure/virtual-network/diagnose-network-traffic-filter-problem" TargetMode="External"/><Relationship Id="rId2" Type="http://schemas.openxmlformats.org/officeDocument/2006/relationships/hyperlink" Target="https://docs.microsoft.com/en-us/azure/monitoring-and-diagnostics/monitoring-overview-of-diagnostic-logs?toc=%2fazure%2fvirtual-network%2ftoc.json#what-are-azure-resource-diagnostic-logs" TargetMode="External"/><Relationship Id="rId1" Type="http://schemas.openxmlformats.org/officeDocument/2006/relationships/slideLayout" Target="../slideLayouts/slideLayout8.xml"/><Relationship Id="rId5" Type="http://schemas.openxmlformats.org/officeDocument/2006/relationships/hyperlink" Target="https://docs.microsoft.com/en-us/azure/virtual-network/virtual-network-service-endpoints-overview#limitations" TargetMode="External"/><Relationship Id="rId4" Type="http://schemas.openxmlformats.org/officeDocument/2006/relationships/hyperlink" Target="https://docs.microsoft.com/en-us/azure/virtual-network/virtual-network-service-endpoints-overview"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docs.microsoft.com/en-us/azure/storage/common/storage-network-security" TargetMode="External"/><Relationship Id="rId2" Type="http://schemas.openxmlformats.org/officeDocument/2006/relationships/hyperlink" Target="https://azure.microsoft.com/en-us/blog/virtual-network-service-endpoints-and-firewalls-for-azure-storage-now-generally-available/"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network/tutorial-restrict-network-access-to-resources"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docs.microsoft.com/en-us/azure/virtual-network/tutorial-restrict-network-access-to-resources-cli" TargetMode="External"/><Relationship Id="rId2" Type="http://schemas.openxmlformats.org/officeDocument/2006/relationships/hyperlink" Target="https://docs.microsoft.com/en-us/azure/virtual-network/tutorial-restrict-network-access-to-resources-powershell" TargetMode="Externa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hyperlink" Target="https://docs.microsoft.com/en-us/azure/vpn-gateway/vpn-gateway-howto-vnet-vnet-resource-manager-portal#vnet-to-vnet" TargetMode="External"/><Relationship Id="rId2" Type="http://schemas.openxmlformats.org/officeDocument/2006/relationships/hyperlink" Target="https://youtu.be/4dRiliE_vnQ" TargetMode="External"/><Relationship Id="rId1" Type="http://schemas.openxmlformats.org/officeDocument/2006/relationships/slideLayout" Target="../slideLayouts/slideLayout8.xml"/><Relationship Id="rId5" Type="http://schemas.openxmlformats.org/officeDocument/2006/relationships/hyperlink" Target="https://docs.microsoft.com/en-us/azure/vpn-gateway/vpn-gateway-about-compliance-crypto" TargetMode="External"/><Relationship Id="rId4" Type="http://schemas.openxmlformats.org/officeDocument/2006/relationships/hyperlink" Target="https://docs.microsoft.com/en-us/azure/vpn-gateway/vpn-gateway-howto-vnet-vnet-resource-manager-portal#site-to-site-ipsec"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docs.microsoft.com/en-us/azure/vpn-gateway/vpn-gateway-howto-vnet-vnet-resource-manager-portal#VNetGateway" TargetMode="External"/><Relationship Id="rId2" Type="http://schemas.openxmlformats.org/officeDocument/2006/relationships/hyperlink" Target="https://docs.microsoft.com/en-us/azure/vpn-gateway/vpn-gateway-about-vpn-gateway-settings" TargetMode="External"/><Relationship Id="rId1" Type="http://schemas.openxmlformats.org/officeDocument/2006/relationships/slideLayout" Target="../slideLayouts/slideLayout8.xml"/><Relationship Id="rId5" Type="http://schemas.openxmlformats.org/officeDocument/2006/relationships/hyperlink" Target="https://docs.microsoft.com/en-us/azure/vpn-gateway/vpn-gateway-howto-vnet-vnet-resource-manager-portal#TestVNet1Connection" TargetMode="External"/><Relationship Id="rId4" Type="http://schemas.openxmlformats.org/officeDocument/2006/relationships/hyperlink" Target="https://docs.microsoft.com/en-us/azure/vpn-gateway/vpn-gateway-about-vpn-gateway-settings#vpntype"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docs.microsoft.com/en-us/azure/vpn-gateway/vpn-gateway-howto-vnet-vnet-resource-manager-portal" TargetMode="External"/><Relationship Id="rId2" Type="http://schemas.openxmlformats.org/officeDocument/2006/relationships/hyperlink" Target="https://youtu.be/85VSGsMMJTo" TargetMode="External"/><Relationship Id="rId1" Type="http://schemas.openxmlformats.org/officeDocument/2006/relationships/slideLayout" Target="../slideLayouts/slideLayout8.xml"/><Relationship Id="rId5" Type="http://schemas.openxmlformats.org/officeDocument/2006/relationships/hyperlink" Target="https://docs.microsoft.com/en-us/azure/vpn-gateway/vpn-gateway-howto-vnet-vnet-cli" TargetMode="External"/><Relationship Id="rId4" Type="http://schemas.openxmlformats.org/officeDocument/2006/relationships/hyperlink" Target="https://docs.microsoft.com/en-us/azure/vpn-gateway/vpn-gateway-vnet-vnet-rm-ps"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s://docs.microsoft.com/en-us/azure/vpn-gateway/powershell-samples" TargetMode="External"/><Relationship Id="rId2" Type="http://schemas.openxmlformats.org/officeDocument/2006/relationships/hyperlink" Target="https://docs.microsoft.com/en-us/azure/vpn-gateway/vpn-gateway-tutorial-create-gateway-powershell" TargetMode="Externa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 TargetMode="External"/><Relationship Id="rId2" Type="http://schemas.openxmlformats.org/officeDocument/2006/relationships/hyperlink" Target="https://sec.ch9.ms/ch9/971d/4ad8b146-0a21-490e-9447-cd1b4c24971d/AzureFridayvNetPeering_high.mp4"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virtual-network-manage-peering#requirements-and-constraints" TargetMode="External"/><Relationship Id="rId5" Type="http://schemas.openxmlformats.org/officeDocument/2006/relationships/hyperlink" Target="https://blogs.msdn.microsoft.com/azureedu/2018/04/24/how-to-setup-global-vnet-peering-in-azure/" TargetMode="External"/><Relationship Id="rId4" Type="http://schemas.openxmlformats.org/officeDocument/2006/relationships/hyperlink" Target="https://docs.microsoft.com/en-us/azure/virtual-network/virtual-network-manage-pee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200.xml.rels><?xml version="1.0" encoding="UTF-8" standalone="yes"?>
<Relationships xmlns="http://schemas.openxmlformats.org/package/2006/relationships"><Relationship Id="rId3" Type="http://schemas.openxmlformats.org/officeDocument/2006/relationships/hyperlink" Target="https://docs.microsoft.com/en-us/azure/virtual-network/virtual-network-manage-peering#requirements-and-constraints" TargetMode="External"/><Relationship Id="rId2" Type="http://schemas.openxmlformats.org/officeDocument/2006/relationships/hyperlink" Target="https://blogs.msdn.microsoft.com/azureedu/2018/04/24/how-to-setup-global-vnet-peering-in-azure/" TargetMode="Externa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hub-spoke" TargetMode="External"/><Relationship Id="rId2" Type="http://schemas.openxmlformats.org/officeDocument/2006/relationships/hyperlink" Target="https://docs.microsoft.com/en-us/azure/vpn-gateway/vpn-gateway-peering-gateway-transit?toc=%2fazure%2fvirtual-network%2ftoc.json" TargetMode="External"/><Relationship Id="rId1" Type="http://schemas.openxmlformats.org/officeDocument/2006/relationships/slideLayout" Target="../slideLayouts/slideLayout8.xml"/><Relationship Id="rId4" Type="http://schemas.openxmlformats.org/officeDocument/2006/relationships/hyperlink" Target="https://docs.microsoft.com/en-us/azure/vpn-gateway/vpn-gateway-about-vpn-gateway-settings" TargetMode="External"/></Relationships>
</file>

<file path=ppt/slides/_rels/slide202.xml.rels><?xml version="1.0" encoding="UTF-8" standalone="yes"?>
<Relationships xmlns="http://schemas.openxmlformats.org/package/2006/relationships"><Relationship Id="rId3" Type="http://schemas.openxmlformats.org/officeDocument/2006/relationships/hyperlink" Target="https://azure.microsoft.com/en-us/blog/global-vnet-peering-now-generally-available" TargetMode="External"/><Relationship Id="rId2" Type="http://schemas.openxmlformats.org/officeDocument/2006/relationships/hyperlink" Target="https://youtu.be/IfHUgnvd6VA"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network/tutorial-connect-virtual-networks-cli" TargetMode="External"/><Relationship Id="rId5" Type="http://schemas.openxmlformats.org/officeDocument/2006/relationships/hyperlink" Target="https://docs.microsoft.com/en-us/azure/virtual-network/tutorial-connect-virtual-networks-powershell" TargetMode="External"/><Relationship Id="rId4" Type="http://schemas.openxmlformats.org/officeDocument/2006/relationships/hyperlink" Target="https://docs.microsoft.com/en-us/azure/virtual-network/tutorial-connect-virtual-networks-porta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20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6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20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hyperlink" Target="http://aka.ms/aadconnect" TargetMode="External"/><Relationship Id="rId2" Type="http://schemas.openxmlformats.org/officeDocument/2006/relationships/notesSlide" Target="../notesSlides/notesSlide56.xml"/><Relationship Id="rId1" Type="http://schemas.openxmlformats.org/officeDocument/2006/relationships/slideLayout" Target="../slideLayouts/slideLayout58.xml"/><Relationship Id="rId6" Type="http://schemas.openxmlformats.org/officeDocument/2006/relationships/image" Target="../media/image123.png"/><Relationship Id="rId5" Type="http://schemas.openxmlformats.org/officeDocument/2006/relationships/image" Target="../media/image127.png"/><Relationship Id="rId4" Type="http://schemas.openxmlformats.org/officeDocument/2006/relationships/image" Target="../media/image124.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openxmlformats.org/officeDocument/2006/relationships/image" Target="../media/image36.emf"/><Relationship Id="rId5" Type="http://schemas.openxmlformats.org/officeDocument/2006/relationships/image" Target="../media/image35.jpg"/><Relationship Id="rId10" Type="http://schemas.openxmlformats.org/officeDocument/2006/relationships/image" Target="../media/image40.png"/><Relationship Id="rId4" Type="http://schemas.openxmlformats.org/officeDocument/2006/relationships/image" Target="../media/image34.emf"/><Relationship Id="rId9" Type="http://schemas.openxmlformats.org/officeDocument/2006/relationships/image" Target="../media/image39.png"/></Relationships>
</file>

<file path=ppt/slides/_rels/slide2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58.xml"/><Relationship Id="rId6" Type="http://schemas.openxmlformats.org/officeDocument/2006/relationships/image" Target="../media/image123.png"/><Relationship Id="rId5" Type="http://schemas.openxmlformats.org/officeDocument/2006/relationships/image" Target="../media/image129.png"/><Relationship Id="rId4" Type="http://schemas.openxmlformats.org/officeDocument/2006/relationships/image" Target="../media/image124.png"/></Relationships>
</file>

<file path=ppt/slides/_rels/slide2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1.xml"/></Relationships>
</file>

<file path=ppt/slides/_rels/slide2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1.xml"/></Relationships>
</file>

<file path=ppt/slides/_rels/slide215.xml.rels><?xml version="1.0" encoding="UTF-8" standalone="yes"?>
<Relationships xmlns="http://schemas.openxmlformats.org/package/2006/relationships"><Relationship Id="rId3" Type="http://schemas.openxmlformats.org/officeDocument/2006/relationships/hyperlink" Target="https://youtu.be/TqXHRmn4NGs" TargetMode="External"/><Relationship Id="rId7" Type="http://schemas.openxmlformats.org/officeDocument/2006/relationships/hyperlink" Target="https://docs.microsoft.com/en-us/azure/active-directory-domain-services/active-directory-ds-compare-with-azure-ad-join"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hyperlink" Target="https://youtu.be/wYtJNjgIXa8" TargetMode="External"/><Relationship Id="rId5" Type="http://schemas.openxmlformats.org/officeDocument/2006/relationships/hyperlink" Target="https://myignite.microsoft.com/videos/54694" TargetMode="External"/><Relationship Id="rId4" Type="http://schemas.openxmlformats.org/officeDocument/2006/relationships/hyperlink" Target="https://docs.microsoft.com/en-us/azure/active-directory/active-directory-whatis" TargetMode="External"/></Relationships>
</file>

<file path=ppt/slides/_rels/slide216.xml.rels><?xml version="1.0" encoding="UTF-8" standalone="yes"?>
<Relationships xmlns="http://schemas.openxmlformats.org/package/2006/relationships"><Relationship Id="rId2" Type="http://schemas.openxmlformats.org/officeDocument/2006/relationships/hyperlink" Target="https://youtu.be/ASijhrPDmGI" TargetMode="Externa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hyperlink" Target="https://youtu.be/WmItjlblXEA"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authentication/active-directory-passwords-faq" TargetMode="External"/><Relationship Id="rId4" Type="http://schemas.openxmlformats.org/officeDocument/2006/relationships/hyperlink" Target="https://youtu.be/NMmhB-d3t3E" TargetMode="External"/></Relationships>
</file>

<file path=ppt/slides/_rels/slide218.xml.rels><?xml version="1.0" encoding="UTF-8" standalone="yes"?>
<Relationships xmlns="http://schemas.openxmlformats.org/package/2006/relationships"><Relationship Id="rId3" Type="http://schemas.openxmlformats.org/officeDocument/2006/relationships/hyperlink" Target="https://docs.microsoft.com/en-us/azure/active-directory/active-directory-identityprotection-enable" TargetMode="External"/><Relationship Id="rId2" Type="http://schemas.openxmlformats.org/officeDocument/2006/relationships/hyperlink" Target="https://youtu.be/zI3jn_G0_Ns"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active-directory-identity-protection-faqs"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docs.microsoft.com/en-us/azure/active-directory/authentication/multi-factor-authentication" TargetMode="External"/><Relationship Id="rId2" Type="http://schemas.openxmlformats.org/officeDocument/2006/relationships/hyperlink" Target="https://docs.microsoft.com/en-us/azure/active-directory/active-directory-identityprotection-vulnerabilities"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manage-apps/cloud-app-discover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220.xml.rels><?xml version="1.0" encoding="UTF-8" standalone="yes"?>
<Relationships xmlns="http://schemas.openxmlformats.org/package/2006/relationships"><Relationship Id="rId3" Type="http://schemas.openxmlformats.org/officeDocument/2006/relationships/hyperlink" Target="https://docs.microsoft.com/en-us/azure/active-directory/active-directory-identityprotection#risky-sign-ins" TargetMode="External"/><Relationship Id="rId2" Type="http://schemas.openxmlformats.org/officeDocument/2006/relationships/hyperlink" Target="https://youtu.be/gn6qQCu67FU"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active-directory-identityprotection-notifications"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s://docs.microsoft.com/en-us/azure/active-directory/active-directory-reporting-risk-events#sign-ins-from-anonymous-ip-addresses" TargetMode="External"/><Relationship Id="rId7" Type="http://schemas.openxmlformats.org/officeDocument/2006/relationships/hyperlink" Target="https://docs.microsoft.com/en-us/azure/active-directory/active-directory-reporting-risk-events#sign-in-from-unfamiliar-locations" TargetMode="External"/><Relationship Id="rId2" Type="http://schemas.openxmlformats.org/officeDocument/2006/relationships/hyperlink" Target="https://docs.microsoft.com/en-us/azure/active-directory/active-directory-reporting-risk-events#leaked-credentials" TargetMode="External"/><Relationship Id="rId1" Type="http://schemas.openxmlformats.org/officeDocument/2006/relationships/slideLayout" Target="../slideLayouts/slideLayout8.xml"/><Relationship Id="rId6" Type="http://schemas.openxmlformats.org/officeDocument/2006/relationships/hyperlink" Target="https://docs.microsoft.com/en-us/azure/active-directory/active-directory-reporting-risk-events#sign-ins-from-ip-addresses-with-suspicious-activity" TargetMode="External"/><Relationship Id="rId5" Type="http://schemas.openxmlformats.org/officeDocument/2006/relationships/hyperlink" Target="https://docs.microsoft.com/en-us/azure/active-directory/active-directory-reporting-risk-events#sign-ins-from-infected-devices" TargetMode="External"/><Relationship Id="rId4" Type="http://schemas.openxmlformats.org/officeDocument/2006/relationships/hyperlink" Target="https://docs.microsoft.com/en-us/azure/active-directory/active-directory-reporting-risk-events#impossible-travel-to-atypical-locations" TargetMode="External"/></Relationships>
</file>

<file path=ppt/slides/_rels/slide222.xml.rels><?xml version="1.0" encoding="UTF-8" standalone="yes"?>
<Relationships xmlns="http://schemas.openxmlformats.org/package/2006/relationships"><Relationship Id="rId2" Type="http://schemas.openxmlformats.org/officeDocument/2006/relationships/hyperlink" Target="https://youtu.be/I0yoUCihcFo" TargetMode="Externa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hyperlink" Target="https://youtu.be/m0ST5LwlHtk" TargetMode="External"/><Relationship Id="rId2" Type="http://schemas.openxmlformats.org/officeDocument/2006/relationships/hyperlink" Target="https://azure.microsoft.com/en-us/overview/what-is-saas/"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active-directory-saas-app-provisioning" TargetMode="External"/><Relationship Id="rId4" Type="http://schemas.openxmlformats.org/officeDocument/2006/relationships/hyperlink" Target="https://docs.microsoft.com/en-us/azure/active-directory/active-directory-enable-sso-scenario#azure-active-directory-integrated-with-applications"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s://docs.microsoft.com/en-us/azure/active-directory/active-directory-appssoaccess-whatis#get-started-with-the-azure-ad-application-gallery" TargetMode="External"/><Relationship Id="rId2" Type="http://schemas.openxmlformats.org/officeDocument/2006/relationships/hyperlink" Target="https://youtu.be/Mlr7WsqVeQw"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active-directory-saas-tutorial-list" TargetMode="External"/><Relationship Id="rId4" Type="http://schemas.openxmlformats.org/officeDocument/2006/relationships/hyperlink" Target="https://docs.microsoft.com/en-us/azure/active-directory/active-directory-integrating-applications-getting-started" TargetMode="External"/></Relationships>
</file>

<file path=ppt/slides/_rels/slide225.xml.rels><?xml version="1.0" encoding="UTF-8" standalone="yes"?>
<Relationships xmlns="http://schemas.openxmlformats.org/package/2006/relationships"><Relationship Id="rId3" Type="http://schemas.openxmlformats.org/officeDocument/2006/relationships/hyperlink" Target="https://docs.microsoft.com/en-us/azure/active-directory/active-directory-saas-app-provisioning" TargetMode="External"/><Relationship Id="rId2" Type="http://schemas.openxmlformats.org/officeDocument/2006/relationships/hyperlink" Target="https://docs.microsoft.com/en-us/azure/active-directory/active-directory-enable-sso-scenario#azure-active-directory-integrated-with-applications"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saas-apps/tutorial-list"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s://docs.microsoft.com/en-us/azure/active-directory/active-directory-conditional-access-controls#grant-controls" TargetMode="External"/><Relationship Id="rId2" Type="http://schemas.openxmlformats.org/officeDocument/2006/relationships/hyperlink" Target="https://docs.microsoft.com/en-us/azure/active-directory/active-directory-conditional-access-azure-portal" TargetMode="External"/><Relationship Id="rId1" Type="http://schemas.openxmlformats.org/officeDocument/2006/relationships/slideLayout" Target="../slideLayouts/slideLayout8.xml"/><Relationship Id="rId6" Type="http://schemas.openxmlformats.org/officeDocument/2006/relationships/hyperlink" Target="https://docs.microsoft.com/en-us/azure/active-directory/active-directory-conditional-access-conditions#sign-in-risk" TargetMode="External"/><Relationship Id="rId5" Type="http://schemas.openxmlformats.org/officeDocument/2006/relationships/hyperlink" Target="https://docs.microsoft.com/en-us/azure/active-directory/active-directory-conditional-access-conditions" TargetMode="External"/><Relationship Id="rId4" Type="http://schemas.openxmlformats.org/officeDocument/2006/relationships/hyperlink" Target="https://docs.microsoft.com/intune/app-protection-policy"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s://docs.microsoft.com/en-us/azure/active-directory/active-directory-conditional-access-conditions#cloud-apps" TargetMode="External"/><Relationship Id="rId2" Type="http://schemas.openxmlformats.org/officeDocument/2006/relationships/hyperlink" Target="https://docs.microsoft.com/en-us/azure/active-directory/active-directory-conditional-access-locations" TargetMode="External"/><Relationship Id="rId1" Type="http://schemas.openxmlformats.org/officeDocument/2006/relationships/slideLayout" Target="../slideLayouts/slideLayout8.xml"/><Relationship Id="rId6" Type="http://schemas.openxmlformats.org/officeDocument/2006/relationships/hyperlink" Target="https://docs.microsoft.com/en-us/azure/active-directory/conditional-access/app-based-mfa" TargetMode="External"/><Relationship Id="rId5" Type="http://schemas.openxmlformats.org/officeDocument/2006/relationships/hyperlink" Target="https://docs.microsoft.com/en-us/azure/active-directory/active-directory-conditional-access-conditions#client-apps" TargetMode="External"/><Relationship Id="rId4" Type="http://schemas.openxmlformats.org/officeDocument/2006/relationships/hyperlink" Target="https://docs.microsoft.com/en-us/azure/active-directory/active-directory-conditional-access-conditions#device-platforms" TargetMode="External"/></Relationships>
</file>

<file path=ppt/slides/_rels/slide228.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howto-tenant" TargetMode="External"/><Relationship Id="rId2" Type="http://schemas.openxmlformats.org/officeDocument/2006/relationships/hyperlink" Target="https://docs.microsoft.com/en-us/azure/active-directory/active-directory-domains-manage-azure-portal"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active-directory-administer#what-is-an-azure-ad-tenant" TargetMode="External"/></Relationships>
</file>

<file path=ppt/slides/_rels/slide229.xml.rels><?xml version="1.0" encoding="UTF-8" standalone="yes"?>
<Relationships xmlns="http://schemas.openxmlformats.org/package/2006/relationships"><Relationship Id="rId3" Type="http://schemas.openxmlformats.org/officeDocument/2006/relationships/hyperlink" Target="https://youtu.be/XtijSD-3iqc" TargetMode="External"/><Relationship Id="rId2" Type="http://schemas.openxmlformats.org/officeDocument/2006/relationships/hyperlink" Target="https://docs.microsoft.com/en-us/azure/active-directory/active-directory-licensing-directory-independence"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active-directory-domains-manage-azure-portal" TargetMode="External"/><Relationship Id="rId4" Type="http://schemas.openxmlformats.org/officeDocument/2006/relationships/hyperlink" Target="https://youtu.be/oFZ5vEJiW4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30.xml.rels><?xml version="1.0" encoding="UTF-8" standalone="yes"?>
<Relationships xmlns="http://schemas.openxmlformats.org/package/2006/relationships"><Relationship Id="rId3" Type="http://schemas.openxmlformats.org/officeDocument/2006/relationships/hyperlink" Target="https://docs.microsoft.com/en-us/azure/active-directory/active-directory-users-profile-azure-portal" TargetMode="External"/><Relationship Id="rId2" Type="http://schemas.openxmlformats.org/officeDocument/2006/relationships/hyperlink" Target="https://youtu.be/_fI1N0YL-Tk" TargetMode="External"/><Relationship Id="rId1" Type="http://schemas.openxmlformats.org/officeDocument/2006/relationships/slideLayout" Target="../slideLayouts/slideLayout8.xml"/><Relationship Id="rId5" Type="http://schemas.openxmlformats.org/officeDocument/2006/relationships/hyperlink" Target="https://docs.microsoft.com/en-us/cli/azure/ad/user?view=azure-cli-latest#az_ad_user_create" TargetMode="External"/><Relationship Id="rId4" Type="http://schemas.openxmlformats.org/officeDocument/2006/relationships/hyperlink" Target="https://docs.microsoft.com/en-us/powershell/azure/active-directory/new-user-sample?view=azureadps-2.0" TargetMode="External"/></Relationships>
</file>

<file path=ppt/slides/_rels/slide231.xml.rels><?xml version="1.0" encoding="UTF-8" standalone="yes"?>
<Relationships xmlns="http://schemas.openxmlformats.org/package/2006/relationships"><Relationship Id="rId3" Type="http://schemas.openxmlformats.org/officeDocument/2006/relationships/hyperlink" Target="https://docs.microsoft.com/en-us/powershell/module/azuread/new-azureaduser?view=azureadps-2.0" TargetMode="External"/><Relationship Id="rId2" Type="http://schemas.openxmlformats.org/officeDocument/2006/relationships/hyperlink" Target="https://docs.microsoft.com/en-us/powershell/azure/active-directory/importing-data?view=azureadps-2.0" TargetMode="Externa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microsoft.com/en-us/azure/active-directory/active-directory-groups-dynamic-membership-azure-portal" TargetMode="External"/><Relationship Id="rId2" Type="http://schemas.openxmlformats.org/officeDocument/2006/relationships/hyperlink" Target="https://docs.microsoft.com/en-us/azure/active-directory/active-directory-groups-members-azure-portal" TargetMode="External"/><Relationship Id="rId1" Type="http://schemas.openxmlformats.org/officeDocument/2006/relationships/slideLayout" Target="../slideLayouts/slideLayout8.xml"/><Relationship Id="rId5" Type="http://schemas.openxmlformats.org/officeDocument/2006/relationships/hyperlink" Target="https://docs.microsoft.com/en-us/powershell/module/azuread/new-azureadgroup?view=azureadps-2.0" TargetMode="External"/><Relationship Id="rId4" Type="http://schemas.openxmlformats.org/officeDocument/2006/relationships/hyperlink" Target="https://docs.microsoft.com/en-us/azure/active-directory/active-directory-groups-create-azure-portal" TargetMode="External"/></Relationships>
</file>

<file path=ppt/slides/_rels/slide233.xml.rels><?xml version="1.0" encoding="UTF-8" standalone="yes"?>
<Relationships xmlns="http://schemas.openxmlformats.org/package/2006/relationships"><Relationship Id="rId3" Type="http://schemas.openxmlformats.org/officeDocument/2006/relationships/hyperlink" Target="https://docs.microsoft.com/en-us/azure/active-directory/add-users-azure-active-directory" TargetMode="External"/><Relationship Id="rId2" Type="http://schemas.openxmlformats.org/officeDocument/2006/relationships/hyperlink" Target="https://youtu.be/pd8a_vUYOqQ" TargetMode="External"/><Relationship Id="rId1" Type="http://schemas.openxmlformats.org/officeDocument/2006/relationships/slideLayout" Target="../slideLayouts/slideLayout8.xml"/><Relationship Id="rId6" Type="http://schemas.openxmlformats.org/officeDocument/2006/relationships/hyperlink" Target="https://docs.microsoft.com/en-us/azure/active-directory/active-directory-users-profile-azure-portal" TargetMode="External"/><Relationship Id="rId5" Type="http://schemas.openxmlformats.org/officeDocument/2006/relationships/hyperlink" Target="https://docs.microsoft.com/en-us/azure/active-directory/active-directory-groups-create-azure-portal" TargetMode="External"/><Relationship Id="rId4" Type="http://schemas.openxmlformats.org/officeDocument/2006/relationships/hyperlink" Target="https://docs.microsoft.com/en-us/azure/active-directory/active-directory-groups-members-azure-portal"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s://docs.microsoft.com/en-us/azure/active-directory/role-based-access-built-in-roles#roles-in-azure" TargetMode="External"/><Relationship Id="rId2" Type="http://schemas.openxmlformats.org/officeDocument/2006/relationships/hyperlink" Target="https://docs.microsoft.com/en-us/azure/active-directory/role-based-access-control-what-is" TargetMode="External"/><Relationship Id="rId1" Type="http://schemas.openxmlformats.org/officeDocument/2006/relationships/slideLayout" Target="../slideLayouts/slideLayout8.xml"/><Relationship Id="rId6" Type="http://schemas.openxmlformats.org/officeDocument/2006/relationships/hyperlink" Target="https://docs.microsoft.com/en-us/powershell/module/azurerm.resources/get-azurermroledefinition?view=azurermps-5.3.0" TargetMode="External"/><Relationship Id="rId5" Type="http://schemas.openxmlformats.org/officeDocument/2006/relationships/hyperlink" Target="https://docs.microsoft.com/en-us/azure/active-directory/role-based-access-control-custom-roles" TargetMode="External"/><Relationship Id="rId4" Type="http://schemas.openxmlformats.org/officeDocument/2006/relationships/hyperlink" Target="https://docs.microsoft.com/en-us/azure/role-based-access-control/built-in-roles"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s://youtu.be/_dhCsUXTrkg" TargetMode="External"/><Relationship Id="rId2" Type="http://schemas.openxmlformats.org/officeDocument/2006/relationships/hyperlink" Target="https://docs.microsoft.com/en-us/azure/active-directory/role-based-access-control-custom-roles#custom-roles-access-control" TargetMode="External"/><Relationship Id="rId1" Type="http://schemas.openxmlformats.org/officeDocument/2006/relationships/slideLayout" Target="../slideLayouts/slideLayout8.xml"/><Relationship Id="rId6" Type="http://schemas.openxmlformats.org/officeDocument/2006/relationships/hyperlink" Target="https://docs.microsoft.com/en-us/azure/role-based-access-control/overview" TargetMode="External"/><Relationship Id="rId5" Type="http://schemas.openxmlformats.org/officeDocument/2006/relationships/hyperlink" Target="https://docs.microsoft.com/en-us/azure/role-based-access-control/quickstart-assign-role-user-portal" TargetMode="External"/><Relationship Id="rId4" Type="http://schemas.openxmlformats.org/officeDocument/2006/relationships/hyperlink" Target="https://youtu.be/79f1eOgz4Js"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s://docs.microsoft.com/en-us/azure/active-directory/device-management-introduction#azure-ad-registered-devices" TargetMode="External"/><Relationship Id="rId2" Type="http://schemas.openxmlformats.org/officeDocument/2006/relationships/hyperlink" Target="https://docs.microsoft.com/en-us/azure/active-directory/device-management-introduction"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device-management-introduction#hybrid-azure-ad-joined-devices" TargetMode="External"/><Relationship Id="rId4" Type="http://schemas.openxmlformats.org/officeDocument/2006/relationships/hyperlink" Target="https://docs.microsoft.com/en-us/azure/active-directory/device-management-introduction#azure-ad-joined-devices" TargetMode="External"/></Relationships>
</file>

<file path=ppt/slides/_rels/slide237.xml.rels><?xml version="1.0" encoding="UTF-8" standalone="yes"?>
<Relationships xmlns="http://schemas.openxmlformats.org/package/2006/relationships"><Relationship Id="rId3" Type="http://schemas.openxmlformats.org/officeDocument/2006/relationships/hyperlink" Target="https://docs.microsoft.com/en-us/azure/active-directory/devices/azureadjoin-plan" TargetMode="External"/><Relationship Id="rId2" Type="http://schemas.openxmlformats.org/officeDocument/2006/relationships/hyperlink" Target="https://docs.microsoft.com/en-us/azure/active-directory/device-management-azure-portal" TargetMode="Externa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sync-implement-password-synchronization#what-is-password-synchronization" TargetMode="External"/><Relationship Id="rId2" Type="http://schemas.openxmlformats.org/officeDocument/2006/relationships/hyperlink" Target="https://docs.microsoft.com/en-us/azure/active-directory/connect/active-directory-aadconnect" TargetMode="External"/><Relationship Id="rId1" Type="http://schemas.openxmlformats.org/officeDocument/2006/relationships/slideLayout" Target="../slideLayouts/slideLayout8.xml"/><Relationship Id="rId5" Type="http://schemas.openxmlformats.org/officeDocument/2006/relationships/hyperlink" Target="https://youtu.be/PyeAC85Gm7w" TargetMode="External"/><Relationship Id="rId4" Type="http://schemas.openxmlformats.org/officeDocument/2006/relationships/hyperlink" Target="https://youtu.be/YtW2cmVqSEw" TargetMode="External"/></Relationships>
</file>

<file path=ppt/slides/_rels/slide239.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pass-through-authentication" TargetMode="External"/><Relationship Id="rId2" Type="http://schemas.openxmlformats.org/officeDocument/2006/relationships/hyperlink" Target="https://docs.microsoft.com/en-us/azure/active-directory/connect/active-directory-aadconnectsync-implement-password-synchronization#how-password-synchronization-works" TargetMode="External"/><Relationship Id="rId1" Type="http://schemas.openxmlformats.org/officeDocument/2006/relationships/slideLayout" Target="../slideLayouts/slideLayout8.xml"/><Relationship Id="rId4" Type="http://schemas.openxmlformats.org/officeDocument/2006/relationships/hyperlink" Target="https://channel9.msdn.com/events/Ignite/Microsoft-Ignite-Orlando-2017/BRK3015?term=Azure%20AD%20Pass-through%20Authentication%20and%20Seamless%20Single%20Sign-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40.xml.rels><?xml version="1.0" encoding="UTF-8" standalone="yes"?>
<Relationships xmlns="http://schemas.openxmlformats.org/package/2006/relationships"><Relationship Id="rId3" Type="http://schemas.openxmlformats.org/officeDocument/2006/relationships/hyperlink" Target="https://youtu.be/vt2R4P4xLQA" TargetMode="External"/><Relationship Id="rId2" Type="http://schemas.openxmlformats.org/officeDocument/2006/relationships/hyperlink" Target="https://channel9.msdn.com/events/Ignite/Microsoft-Ignite-Orlando-2017/BRK3015?term=Azure%20AD%20Pass-through%20Authentication%20and%20Seamless%20Single%20Sign-on" TargetMode="External"/><Relationship Id="rId1" Type="http://schemas.openxmlformats.org/officeDocument/2006/relationships/slideLayout" Target="../slideLayouts/slideLayout8.xml"/><Relationship Id="rId6" Type="http://schemas.openxmlformats.org/officeDocument/2006/relationships/hyperlink" Target="https://docs.microsoft.com/en-us/azure/active-directory/connect/active-directory-aadconnect-pass-through-authentication" TargetMode="External"/><Relationship Id="rId5" Type="http://schemas.openxmlformats.org/officeDocument/2006/relationships/hyperlink" Target="https://youtu.be/gfy0D6NAW1Q" TargetMode="External"/><Relationship Id="rId4" Type="http://schemas.openxmlformats.org/officeDocument/2006/relationships/hyperlink" Target="https://youtu.be/L9YtuV6FQuM" TargetMode="External"/></Relationships>
</file>

<file path=ppt/slides/_rels/slide241.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pass-through-authentication-quick-start" TargetMode="External"/><Relationship Id="rId2" Type="http://schemas.openxmlformats.org/officeDocument/2006/relationships/hyperlink" Target="https://docs.microsoft.com/en-us/azure/active-directory/connect/active-directory-aadconnect-pass-through-authentication" TargetMode="External"/><Relationship Id="rId1" Type="http://schemas.openxmlformats.org/officeDocument/2006/relationships/slideLayout" Target="../slideLayouts/slideLayout8.xml"/><Relationship Id="rId5" Type="http://schemas.openxmlformats.org/officeDocument/2006/relationships/hyperlink" Target="https://youtu.be/ReYP6VT7Vlo" TargetMode="External"/><Relationship Id="rId4" Type="http://schemas.openxmlformats.org/officeDocument/2006/relationships/hyperlink" Target="https://docs.microsoft.com/en-us/azure/active-directory/connect-health/active-directory-aadconnect-health" TargetMode="External"/></Relationships>
</file>

<file path=ppt/slides/_rels/slide242.xml.rels><?xml version="1.0" encoding="UTF-8" standalone="yes"?>
<Relationships xmlns="http://schemas.openxmlformats.org/package/2006/relationships"><Relationship Id="rId3" Type="http://schemas.openxmlformats.org/officeDocument/2006/relationships/hyperlink" Target="https://docs.microsoft.com/en-us/azure/active-directory/active-directory-application-proxy-get-started" TargetMode="External"/><Relationship Id="rId2" Type="http://schemas.openxmlformats.org/officeDocument/2006/relationships/hyperlink" Target="https://youtu.be/C40bvtHSGyM" TargetMode="External"/><Relationship Id="rId1" Type="http://schemas.openxmlformats.org/officeDocument/2006/relationships/slideLayout" Target="../slideLayouts/slideLayout8.xml"/><Relationship Id="rId5" Type="http://schemas.openxmlformats.org/officeDocument/2006/relationships/hyperlink" Target="https://youtu.be/6ZFed6DBhV0" TargetMode="External"/><Relationship Id="rId4" Type="http://schemas.openxmlformats.org/officeDocument/2006/relationships/hyperlink" Target="https://docs.microsoft.com/en-us/azure/active-directory/application-proxy-understand-connectors"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CGxNV_qKmqA"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cost-management/" TargetMode="External"/><Relationship Id="rId2" Type="http://schemas.openxmlformats.org/officeDocument/2006/relationships/hyperlink" Target="https://docs.microsoft.com/en-us/azure/active-directory/users-groups-roles/directory-assign-admin-roles" TargetMode="External"/><Relationship Id="rId1" Type="http://schemas.openxmlformats.org/officeDocument/2006/relationships/slideLayout" Target="../slideLayouts/slideLayout8.xml"/><Relationship Id="rId4" Type="http://schemas.openxmlformats.org/officeDocument/2006/relationships/hyperlink" Target="https://azure.microsoft.com/en-us/pricing/calculato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youtu.be/3YegFD769Pk" TargetMode="External"/><Relationship Id="rId2" Type="http://schemas.openxmlformats.org/officeDocument/2006/relationships/hyperlink" Target="https://docs.microsoft.com/en-us/azure/billing/billing-set-up-alerts" TargetMode="External"/><Relationship Id="rId1" Type="http://schemas.openxmlformats.org/officeDocument/2006/relationships/slideLayout" Target="../slideLayouts/slideLayout8.xml"/><Relationship Id="rId5" Type="http://schemas.openxmlformats.org/officeDocument/2006/relationships/hyperlink" Target="https://docs.microsoft.com/en-us/azure/billing/billing-understand-your-invoice" TargetMode="External"/><Relationship Id="rId4" Type="http://schemas.openxmlformats.org/officeDocument/2006/relationships/hyperlink" Target="https://docs.microsoft.com/en-us/azure/billing/billing-understand-your-us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azure/azure-policy/" TargetMode="External"/><Relationship Id="rId2" Type="http://schemas.openxmlformats.org/officeDocument/2006/relationships/hyperlink" Target="https://youtu.be/HaO738qrh0I" TargetMode="External"/><Relationship Id="rId1" Type="http://schemas.openxmlformats.org/officeDocument/2006/relationships/slideLayout" Target="../slideLayouts/slideLayout8.xml"/><Relationship Id="rId4" Type="http://schemas.openxmlformats.org/officeDocument/2006/relationships/hyperlink" Target="https://docs.microsoft.com/en-us/azure/azure-policy/azure-policy-introduct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zure-policy/assign-policy-definition#identify-non-compliant-resources" TargetMode="External"/><Relationship Id="rId2" Type="http://schemas.openxmlformats.org/officeDocument/2006/relationships/hyperlink" Target="https://docs.microsoft.com/en-us/azure/azure-policy/azure-policy-introduction"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azure-policy/assign-policy-definition-cli" TargetMode="External"/><Relationship Id="rId2" Type="http://schemas.openxmlformats.org/officeDocument/2006/relationships/hyperlink" Target="https://docs.microsoft.com/en-us/azure/azure-policy/assign-policy-definition-ps"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ctive-directory/active-directory-groups-members-azure-portal" TargetMode="External"/><Relationship Id="rId2" Type="http://schemas.openxmlformats.org/officeDocument/2006/relationships/hyperlink" Target="https://docs.microsoft.com/en-us/azure/active-directory/add-users-azure-active-directory" TargetMode="External"/><Relationship Id="rId1" Type="http://schemas.openxmlformats.org/officeDocument/2006/relationships/slideLayout" Target="../slideLayouts/slideLayout8.xml"/><Relationship Id="rId5" Type="http://schemas.openxmlformats.org/officeDocument/2006/relationships/hyperlink" Target="https://docs.microsoft.com/en-us/azure/active-directory/active-directory-users-profile-azure-portal" TargetMode="External"/><Relationship Id="rId4" Type="http://schemas.openxmlformats.org/officeDocument/2006/relationships/hyperlink" Target="https://docs.microsoft.com/en-us/azure/active-directory/active-directory-groups-create-azure-porta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active-directory/role-based-access-control-what-is" TargetMode="External"/><Relationship Id="rId2" Type="http://schemas.openxmlformats.org/officeDocument/2006/relationships/hyperlink" Target="https://youtu.be/_dhCsUXTrkg"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ctive-directory/users-groups-roles/directory-assign-admin-roles" TargetMode="External"/><Relationship Id="rId2" Type="http://schemas.openxmlformats.org/officeDocument/2006/relationships/hyperlink" Target="https://docs.microsoft.com/en-us/azure/active-directory/role-based-access-control-what-is" TargetMode="External"/><Relationship Id="rId1" Type="http://schemas.openxmlformats.org/officeDocument/2006/relationships/slideLayout" Target="../slideLayouts/slideLayout8.xml"/><Relationship Id="rId4" Type="http://schemas.openxmlformats.org/officeDocument/2006/relationships/hyperlink" Target="https://docs.microsoft.com/en-us/azure/active-directory/users-groups-roles/directory-assign-admin-roles#available-role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ctive-directory/role-based-access-control-custom-roles" TargetMode="External"/><Relationship Id="rId2" Type="http://schemas.openxmlformats.org/officeDocument/2006/relationships/hyperlink" Target="https://docs.microsoft.com/en-us/azure/role-based-access-control/built-in-roles" TargetMode="External"/><Relationship Id="rId1" Type="http://schemas.openxmlformats.org/officeDocument/2006/relationships/slideLayout" Target="../slideLayouts/slideLayout8.xml"/><Relationship Id="rId4" Type="http://schemas.openxmlformats.org/officeDocument/2006/relationships/hyperlink" Target="https://youtu.be/79f1eOgz4J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role-based-access-control/overview" TargetMode="External"/><Relationship Id="rId2" Type="http://schemas.openxmlformats.org/officeDocument/2006/relationships/hyperlink" Target="https://docs.microsoft.com/en-us/azure/role-based-access-control/quickstart-assign-role-user-portal" TargetMode="External"/><Relationship Id="rId1" Type="http://schemas.openxmlformats.org/officeDocument/2006/relationships/slideLayout" Target="../slideLayouts/slideLayout8.xml"/><Relationship Id="rId4" Type="http://schemas.openxmlformats.org/officeDocument/2006/relationships/hyperlink" Target="https://youtu.be/rkAGkdSCzF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dvisor/advisor-cost-recommendations" TargetMode="External"/><Relationship Id="rId2" Type="http://schemas.openxmlformats.org/officeDocument/2006/relationships/hyperlink" Target="https://docs.microsoft.com/en-us/azure/advisor/advisor-overview"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on-groups" TargetMode="External"/><Relationship Id="rId2" Type="http://schemas.openxmlformats.org/officeDocument/2006/relationships/hyperlink" Target="https://docs.microsoft.com/en-us/azure/monitoring-and-diagnostics/monitoring-overview-unified-alerts" TargetMode="External"/><Relationship Id="rId1" Type="http://schemas.openxmlformats.org/officeDocument/2006/relationships/slideLayout" Target="../slideLayouts/slideLayout8.xml"/><Relationship Id="rId5" Type="http://schemas.openxmlformats.org/officeDocument/2006/relationships/hyperlink" Target="https://docs.microsoft.com/en-us/azure/monitoring-and-diagnostics/monitor-quick-audit-notify-action-in-subscription" TargetMode="External"/><Relationship Id="rId4" Type="http://schemas.openxmlformats.org/officeDocument/2006/relationships/hyperlink" Target="https://docs.microsoft.com/en-us/azure/monitoring-and-diagnostics/monitoring-alerts-rate-limi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zure/monitoring-and-diagnostics/monitor-alerts-unified-usage"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JPGQS5kNqvA" TargetMode="External"/><Relationship Id="rId2" Type="http://schemas.openxmlformats.org/officeDocument/2006/relationships/hyperlink" Target="https://docs.microsoft.com/en-us/azure/monitoring-and-diagnostics/monitoring-overview-activity-logs" TargetMode="External"/><Relationship Id="rId1" Type="http://schemas.openxmlformats.org/officeDocument/2006/relationships/slideLayout" Target="../slideLayouts/slideLayout8.xml"/><Relationship Id="rId4" Type="http://schemas.openxmlformats.org/officeDocument/2006/relationships/hyperlink" Target="https://docs.microsoft.com/en-us/azure/monitoring-and-diagnostics/monitoring-overview-activity-logs#categories-in-the-activity-log"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log-analytics/log-analytics-activity-logs-subscriptions" TargetMode="External"/><Relationship Id="rId2" Type="http://schemas.openxmlformats.org/officeDocument/2006/relationships/hyperlink" Target="https://docs.microsoft.com/en-us/azure/log-analytics/log-analytics-activity" TargetMode="External"/><Relationship Id="rId1" Type="http://schemas.openxmlformats.org/officeDocument/2006/relationships/slideLayout" Target="../slideLayouts/slideLayout8.xml"/><Relationship Id="rId4" Type="http://schemas.openxmlformats.org/officeDocument/2006/relationships/hyperlink" Target="https://youtu.be/_oKTGW7KCA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dit" TargetMode="External"/><Relationship Id="rId7" Type="http://schemas.openxmlformats.org/officeDocument/2006/relationships/hyperlink" Target="https://docs.microsoft.com/en-us/azure/log-analytics/log-analytics-activity" TargetMode="External"/><Relationship Id="rId2" Type="http://schemas.openxmlformats.org/officeDocument/2006/relationships/hyperlink" Target="https://docs.microsoft.com/en-us/azure/monitoring-and-diagnostics/monitoring-activity-log-alerts" TargetMode="External"/><Relationship Id="rId1" Type="http://schemas.openxmlformats.org/officeDocument/2006/relationships/slideLayout" Target="../slideLayouts/slideLayout8.xml"/><Relationship Id="rId6" Type="http://schemas.openxmlformats.org/officeDocument/2006/relationships/hyperlink" Target="https://docs.microsoft.com/en-us/azure/monitoring-and-diagnostics/monitoring-archive-activity-log" TargetMode="External"/><Relationship Id="rId5" Type="http://schemas.openxmlformats.org/officeDocument/2006/relationships/hyperlink" Target="https://docs.microsoft.com/en-us/azure/monitoring-and-diagnostics/monitoring-stream-activity-logs-event-hubs" TargetMode="External"/><Relationship Id="rId4" Type="http://schemas.openxmlformats.org/officeDocument/2006/relationships/hyperlink" Target="https://docs.microsoft.com/en-us/azure/monitoring-and-diagnostics/monitoring-overview-activity-log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stream-activity-logs-event-hubs" TargetMode="External"/><Relationship Id="rId2" Type="http://schemas.openxmlformats.org/officeDocument/2006/relationships/hyperlink" Target="https://docs.microsoft.com/en-us/azure/monitoring-and-diagnostics/monitoring-activity-log-alerts" TargetMode="External"/><Relationship Id="rId1" Type="http://schemas.openxmlformats.org/officeDocument/2006/relationships/slideLayout" Target="../slideLayouts/slideLayout8.xml"/><Relationship Id="rId5" Type="http://schemas.openxmlformats.org/officeDocument/2006/relationships/hyperlink" Target="https://docs.microsoft.com/en-us/azure/log-analytics/log-analytics-activity" TargetMode="External"/><Relationship Id="rId4" Type="http://schemas.openxmlformats.org/officeDocument/2006/relationships/hyperlink" Target="https://docs.microsoft.com/en-us/azure/monitoring-and-diagnostics/monitoring-archive-activity-log"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azure/log-analytics/log-analytics-oms-portal-transition"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log-analytics/log-analytics-tutorial-viewdata" TargetMode="External"/><Relationship Id="rId2" Type="http://schemas.openxmlformats.org/officeDocument/2006/relationships/hyperlink" Target="https://docs.microsoft.com/en-us/azure/log-analytics/log-analytics-quick-collect-azurevm" TargetMode="External"/><Relationship Id="rId1" Type="http://schemas.openxmlformats.org/officeDocument/2006/relationships/slideLayout" Target="../slideLayouts/slideLayout8.xml"/><Relationship Id="rId6" Type="http://schemas.openxmlformats.org/officeDocument/2006/relationships/hyperlink" Target="https://youtu.be/HYXdDL7BYjE" TargetMode="External"/><Relationship Id="rId5" Type="http://schemas.openxmlformats.org/officeDocument/2006/relationships/hyperlink" Target="https://azure.microsoft.com/en-us/blog/azure-log-analytics-meet-our-new-query-language-2/" TargetMode="External"/><Relationship Id="rId4" Type="http://schemas.openxmlformats.org/officeDocument/2006/relationships/hyperlink" Target="https://docs.microsoft.com/en-us/azure/log-analytics/log-analytics-log-search"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portal.loganalytics.io/demo#/discover/home" TargetMode="External"/><Relationship Id="rId2" Type="http://schemas.openxmlformats.org/officeDocument/2006/relationships/hyperlink" Target="https://portal.loganalytics.io/demo"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toc=%2fazure%2fvirtual-machines%2fwindows%2ftoc.json" TargetMode="External"/><Relationship Id="rId2" Type="http://schemas.openxmlformats.org/officeDocument/2006/relationships/hyperlink" Target="https://docs.microsoft.com/en-us/azure/virtual-machines/windows/ps-template" TargetMode="External"/><Relationship Id="rId1" Type="http://schemas.openxmlformats.org/officeDocument/2006/relationships/slideLayout" Target="../slideLayouts/slideLayout8.xml"/><Relationship Id="rId4" Type="http://schemas.openxmlformats.org/officeDocument/2006/relationships/hyperlink" Target="https://docs.microsoft.com/en-us/azure/azure-resource-manager/resource-manager-common-deployment-error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hyperlink" Target="https://docs.microsoft.com/en-us/azure/azure-resource-manager/resource-group-lock-resources" TargetMode="External"/><Relationship Id="rId1" Type="http://schemas.openxmlformats.org/officeDocument/2006/relationships/slideLayout" Target="../slideLayouts/slideLayout8.xml"/><Relationship Id="rId4" Type="http://schemas.openxmlformats.org/officeDocument/2006/relationships/hyperlink" Target="https://youtu.be/Cfc-Lmpmuh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hyperlink" Target="https://docs.microsoft.com/en-us/azure/azure-resource-manager/resource-group-lock-resources"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youtu.be/-PGBq9gI75k"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cloud-shell/overview?view=azurermps-6.5.0" TargetMode="External"/><Relationship Id="rId7" Type="http://schemas.openxmlformats.org/officeDocument/2006/relationships/hyperlink" Target="https://youtu.be/f70JZ0nr_rM" TargetMode="External"/><Relationship Id="rId2" Type="http://schemas.openxmlformats.org/officeDocument/2006/relationships/hyperlink" Target="https://sec.ch9.ms/ch9/a161/2aaef1b1-68e2-4f62-815e-118bc95aa161/twc81_high.mp4" TargetMode="External"/><Relationship Id="rId1" Type="http://schemas.openxmlformats.org/officeDocument/2006/relationships/slideLayout" Target="../slideLayouts/slideLayout8.xml"/><Relationship Id="rId6" Type="http://schemas.openxmlformats.org/officeDocument/2006/relationships/hyperlink" Target="https://youtu.be/BrxEx75HX0Y" TargetMode="External"/><Relationship Id="rId5" Type="http://schemas.openxmlformats.org/officeDocument/2006/relationships/hyperlink" Target="https://docs.microsoft.com/en-us/powershell/azure/overview?view=azurermps-6.5.0" TargetMode="External"/><Relationship Id="rId4" Type="http://schemas.openxmlformats.org/officeDocument/2006/relationships/hyperlink" Target="https://docs.microsoft.com/en-us/cli/azure/get-started-with-azure-cli?view=azure-cli-latest"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youtu.be/rtzO8BYdLnw"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hyperlink" Target="https://www.microsoft.com/learning/en-us/azure-certification.aspx" TargetMode="External"/><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13" Type="http://schemas.microsoft.com/office/2007/relationships/hdphoto" Target="../media/hdphoto2.wdp"/><Relationship Id="rId18" Type="http://schemas.openxmlformats.org/officeDocument/2006/relationships/image" Target="../media/image77.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jpeg"/><Relationship Id="rId16" Type="http://schemas.openxmlformats.org/officeDocument/2006/relationships/image" Target="../media/image75.png"/><Relationship Id="rId1" Type="http://schemas.openxmlformats.org/officeDocument/2006/relationships/slideLayout" Target="../slideLayouts/slideLayout61.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ys2pnlkfn_E" TargetMode="External"/><Relationship Id="rId2" Type="http://schemas.openxmlformats.org/officeDocument/2006/relationships/hyperlink" Target="https://docs.microsoft.com/en-us/azure/storage/common/storage-account-options"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2" Type="http://schemas.openxmlformats.org/officeDocument/2006/relationships/hyperlink" Target="https://youtu.be/ys2pnlkfn_E" TargetMode="External"/><Relationship Id="rId1" Type="http://schemas.openxmlformats.org/officeDocument/2006/relationships/slideLayout" Target="../slideLayouts/slideLayout8.xml"/><Relationship Id="rId5" Type="http://schemas.openxmlformats.org/officeDocument/2006/relationships/hyperlink" Target="https://docs.microsoft.com/en-us/azure/storage/common/storage-redundancy-grs?toc=%2fazure%2fstorage%2fblobs%2ftoc.json" TargetMode="External"/><Relationship Id="rId4" Type="http://schemas.openxmlformats.org/officeDocument/2006/relationships/hyperlink" Target="https://docs.microsoft.com/en-us/azure/storage/common/storage-redundancy-lr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availability-zones/az-overview" TargetMode="External"/><Relationship Id="rId2" Type="http://schemas.openxmlformats.org/officeDocument/2006/relationships/hyperlink" Target="https://docs.microsoft.com/en-us/azure/storage/common/storage-redundancy-zrs?toc=%2fazure%2fstorage%2fblobs%2ftoc.json"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storage/common/storage-powershell-guide-full" TargetMode="External"/><Relationship Id="rId2" Type="http://schemas.openxmlformats.org/officeDocument/2006/relationships/hyperlink" Target="https://docs.microsoft.com/en-us/azure/storage/common/storage-redundancy-grs#read-access-geo-redundant-storage" TargetMode="Externa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storage/common/storage-powershell-guide-full" TargetMode="External"/><Relationship Id="rId2" Type="http://schemas.openxmlformats.org/officeDocument/2006/relationships/hyperlink" Target="https://docs.microsoft.com/en-us/azure/storage/common/storage-redundancy-grs#read-access-geo-redundant-storage" TargetMode="Externa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youtu.be/Me4Y4jxoer8" TargetMode="External"/><Relationship Id="rId7" Type="http://schemas.openxmlformats.org/officeDocument/2006/relationships/hyperlink" Target="https://docs.microsoft.com/en-us/azure/storage/blobs/storage-quickstart-blobs-storage-explorer" TargetMode="External"/><Relationship Id="rId2" Type="http://schemas.openxmlformats.org/officeDocument/2006/relationships/hyperlink" Target="https://docs.microsoft.com/en-us/azure/vs-azure-tools-storage-manage-with-storage-explorer" TargetMode="External"/><Relationship Id="rId1" Type="http://schemas.openxmlformats.org/officeDocument/2006/relationships/slideLayout" Target="../slideLayouts/slideLayout8.xml"/><Relationship Id="rId6" Type="http://schemas.openxmlformats.org/officeDocument/2006/relationships/hyperlink" Target="https://youtu.be/Rcw9tVXxmKk" TargetMode="External"/><Relationship Id="rId5" Type="http://schemas.openxmlformats.org/officeDocument/2006/relationships/hyperlink" Target="https://youtu.be/HeGW-jkSd9Y" TargetMode="External"/><Relationship Id="rId4" Type="http://schemas.openxmlformats.org/officeDocument/2006/relationships/hyperlink" Target="https://youtu.be/cr5tOGyGrIQ"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docs.microsoft.com/en-us/azure/vs-azure-tools-storage-manage-with-storage-explorer?tabs=windows" TargetMode="Externa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youtu.be/sKg5Hz1tSmQ" TargetMode="External"/><Relationship Id="rId2" Type="http://schemas.openxmlformats.org/officeDocument/2006/relationships/hyperlink" Target="https://youtu.be/og_rZYBLvCs" TargetMode="External"/><Relationship Id="rId1" Type="http://schemas.openxmlformats.org/officeDocument/2006/relationships/slideLayout" Target="../slideLayouts/slideLayout8.xml"/><Relationship Id="rId4" Type="http://schemas.openxmlformats.org/officeDocument/2006/relationships/hyperlink" Target="https://docs.microsoft.com/en-us/azure/virtual-machines/windows/about-disks-and-vhds?toc=%2Fazure%2Fvirtual-machines%2Fwindows%2Ftoc.json"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 TargetMode="External"/><Relationship Id="rId7" Type="http://schemas.openxmlformats.org/officeDocument/2006/relationships/hyperlink" Target="https://youtu.be/hXCBMQlPfR8" TargetMode="External"/><Relationship Id="rId2" Type="http://schemas.openxmlformats.org/officeDocument/2006/relationships/hyperlink" Target="https://docs.microsoft.com/en-us/azure/virtual-machines/windows/managed-disks-overview" TargetMode="External"/><Relationship Id="rId1" Type="http://schemas.openxmlformats.org/officeDocument/2006/relationships/slideLayout" Target="../slideLayouts/slideLayout8.xml"/><Relationship Id="rId6" Type="http://schemas.openxmlformats.org/officeDocument/2006/relationships/hyperlink" Target="https://youtu.be/uG1wVoc7oVQ" TargetMode="External"/><Relationship Id="rId5" Type="http://schemas.openxmlformats.org/officeDocument/2006/relationships/hyperlink" Target="https://sec.ch9.ms/ch9/192d/e9de0a81-7ddf-47b2-976e-42ea7ec3192d/ManagedDisksforAzureResiliency_mid.mp4" TargetMode="External"/><Relationship Id="rId4" Type="http://schemas.openxmlformats.org/officeDocument/2006/relationships/hyperlink" Target="https://docs.microsoft.com/en-us/azure/virtual-machines/windows/standard-storage"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virtual-machines/windows/detach-disk" TargetMode="External"/><Relationship Id="rId2" Type="http://schemas.openxmlformats.org/officeDocument/2006/relationships/hyperlink" Target="https://docs.microsoft.com/en-us/azure/virtual-machines/windows/attach-disk-ps" TargetMode="External"/><Relationship Id="rId1" Type="http://schemas.openxmlformats.org/officeDocument/2006/relationships/slideLayout" Target="../slideLayouts/slideLayout8.xml"/><Relationship Id="rId6" Type="http://schemas.openxmlformats.org/officeDocument/2006/relationships/hyperlink" Target="https://docs.microsoft.com/en-us/azure/virtual-machines/windows/powershell-samples" TargetMode="External"/><Relationship Id="rId5" Type="http://schemas.openxmlformats.org/officeDocument/2006/relationships/hyperlink" Target="https://docs.microsoft.com/en-us/azure/virtual-machines/windows/convert-unmanaged-to-managed-disks" TargetMode="External"/><Relationship Id="rId4" Type="http://schemas.openxmlformats.org/officeDocument/2006/relationships/hyperlink" Target="https://docs.microsoft.com/en-us/azure/virtual-machines/windows/convert-disk-stor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1.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storage/blobs/storage-quickstart-blobs-powershell" TargetMode="External"/><Relationship Id="rId2" Type="http://schemas.openxmlformats.org/officeDocument/2006/relationships/hyperlink" Target="https://azure.microsoft.com/en-us/services/storage/blobs/" TargetMode="External"/><Relationship Id="rId1" Type="http://schemas.openxmlformats.org/officeDocument/2006/relationships/slideLayout" Target="../slideLayouts/slideLayout8.xml"/><Relationship Id="rId6" Type="http://schemas.openxmlformats.org/officeDocument/2006/relationships/hyperlink" Target="https://docs.microsoft.com/en-us/rest/api/storageservices/understanding-block-blobs--append-blobs--and-page-blobs" TargetMode="External"/><Relationship Id="rId5" Type="http://schemas.openxmlformats.org/officeDocument/2006/relationships/hyperlink" Target="https://docs.microsoft.com/en-us/azure/storage/blobs/storage-quickstart-blobs-portal" TargetMode="External"/><Relationship Id="rId4" Type="http://schemas.openxmlformats.org/officeDocument/2006/relationships/hyperlink" Target="https://youtu.be/BL6VKmafY4E" TargetMode="External"/></Relationships>
</file>

<file path=ppt/slides/_rels/slide81.xml.rels><?xml version="1.0" encoding="UTF-8" standalone="yes"?>
<Relationships xmlns="http://schemas.openxmlformats.org/package/2006/relationships"><Relationship Id="rId2" Type="http://schemas.openxmlformats.org/officeDocument/2006/relationships/hyperlink" Target="https://docs.microsoft.com/en-us/rest/api/storageservices/understanding-block-blobs--append-blobs--and-page-blobs" TargetMode="Externa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storage/common/storage-decide-blobs-files-disks?toc=%2fazure%2fstorage%2ffiles%2ftoc.json" TargetMode="External"/><Relationship Id="rId2" Type="http://schemas.openxmlformats.org/officeDocument/2006/relationships/hyperlink" Target="https://docs.microsoft.com/en-us/azure/storage/files/storage-files-introduction"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azure/storage/files/storage-how-to-create-file-share#create-file-share-through-powershell" TargetMode="External"/><Relationship Id="rId2" Type="http://schemas.openxmlformats.org/officeDocument/2006/relationships/hyperlink" Target="https://docs.microsoft.com/en-us/azure/storage/files/storage-how-to-create-file-share#Create%20file%20share%20through%20the%20Portal" TargetMode="External"/><Relationship Id="rId1" Type="http://schemas.openxmlformats.org/officeDocument/2006/relationships/slideLayout" Target="../slideLayouts/slideLayout8.xml"/><Relationship Id="rId4" Type="http://schemas.openxmlformats.org/officeDocument/2006/relationships/hyperlink" Target="https://docs.microsoft.com/en-us/rest/api/storageservices/naming-and-referencing-shares--directories--files--and-metadata"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azure/storage/files/storage-how-to-use-files-windows" TargetMode="External"/><Relationship Id="rId2" Type="http://schemas.openxmlformats.org/officeDocument/2006/relationships/hyperlink" Target="https://docs.microsoft.com/en-us/azure/storage/files/storage-how-to-use-files-windows#mount-the-azure-file-share-with-file-explorer" TargetMode="Externa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azure/storage/common/storage-require-secure-transfer" TargetMode="External"/><Relationship Id="rId2" Type="http://schemas.openxmlformats.org/officeDocument/2006/relationships/hyperlink" Target="https://docs.microsoft.com/en-us/azure/storage/files/storage-how-to-use-files-linux" TargetMode="External"/><Relationship Id="rId1" Type="http://schemas.openxmlformats.org/officeDocument/2006/relationships/slideLayout" Target="../slideLayouts/slideLayout8.xml"/><Relationship Id="rId4" Type="http://schemas.openxmlformats.org/officeDocument/2006/relationships/hyperlink" Target="https://youtu.be/M_xZYMynFuk"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storage/files/storage-how-to-create-file-share" TargetMode="External"/><Relationship Id="rId2" Type="http://schemas.openxmlformats.org/officeDocument/2006/relationships/hyperlink" Target="https://docs.microsoft.com/en-us/azure/storage/files/storage-how-to-create-file-share#Create%20file%20share%20through%20the%20Portal" TargetMode="External"/><Relationship Id="rId1" Type="http://schemas.openxmlformats.org/officeDocument/2006/relationships/slideLayout" Target="../slideLayouts/slideLayout8.xml"/><Relationship Id="rId5" Type="http://schemas.openxmlformats.org/officeDocument/2006/relationships/hyperlink" Target="https://docs.microsoft.com/en-us/azure/storage/common/storage-require-secure-transfer#enable-secure-transfer-required-setting-with-powershell" TargetMode="External"/><Relationship Id="rId4" Type="http://schemas.openxmlformats.org/officeDocument/2006/relationships/hyperlink" Target="https://docs.microsoft.com/en-us/azure/storage/files/storage-how-to-use-files-window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zure.microsoft.com/en-us/services/storage/tables/" TargetMode="External"/><Relationship Id="rId7" Type="http://schemas.openxmlformats.org/officeDocument/2006/relationships/hyperlink" Target="https://youtu.be/XiuVKkTn0zw" TargetMode="External"/><Relationship Id="rId2" Type="http://schemas.openxmlformats.org/officeDocument/2006/relationships/hyperlink" Target="https://youtu.be/2i9ZZ4BqRmU" TargetMode="External"/><Relationship Id="rId1" Type="http://schemas.openxmlformats.org/officeDocument/2006/relationships/slideLayout" Target="../slideLayouts/slideLayout8.xml"/><Relationship Id="rId6" Type="http://schemas.openxmlformats.org/officeDocument/2006/relationships/hyperlink" Target="https://azure.microsoft.com/en-us/services/storage/queues/" TargetMode="External"/><Relationship Id="rId5" Type="http://schemas.openxmlformats.org/officeDocument/2006/relationships/hyperlink" Target="https://youtu.be/uFj0IsGy6NU" TargetMode="External"/><Relationship Id="rId4" Type="http://schemas.openxmlformats.org/officeDocument/2006/relationships/hyperlink" Target="https://docs.microsoft.com/en-us/azure/cosmos-db/table-storage-design-guide"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docs.microsoft.com/en-us/azure/storage/common/storage-dotnet-shared-access-signature-part-1"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backup/backup-mabs-protection-matrix" TargetMode="External"/><Relationship Id="rId2" Type="http://schemas.openxmlformats.org/officeDocument/2006/relationships/hyperlink" Target="https://docs.microsoft.com/en-us/azure/backup/backup-introduction-to-azure-backup" TargetMode="External"/><Relationship Id="rId1" Type="http://schemas.openxmlformats.org/officeDocument/2006/relationships/slideLayout" Target="../slideLayouts/slideLayout8.xml"/><Relationship Id="rId5" Type="http://schemas.openxmlformats.org/officeDocument/2006/relationships/hyperlink" Target="https://docs.microsoft.com/en-us/azure/backup/backup-azure-configure-reports" TargetMode="External"/><Relationship Id="rId4" Type="http://schemas.openxmlformats.org/officeDocument/2006/relationships/hyperlink" Target="https://docs.microsoft.com/en-us/azure/backup/backup-azure-recovery-services-vault-overview"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1.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azure/backup/backup-azure-backup-faq" TargetMode="External"/><Relationship Id="rId2" Type="http://schemas.openxmlformats.org/officeDocument/2006/relationships/hyperlink" Target="https://docs.microsoft.com/en-us/azure/backup/backup-azure-security-feature" TargetMode="External"/><Relationship Id="rId1" Type="http://schemas.openxmlformats.org/officeDocument/2006/relationships/slideLayout" Target="../slideLayouts/slideLayout8.xml"/><Relationship Id="rId5" Type="http://schemas.openxmlformats.org/officeDocument/2006/relationships/hyperlink" Target="https://youtu.be/WYEgDrIYYyc" TargetMode="External"/><Relationship Id="rId4" Type="http://schemas.openxmlformats.org/officeDocument/2006/relationships/hyperlink" Target="https://youtu.be/CV0FHLcRefw"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en-us/azure/backup/backup-azure-files-faq" TargetMode="External"/><Relationship Id="rId2" Type="http://schemas.openxmlformats.org/officeDocument/2006/relationships/hyperlink" Target="https://docs.microsoft.com/en-us/azure/backup/backup-azure-files" TargetMode="External"/><Relationship Id="rId1" Type="http://schemas.openxmlformats.org/officeDocument/2006/relationships/slideLayout" Target="../slideLayouts/slideLayout8.xml"/><Relationship Id="rId4" Type="http://schemas.openxmlformats.org/officeDocument/2006/relationships/hyperlink" Target="https://docs.microsoft.com/en-us/azure/backup/troubleshoot-azure-file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azure/storage/files/storage-files-release-notes" TargetMode="External"/><Relationship Id="rId2" Type="http://schemas.openxmlformats.org/officeDocument/2006/relationships/hyperlink" Target="https://docs.microsoft.com/en-us/azure/storage/files/storage-sync-files-planning" TargetMode="External"/><Relationship Id="rId1" Type="http://schemas.openxmlformats.org/officeDocument/2006/relationships/slideLayout" Target="../slideLayouts/slideLayout8.xml"/><Relationship Id="rId4" Type="http://schemas.openxmlformats.org/officeDocument/2006/relationships/hyperlink" Target="https://youtu.be/Zm2w8-TRn-o"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azure/storage/files/storage-sync-files-deployment-guide?tabs=portal#install-the-azure-file-sync-agent" TargetMode="External"/><Relationship Id="rId2" Type="http://schemas.openxmlformats.org/officeDocument/2006/relationships/hyperlink" Target="https://docs.microsoft.com/en-us/azure/storage/files/storage-sync-files-deployment-guide" TargetMode="Externa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hyperlink" Target="https://youtu.be/P4sLkzxnqf0" TargetMode="External"/><Relationship Id="rId2" Type="http://schemas.openxmlformats.org/officeDocument/2006/relationships/hyperlink" Target="https://docs.microsoft.com/en-us/azure/storage/files/storage-sync-files-deployment-guide" TargetMode="Externa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hyperlink" Target="https://docs.microsoft.com/en-us/azure/storage/files/storage-sync-files-troubleshoot" TargetMode="Externa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storage/files/storage-sync-files-deployment-guide" TargetMode="External"/><Relationship Id="rId2" Type="http://schemas.openxmlformats.org/officeDocument/2006/relationships/hyperlink" Target="https://youtu.be/svncg5DfpP4" TargetMode="External"/><Relationship Id="rId1" Type="http://schemas.openxmlformats.org/officeDocument/2006/relationships/slideLayout" Target="../slideLayouts/slideLayout8.xml"/><Relationship Id="rId4" Type="http://schemas.openxmlformats.org/officeDocument/2006/relationships/hyperlink" Target="https://docs.microsoft.com/en-us/azure/storage/files/storage-sync-files-deployment-guide?tabs=portal"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docs.microsoft.com/en-us/azure/cdn/cdn-caching-rules-tutorial" TargetMode="External"/><Relationship Id="rId2" Type="http://schemas.openxmlformats.org/officeDocument/2006/relationships/hyperlink" Target="https://docs.microsoft.com/en-us/azure/cdn/cdn-create-new-endpoint" TargetMode="External"/><Relationship Id="rId1" Type="http://schemas.openxmlformats.org/officeDocument/2006/relationships/slideLayout" Target="../slideLayouts/slideLayout8.xml"/><Relationship Id="rId5" Type="http://schemas.openxmlformats.org/officeDocument/2006/relationships/hyperlink" Target="https://docs.microsoft.com/en-us/azure/cdn/cdn-how-caching-works" TargetMode="External"/><Relationship Id="rId4" Type="http://schemas.openxmlformats.org/officeDocument/2006/relationships/hyperlink" Target="https://docs.microsoft.com/en-us/azure/cdn/cdn-troubleshoot-endpoin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zure.microsoft.com/en-us/documentation/articles/storage-import-export-service/" TargetMode="External"/><Relationship Id="rId2" Type="http://schemas.openxmlformats.org/officeDocument/2006/relationships/hyperlink" Target="https://docs.microsoft.com/en-us/azure/storage/common/storage-import-export-service" TargetMode="Externa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8" Type="http://schemas.openxmlformats.org/officeDocument/2006/relationships/hyperlink" Target="https://docs.microsoft.com/en-us/azure/storage/common/storage-import-export-tool-how-to?toc=%2fazure%2fstorage%2fblobs%2ftoc.json" TargetMode="External"/><Relationship Id="rId3" Type="http://schemas.openxmlformats.org/officeDocument/2006/relationships/hyperlink" Target="https://docs.microsoft.com/en-us/azure/storage/common/storage-import-export-tool-preparing-hard-drives-import?toc=%2fazure%2fstorage%2fblobs%2ftoc.json" TargetMode="External"/><Relationship Id="rId7" Type="http://schemas.openxmlformats.org/officeDocument/2006/relationships/hyperlink" Target="https://docs.microsoft.com/en-us/azure/storage/common/storage-import-export-tool-troubleshooting-v1?toc=%2fazure%2fstorage%2fblobs%2ftoc.json" TargetMode="External"/><Relationship Id="rId2" Type="http://schemas.openxmlformats.org/officeDocument/2006/relationships/hyperlink" Target="https://docs.microsoft.com/en-us/azure/storage/common/storage-import-export-tool-setup?toc=%2fazure%2fstorage%2fblobs%2ftoc.json" TargetMode="External"/><Relationship Id="rId1" Type="http://schemas.openxmlformats.org/officeDocument/2006/relationships/slideLayout" Target="../slideLayouts/slideLayout8.xml"/><Relationship Id="rId6" Type="http://schemas.openxmlformats.org/officeDocument/2006/relationships/hyperlink" Target="https://docs.microsoft.com/en-us/azure/storage/common/storage-import-export-tool-repairing-an-export-job-v1?toc=%2fazure%2fstorage%2fblobs%2ftoc.json" TargetMode="External"/><Relationship Id="rId5" Type="http://schemas.openxmlformats.org/officeDocument/2006/relationships/hyperlink" Target="https://docs.microsoft.com/en-us/azure/storage/common/storage-import-export-tool-repairing-an-import-job-v1?toc=%2fazure%2fstorage%2fblobs%2ftoc.json" TargetMode="External"/><Relationship Id="rId4" Type="http://schemas.openxmlformats.org/officeDocument/2006/relationships/hyperlink" Target="https://docs.microsoft.com/en-us/azure/storage/common/storage-import-export-tool-reviewing-job-status-v1?toc=%2fazure%2fstorage%2fblobs%2ftoc.j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3B5C-AF12-44E5-B35D-8D0387F2B7E4}"/>
              </a:ext>
            </a:extLst>
          </p:cNvPr>
          <p:cNvSpPr>
            <a:spLocks noGrp="1"/>
          </p:cNvSpPr>
          <p:nvPr>
            <p:ph type="title"/>
          </p:nvPr>
        </p:nvSpPr>
        <p:spPr/>
        <p:txBody>
          <a:bodyPr/>
          <a:lstStyle/>
          <a:p>
            <a:pPr algn="ctr"/>
            <a:r>
              <a:rPr lang="fr-FR" dirty="0" err="1">
                <a:latin typeface="+mj-lt"/>
              </a:rPr>
              <a:t>Kickstart</a:t>
            </a:r>
            <a:r>
              <a:rPr lang="fr-FR" dirty="0">
                <a:latin typeface="+mj-lt"/>
              </a:rPr>
              <a:t> MCP AZ103</a:t>
            </a:r>
          </a:p>
        </p:txBody>
      </p:sp>
      <p:sp>
        <p:nvSpPr>
          <p:cNvPr id="4" name="Text Placeholder 3">
            <a:extLst>
              <a:ext uri="{FF2B5EF4-FFF2-40B4-BE49-F238E27FC236}">
                <a16:creationId xmlns:a16="http://schemas.microsoft.com/office/drawing/2014/main" id="{9C88EC36-AC8B-4F60-8A0D-5FE960021CD5}"/>
              </a:ext>
            </a:extLst>
          </p:cNvPr>
          <p:cNvSpPr>
            <a:spLocks noGrp="1"/>
          </p:cNvSpPr>
          <p:nvPr>
            <p:ph type="body" sz="quarter" idx="25"/>
          </p:nvPr>
        </p:nvSpPr>
        <p:spPr>
          <a:xfrm>
            <a:off x="466368" y="5479045"/>
            <a:ext cx="3614351" cy="400324"/>
          </a:xfrm>
        </p:spPr>
        <p:txBody>
          <a:bodyPr/>
          <a:lstStyle/>
          <a:p>
            <a:r>
              <a:rPr lang="en-US" dirty="0"/>
              <a:t>Pierre Chesné</a:t>
            </a:r>
            <a:endParaRPr lang="fr-FR" dirty="0"/>
          </a:p>
        </p:txBody>
      </p:sp>
      <p:sp>
        <p:nvSpPr>
          <p:cNvPr id="5" name="Text Placeholder 4">
            <a:extLst>
              <a:ext uri="{FF2B5EF4-FFF2-40B4-BE49-F238E27FC236}">
                <a16:creationId xmlns:a16="http://schemas.microsoft.com/office/drawing/2014/main" id="{DE0B6BC4-7058-4456-95D2-8644E8D53A16}"/>
              </a:ext>
            </a:extLst>
          </p:cNvPr>
          <p:cNvSpPr>
            <a:spLocks noGrp="1"/>
          </p:cNvSpPr>
          <p:nvPr>
            <p:ph type="body" sz="quarter" idx="26"/>
          </p:nvPr>
        </p:nvSpPr>
        <p:spPr>
          <a:xfrm>
            <a:off x="466368" y="5879368"/>
            <a:ext cx="3614351" cy="324392"/>
          </a:xfrm>
        </p:spPr>
        <p:txBody>
          <a:bodyPr/>
          <a:lstStyle/>
          <a:p>
            <a:r>
              <a:rPr lang="en-US" dirty="0"/>
              <a:t>Cloud Solution Architect</a:t>
            </a:r>
            <a:endParaRPr lang="fr-FR" dirty="0"/>
          </a:p>
        </p:txBody>
      </p:sp>
      <p:pic>
        <p:nvPicPr>
          <p:cNvPr id="16" name="Picture Placeholder 15" descr="A person wearing glasses and smiling at the camera&#10;&#10;Description generated with very high confidence">
            <a:extLst>
              <a:ext uri="{FF2B5EF4-FFF2-40B4-BE49-F238E27FC236}">
                <a16:creationId xmlns:a16="http://schemas.microsoft.com/office/drawing/2014/main" id="{5AF902A0-C83F-4265-B78A-129F596A11AB}"/>
              </a:ext>
            </a:extLst>
          </p:cNvPr>
          <p:cNvPicPr>
            <a:picLocks noGrp="1" noChangeAspect="1"/>
          </p:cNvPicPr>
          <p:nvPr>
            <p:ph type="pic" sz="quarter" idx="31"/>
          </p:nvPr>
        </p:nvPicPr>
        <p:blipFill>
          <a:blip r:embed="rId2"/>
          <a:srcRect/>
          <a:stretch>
            <a:fillRect/>
          </a:stretch>
        </p:blipFill>
        <p:spPr>
          <a:xfrm>
            <a:off x="466368" y="4736873"/>
            <a:ext cx="738416" cy="738311"/>
          </a:xfrm>
        </p:spPr>
      </p:pic>
    </p:spTree>
    <p:extLst>
      <p:ext uri="{BB962C8B-B14F-4D97-AF65-F5344CB8AC3E}">
        <p14:creationId xmlns:p14="http://schemas.microsoft.com/office/powerpoint/2010/main" val="4183764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Après l’examen</a:t>
            </a:r>
          </a:p>
        </p:txBody>
      </p:sp>
      <p:sp>
        <p:nvSpPr>
          <p:cNvPr id="3" name="Text Placeholder 2"/>
          <p:cNvSpPr>
            <a:spLocks noGrp="1"/>
          </p:cNvSpPr>
          <p:nvPr>
            <p:ph type="body" sz="quarter" idx="10"/>
          </p:nvPr>
        </p:nvSpPr>
        <p:spPr/>
        <p:txBody>
          <a:bodyPr/>
          <a:lstStyle/>
          <a:p>
            <a:r>
              <a:rPr lang="fr-FR" dirty="0"/>
              <a:t>Aller chercher l’imprimé de son résultat</a:t>
            </a:r>
          </a:p>
          <a:p>
            <a:r>
              <a:rPr lang="fr-FR" dirty="0"/>
              <a:t>Signer les documents</a:t>
            </a:r>
          </a:p>
          <a:p>
            <a:r>
              <a:rPr lang="fr-FR" dirty="0"/>
              <a:t>Récupérer ses affaires</a:t>
            </a:r>
          </a:p>
          <a:p>
            <a:r>
              <a:rPr lang="fr-FR" dirty="0"/>
              <a:t>Se poser et écrire en vrac tous les sujets, questions dont vous vous rappelez et qui vous ont posés problèmes</a:t>
            </a:r>
          </a:p>
          <a:p>
            <a:pPr lvl="1"/>
            <a:r>
              <a:rPr lang="fr-FR" dirty="0"/>
              <a:t>Cela peut servir pour réviser les points loupés à revoir ou pour vos collègues qui sont en train de préparer</a:t>
            </a:r>
          </a:p>
        </p:txBody>
      </p:sp>
    </p:spTree>
    <p:extLst>
      <p:ext uri="{BB962C8B-B14F-4D97-AF65-F5344CB8AC3E}">
        <p14:creationId xmlns:p14="http://schemas.microsoft.com/office/powerpoint/2010/main" val="37514745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Storing</a:t>
            </a:r>
            <a:r>
              <a:rPr lang="fr-FR" dirty="0"/>
              <a:t> and </a:t>
            </a:r>
            <a:r>
              <a:rPr lang="fr-FR" dirty="0" err="1"/>
              <a:t>Accessing</a:t>
            </a:r>
            <a:r>
              <a:rPr lang="fr-FR" dirty="0"/>
              <a:t> Data</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a:t>Import and Export Service</a:t>
            </a:r>
          </a:p>
          <a:p>
            <a:r>
              <a:rPr lang="en-US" dirty="0"/>
              <a:t>Download and install </a:t>
            </a:r>
            <a:r>
              <a:rPr lang="en-US" dirty="0" err="1"/>
              <a:t>AzCopy</a:t>
            </a:r>
            <a:r>
              <a:rPr lang="en-US" dirty="0"/>
              <a:t> on Windows -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https://docs.microsoft.com/en-us/azure/storage/common/storage-use-azcopy#download-and-install-azcopy-on-windows</a:t>
            </a:r>
            <a:endParaRPr lang="en-US" dirty="0">
              <a:solidFill>
                <a:schemeClr val="accent1"/>
              </a:solidFill>
            </a:endParaRPr>
          </a:p>
          <a:p>
            <a:pPr marL="0" indent="0">
              <a:buNone/>
            </a:pPr>
            <a:endParaRPr lang="fr-FR" sz="3200" u="sng" dirty="0"/>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988510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err="1"/>
              <a:t>Metrics</a:t>
            </a:r>
            <a:r>
              <a:rPr lang="fr-FR" sz="3200" u="sng" dirty="0"/>
              <a:t> and </a:t>
            </a:r>
            <a:r>
              <a:rPr lang="fr-FR" sz="3200" u="sng" dirty="0" err="1"/>
              <a:t>Alerts</a:t>
            </a:r>
            <a:endParaRPr lang="fr-FR" sz="3200" u="sng" dirty="0"/>
          </a:p>
          <a:p>
            <a:r>
              <a:rPr lang="en-US" sz="2400" dirty="0"/>
              <a:t>Azure Storage metrics in Azure Monitor - </a:t>
            </a:r>
            <a:r>
              <a:rPr lang="en-US" sz="24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https://docs.microsoft.com/en-us/azure/storage/common/storage-metrics-in-azure-monitor?toc=%2fazure%2fstorage%2fblobs%2ftoc.json</a:t>
            </a:r>
            <a:endParaRPr lang="en-US" sz="2400" dirty="0">
              <a:solidFill>
                <a:schemeClr val="accent1"/>
              </a:solidFill>
            </a:endParaRPr>
          </a:p>
          <a:p>
            <a:r>
              <a:rPr lang="en-US" sz="2400" dirty="0"/>
              <a:t>Monitoring Azure applications and resources - </a:t>
            </a:r>
            <a:r>
              <a:rPr lang="en-US" sz="24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https://docs.microsoft.com/en-us/azure/monitoring-and-diagnostics/monitoring-overview</a:t>
            </a:r>
            <a:endParaRPr lang="en-US" sz="2400" dirty="0">
              <a:solidFill>
                <a:schemeClr val="accent1"/>
              </a:solidFill>
            </a:endParaRPr>
          </a:p>
          <a:p>
            <a:r>
              <a:rPr lang="fr-FR" sz="2400" dirty="0" err="1"/>
              <a:t>Capacity</a:t>
            </a:r>
            <a:r>
              <a:rPr lang="fr-FR" sz="2400" dirty="0"/>
              <a:t> </a:t>
            </a:r>
            <a:r>
              <a:rPr lang="fr-FR" sz="2400" dirty="0" err="1"/>
              <a:t>Metrics</a:t>
            </a:r>
            <a:r>
              <a:rPr lang="fr-FR" sz="2400" dirty="0"/>
              <a:t> - </a:t>
            </a:r>
            <a:r>
              <a:rPr lang="fr-FR" sz="24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https://docs.microsoft.com/en-us/azure/storage/common/storage-metrics-in-azure-monitor?toc=%2fazure%2fstorage%2fblobs%2ftoc.json#capacity-metrics</a:t>
            </a:r>
            <a:endParaRPr lang="fr-FR" sz="2400" dirty="0">
              <a:solidFill>
                <a:schemeClr val="accent1"/>
              </a:solidFill>
            </a:endParaRPr>
          </a:p>
          <a:p>
            <a:r>
              <a:rPr lang="fr-FR" sz="2400" dirty="0"/>
              <a:t>Transaction </a:t>
            </a:r>
            <a:r>
              <a:rPr lang="fr-FR" sz="2400" dirty="0" err="1"/>
              <a:t>Metrics</a:t>
            </a:r>
            <a:r>
              <a:rPr lang="fr-FR" sz="2400" dirty="0"/>
              <a:t> - </a:t>
            </a:r>
            <a:r>
              <a:rPr lang="fr-FR" sz="24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https://docs.microsoft.com/en-us/azure/storage/common/storage-metrics-in-azure-monitor?toc=%2fazure%2fstorage%2fblobs%2ftoc.json#transaction-metrics</a:t>
            </a:r>
            <a:endParaRPr lang="fr-FR" sz="2400" dirty="0">
              <a:solidFill>
                <a:schemeClr val="accent1"/>
              </a:solidFill>
            </a:endParaRPr>
          </a:p>
          <a:p>
            <a:endParaRPr lang="en-US" sz="3200" dirty="0"/>
          </a:p>
          <a:p>
            <a:pPr marL="0" indent="0">
              <a:buNone/>
            </a:pPr>
            <a:endParaRPr lang="fr-FR" sz="3200" u="sng" dirty="0"/>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529506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err="1"/>
              <a:t>Metrics</a:t>
            </a:r>
            <a:r>
              <a:rPr lang="fr-FR" sz="3200" u="sng" dirty="0"/>
              <a:t> and </a:t>
            </a:r>
            <a:r>
              <a:rPr lang="fr-FR" sz="3200" u="sng" dirty="0" err="1"/>
              <a:t>Alerts</a:t>
            </a:r>
            <a:endParaRPr lang="fr-FR" sz="3200" u="sng" dirty="0"/>
          </a:p>
          <a:p>
            <a:r>
              <a:rPr lang="en-US" dirty="0"/>
              <a:t>The new alerts experience in Azure Monitor -</a:t>
            </a:r>
            <a:r>
              <a:rPr lang="en-US" dirty="0">
                <a:solidFill>
                  <a:schemeClr val="accent1"/>
                </a:solidFill>
              </a:rPr>
              <a:t>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https://docs.microsoft.com/en-us/azure/monitoring-and-diagnostics/monitoring-overview-unified-alerts</a:t>
            </a:r>
            <a:endParaRPr lang="en-US" dirty="0">
              <a:solidFill>
                <a:schemeClr val="accent1"/>
              </a:solidFill>
            </a:endParaRPr>
          </a:p>
          <a:p>
            <a:endParaRPr lang="en-US" sz="3200" dirty="0"/>
          </a:p>
          <a:p>
            <a:pPr marL="0" indent="0">
              <a:buNone/>
            </a:pPr>
            <a:endParaRPr lang="fr-FR" sz="3200" u="sng" dirty="0"/>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478610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err="1"/>
              <a:t>Metrics</a:t>
            </a:r>
            <a:r>
              <a:rPr lang="fr-FR" sz="3200" u="sng" dirty="0"/>
              <a:t> and </a:t>
            </a:r>
            <a:r>
              <a:rPr lang="fr-FR" sz="3200" u="sng" dirty="0" err="1"/>
              <a:t>Alerts</a:t>
            </a:r>
            <a:endParaRPr lang="fr-FR" sz="3200" u="sng" dirty="0"/>
          </a:p>
          <a:p>
            <a:r>
              <a:rPr lang="en-US" sz="3200" dirty="0"/>
              <a:t>Create an action group by using the Azure portal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https://docs.microsoft.com/en-us/azure/monitoring-and-diagnostics/monitoring-action-groups#create-an-action-group-by-using-the-azure-portal</a:t>
            </a:r>
            <a:endParaRPr lang="en-US" sz="3200" dirty="0">
              <a:solidFill>
                <a:schemeClr val="accent1"/>
              </a:solidFill>
            </a:endParaRPr>
          </a:p>
          <a:p>
            <a:r>
              <a:rPr lang="en-US" sz="3200" dirty="0"/>
              <a:t>Action specific information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https://docs.microsoft.com/en-us/azure/monitoring-and-diagnostics/monitoring-action-groups#action-specific-information</a:t>
            </a:r>
            <a:endParaRPr lang="en-US" sz="3200" dirty="0">
              <a:solidFill>
                <a:schemeClr val="accent1"/>
              </a:solidFill>
            </a:endParaRPr>
          </a:p>
          <a:p>
            <a:r>
              <a:rPr lang="en-US" sz="3200" dirty="0"/>
              <a:t>Rate limiting for Voice, SMS, emails, Azure App push notifications and webhook posts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https://docs.microsoft.com/en-us/azure/monitoring-and-diagnostics/monitoring-alerts-rate-limiting</a:t>
            </a:r>
            <a:endParaRPr lang="en-US" sz="3200" dirty="0">
              <a:solidFill>
                <a:schemeClr val="accent1"/>
              </a:solidFill>
            </a:endParaRPr>
          </a:p>
          <a:p>
            <a:endParaRPr lang="en-US" sz="3200" dirty="0"/>
          </a:p>
          <a:p>
            <a:pPr marL="0" indent="0">
              <a:buNone/>
            </a:pPr>
            <a:endParaRPr lang="fr-FR" sz="3200" u="sng" dirty="0"/>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9842676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err="1"/>
              <a:t>Metrics</a:t>
            </a:r>
            <a:r>
              <a:rPr lang="fr-FR" sz="3200" u="sng" dirty="0"/>
              <a:t> and </a:t>
            </a:r>
            <a:r>
              <a:rPr lang="fr-FR" sz="3200" u="sng" dirty="0" err="1"/>
              <a:t>Alerts</a:t>
            </a:r>
            <a:endParaRPr lang="fr-FR" sz="3200" u="sng" dirty="0"/>
          </a:p>
          <a:p>
            <a:r>
              <a:rPr lang="en-US" dirty="0"/>
              <a:t>Alert rule terminology -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https://docs.microsoft.com/en-us/azure/monitoring-and-diagnostics/monitoring-overview-unified-alerts#alert-rules-terminology</a:t>
            </a:r>
            <a:endParaRPr lang="fr-FR" sz="3200" u="sng" dirty="0">
              <a:solidFill>
                <a:schemeClr val="accent1"/>
              </a:solidFill>
            </a:endParaRPr>
          </a:p>
          <a:p>
            <a:r>
              <a:rPr lang="fr-FR" dirty="0"/>
              <a:t>Monitoring Storage </a:t>
            </a:r>
            <a:r>
              <a:rPr lang="fr-FR" b="1" dirty="0"/>
              <a:t>- </a:t>
            </a:r>
            <a:r>
              <a:rPr lang="fr-FR" dirty="0">
                <a:solidFill>
                  <a:schemeClr val="accent1"/>
                </a:solidFill>
                <a:hlinkClick r:id="rId3">
                  <a:extLst>
                    <a:ext uri="{A12FA001-AC4F-418D-AE19-62706E023703}">
                      <ahyp:hlinkClr xmlns:ahyp="http://schemas.microsoft.com/office/drawing/2018/hyperlinkcolor" val="tx"/>
                    </a:ext>
                  </a:extLst>
                </a:hlinkClick>
              </a:rPr>
              <a:t>https://youtu.be/oBhbrTQNrLc</a:t>
            </a:r>
            <a:endParaRPr lang="fr-FR"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Audit and receive notifications about important actions in your Azure subscription</a:t>
            </a:r>
            <a:r>
              <a:rPr lang="en-US" dirty="0">
                <a:solidFill>
                  <a:schemeClr val="accent1"/>
                </a:solidFill>
              </a:rPr>
              <a:t> </a:t>
            </a:r>
            <a:endParaRPr lang="fr-FR" b="1" dirty="0">
              <a:solidFill>
                <a:schemeClr val="accent1"/>
              </a:solidFill>
            </a:endParaRPr>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026945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3" y="1105784"/>
            <a:ext cx="12007244" cy="5888741"/>
          </a:xfrm>
        </p:spPr>
        <p:txBody>
          <a:bodyPr/>
          <a:lstStyle/>
          <a:p>
            <a:pPr marL="0" indent="0">
              <a:buNone/>
            </a:pPr>
            <a:r>
              <a:rPr lang="fr-FR" sz="3200" u="sng" dirty="0"/>
              <a:t>Activity Log</a:t>
            </a:r>
          </a:p>
          <a:p>
            <a:r>
              <a:rPr lang="en-US" sz="3200" dirty="0"/>
              <a:t>Monitor Subscription Activity with the Azure Activity Log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https://docs.microsoft.com/en-us/azure/monitoring-and-diagnostics/monitoring-overview-activity-logs</a:t>
            </a:r>
            <a:endParaRPr lang="en-US" sz="3200" dirty="0">
              <a:solidFill>
                <a:schemeClr val="accent1"/>
              </a:solidFill>
            </a:endParaRPr>
          </a:p>
          <a:p>
            <a:r>
              <a:rPr lang="en-US" sz="3200" dirty="0"/>
              <a:t>Query the Activity Log in the Azure portal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https://docs.microsoft.com/en-us/azure/monitoring-and-diagnostics/monitoring-overview-activity-logs#query-the-activity-log-in-the-azure-portal</a:t>
            </a:r>
            <a:endParaRPr lang="en-US" sz="3200" dirty="0">
              <a:solidFill>
                <a:schemeClr val="accent1"/>
              </a:solidFill>
            </a:endParaRPr>
          </a:p>
          <a:p>
            <a:r>
              <a:rPr lang="en-US" sz="3200" dirty="0"/>
              <a:t>Categories in the Activity Log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https://docs.microsoft.com/en-us/azure/monitoring-and-diagnostics/monitoring-overview-activity-logs#categories-in-the-activity-log</a:t>
            </a:r>
            <a:endParaRPr lang="en-US" sz="3200" dirty="0">
              <a:solidFill>
                <a:schemeClr val="accent1"/>
              </a:solidFill>
            </a:endParaRPr>
          </a:p>
          <a:p>
            <a:pPr marL="0" indent="0">
              <a:buNone/>
            </a:pPr>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1288803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3" y="1105784"/>
            <a:ext cx="12007244" cy="5888741"/>
          </a:xfrm>
        </p:spPr>
        <p:txBody>
          <a:bodyPr/>
          <a:lstStyle/>
          <a:p>
            <a:pPr marL="0" indent="0">
              <a:buNone/>
            </a:pPr>
            <a:r>
              <a:rPr lang="fr-FR" sz="3200" u="sng" dirty="0"/>
              <a:t>Activity Log</a:t>
            </a:r>
          </a:p>
          <a:p>
            <a:r>
              <a:rPr lang="en-US" sz="3200" dirty="0"/>
              <a:t>Collect and analyze Azure activity logs in Log Analytics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https://docs.microsoft.com/en-us/azure/log-analytics/log-analytics-activity</a:t>
            </a:r>
            <a:endParaRPr lang="en-US" sz="3200" dirty="0">
              <a:solidFill>
                <a:schemeClr val="accent1"/>
              </a:solidFill>
            </a:endParaRPr>
          </a:p>
          <a:p>
            <a:r>
              <a:rPr lang="en-US" sz="3200" dirty="0"/>
              <a:t>Collect Azure Activity Logs into Log Analytics across subscriptions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https://docs.microsoft.com/en-us/azure/log-analytics/log-analytics-activity-logs-subscriptions</a:t>
            </a:r>
            <a:endParaRPr lang="en-US" sz="3200" dirty="0">
              <a:solidFill>
                <a:schemeClr val="accent1"/>
              </a:solidFill>
            </a:endParaRPr>
          </a:p>
          <a:p>
            <a:r>
              <a:rPr lang="fr-FR" sz="3200" b="1" dirty="0"/>
              <a:t>Activity Log - </a:t>
            </a:r>
            <a:r>
              <a:rPr lang="fr-FR" sz="3200" dirty="0">
                <a:solidFill>
                  <a:schemeClr val="accent1"/>
                </a:solidFill>
                <a:hlinkClick r:id="rId4">
                  <a:extLst>
                    <a:ext uri="{A12FA001-AC4F-418D-AE19-62706E023703}">
                      <ahyp:hlinkClr xmlns:ahyp="http://schemas.microsoft.com/office/drawing/2018/hyperlinkcolor" val="tx"/>
                    </a:ext>
                  </a:extLst>
                </a:hlinkClick>
              </a:rPr>
              <a:t>https://youtu.be/TVERIdJpu2Q</a:t>
            </a:r>
            <a:endParaRPr lang="fr-FR" sz="3200" dirty="0">
              <a:solidFill>
                <a:schemeClr val="accent1"/>
              </a:solidFill>
            </a:endParaRPr>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933683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3" y="1105784"/>
            <a:ext cx="12007244" cy="5888741"/>
          </a:xfrm>
        </p:spPr>
        <p:txBody>
          <a:bodyPr/>
          <a:lstStyle/>
          <a:p>
            <a:pPr marL="0" indent="0">
              <a:buNone/>
            </a:pPr>
            <a:r>
              <a:rPr lang="fr-FR" sz="3200" u="sng" dirty="0"/>
              <a:t>Activity Log</a:t>
            </a:r>
          </a:p>
          <a:p>
            <a:r>
              <a:rPr lang="en-US" sz="3200" dirty="0">
                <a:solidFill>
                  <a:schemeClr val="accent1"/>
                </a:solidFill>
                <a:hlinkClick r:id="rId2">
                  <a:extLst>
                    <a:ext uri="{A12FA001-AC4F-418D-AE19-62706E023703}">
                      <ahyp:hlinkClr xmlns:ahyp="http://schemas.microsoft.com/office/drawing/2018/hyperlinkcolor" val="tx"/>
                    </a:ext>
                  </a:extLst>
                </a:hlinkClick>
              </a:rPr>
              <a:t>Query the Activity Log in the Azure portal</a:t>
            </a:r>
            <a:endParaRPr lang="en-US" sz="3200"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Create an activity log alert</a:t>
            </a:r>
            <a:endParaRPr lang="en-US" sz="3200" dirty="0">
              <a:solidFill>
                <a:schemeClr val="accent1"/>
              </a:solidFill>
            </a:endParaRPr>
          </a:p>
          <a:p>
            <a:r>
              <a:rPr lang="en-US" sz="3200" dirty="0">
                <a:solidFill>
                  <a:schemeClr val="accent1"/>
                </a:solidFill>
                <a:hlinkClick r:id="rId4">
                  <a:extLst>
                    <a:ext uri="{A12FA001-AC4F-418D-AE19-62706E023703}">
                      <ahyp:hlinkClr xmlns:ahyp="http://schemas.microsoft.com/office/drawing/2018/hyperlinkcolor" val="tx"/>
                    </a:ext>
                  </a:extLst>
                </a:hlinkClick>
              </a:rPr>
              <a:t>Configure log profiles using the Azure portal</a:t>
            </a:r>
            <a:endParaRPr lang="en-US"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Enable streaming of the Activity Log</a:t>
            </a:r>
            <a:endParaRPr lang="en-US" sz="3200" dirty="0">
              <a:solidFill>
                <a:schemeClr val="accent1"/>
              </a:solidFill>
            </a:endParaRPr>
          </a:p>
          <a:p>
            <a:r>
              <a:rPr lang="en-US" sz="3200" dirty="0">
                <a:solidFill>
                  <a:schemeClr val="accent1"/>
                </a:solidFill>
                <a:hlinkClick r:id="rId6">
                  <a:extLst>
                    <a:ext uri="{A12FA001-AC4F-418D-AE19-62706E023703}">
                      <ahyp:hlinkClr xmlns:ahyp="http://schemas.microsoft.com/office/drawing/2018/hyperlinkcolor" val="tx"/>
                    </a:ext>
                  </a:extLst>
                </a:hlinkClick>
              </a:rPr>
              <a:t>Archive the Activity Log using the portal</a:t>
            </a:r>
            <a:endParaRPr lang="en-US" sz="3200" dirty="0">
              <a:solidFill>
                <a:schemeClr val="accent1"/>
              </a:solidFill>
            </a:endParaRPr>
          </a:p>
          <a:p>
            <a:r>
              <a:rPr lang="en-US" sz="3200" dirty="0">
                <a:solidFill>
                  <a:schemeClr val="accent1"/>
                </a:solidFill>
                <a:hlinkClick r:id="rId7">
                  <a:extLst>
                    <a:ext uri="{A12FA001-AC4F-418D-AE19-62706E023703}">
                      <ahyp:hlinkClr xmlns:ahyp="http://schemas.microsoft.com/office/drawing/2018/hyperlinkcolor" val="tx"/>
                    </a:ext>
                  </a:extLst>
                </a:hlinkClick>
              </a:rPr>
              <a:t>Configure the Activity Log Analytics solution for your workspaces</a:t>
            </a:r>
            <a:endParaRPr lang="en-US" sz="3200" dirty="0">
              <a:solidFill>
                <a:schemeClr val="accent1"/>
              </a:solidFill>
            </a:endParaRPr>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53806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Monitoring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819208"/>
            <a:ext cx="12007244" cy="5888741"/>
          </a:xfrm>
        </p:spPr>
        <p:txBody>
          <a:bodyPr/>
          <a:lstStyle/>
          <a:p>
            <a:pPr marL="0" indent="0">
              <a:buNone/>
            </a:pPr>
            <a:r>
              <a:rPr lang="fr-FR" sz="3200" u="sng" dirty="0"/>
              <a:t>Activity Log</a:t>
            </a:r>
          </a:p>
          <a:p>
            <a:r>
              <a:rPr lang="en-US" sz="3200" dirty="0"/>
              <a:t>Create activity log alerts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https://docs.microsoft.com/en-us/azure/monitoring-and-diagnostics/monitoring-activity-log-alerts</a:t>
            </a:r>
            <a:endParaRPr lang="en-US" sz="3200" dirty="0">
              <a:solidFill>
                <a:schemeClr val="accent1"/>
              </a:solidFill>
            </a:endParaRPr>
          </a:p>
          <a:p>
            <a:r>
              <a:rPr lang="en-US" sz="3200" dirty="0"/>
              <a:t>Stream the Azure Activity Log to Event Hubs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https://docs.microsoft.com/en-us/azure/monitoring-and-diagnostics/monitoring-stream-activity-logs-event-hubs</a:t>
            </a:r>
            <a:endParaRPr lang="en-US" sz="3200" dirty="0">
              <a:solidFill>
                <a:schemeClr val="accent1"/>
              </a:solidFill>
            </a:endParaRPr>
          </a:p>
          <a:p>
            <a:r>
              <a:rPr lang="en-US" sz="3200" dirty="0"/>
              <a:t>Archive the Azure Activity Log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https://docs.microsoft.com/en-us/azure/monitoring-and-diagnostics/monitoring-archive-activity-log</a:t>
            </a:r>
            <a:endParaRPr lang="en-US" sz="3200" dirty="0">
              <a:solidFill>
                <a:schemeClr val="accent1"/>
              </a:solidFill>
            </a:endParaRPr>
          </a:p>
          <a:p>
            <a:r>
              <a:rPr lang="en-US" sz="3200" dirty="0"/>
              <a:t>Collect and analyze Azure activity logs in Log Analytics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https://docs.microsoft.com/en-us/azure/log-analytics/log-analytics-activity</a:t>
            </a:r>
            <a:endParaRPr lang="en-US" sz="3200" dirty="0">
              <a:solidFill>
                <a:schemeClr val="accent1"/>
              </a:solidFill>
            </a:endParaRPr>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49665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5423B0-50D7-493E-A94D-A6157C37BA1D}"/>
              </a:ext>
            </a:extLst>
          </p:cNvPr>
          <p:cNvSpPr>
            <a:spLocks noGrp="1"/>
          </p:cNvSpPr>
          <p:nvPr>
            <p:ph type="title"/>
          </p:nvPr>
        </p:nvSpPr>
        <p:spPr>
          <a:xfrm>
            <a:off x="0" y="0"/>
            <a:ext cx="11889564" cy="1648326"/>
          </a:xfrm>
        </p:spPr>
        <p:txBody>
          <a:bodyPr/>
          <a:lstStyle/>
          <a:p>
            <a:br>
              <a:rPr lang="fr-FR" dirty="0"/>
            </a:br>
            <a:r>
              <a:rPr lang="fr-FR" b="1" dirty="0"/>
              <a:t>Module 3 :  </a:t>
            </a:r>
            <a:r>
              <a:rPr lang="en-US" dirty="0"/>
              <a:t>Deploying and Managing Virtual Machines</a:t>
            </a:r>
            <a:br>
              <a:rPr lang="fr-FR" dirty="0"/>
            </a:br>
            <a:br>
              <a:rPr lang="fr-FR" dirty="0"/>
            </a:br>
            <a:br>
              <a:rPr lang="fr-FR" dirty="0"/>
            </a:br>
            <a:br>
              <a:rPr lang="fr-FR" dirty="0"/>
            </a:br>
            <a:endParaRPr lang="fr-FR" dirty="0"/>
          </a:p>
        </p:txBody>
      </p:sp>
      <p:sp>
        <p:nvSpPr>
          <p:cNvPr id="2" name="TextBox 1">
            <a:extLst>
              <a:ext uri="{FF2B5EF4-FFF2-40B4-BE49-F238E27FC236}">
                <a16:creationId xmlns:a16="http://schemas.microsoft.com/office/drawing/2014/main" id="{5356B0D2-8FF7-466C-8806-4179F6ADC409}"/>
              </a:ext>
            </a:extLst>
          </p:cNvPr>
          <p:cNvSpPr txBox="1"/>
          <p:nvPr/>
        </p:nvSpPr>
        <p:spPr>
          <a:xfrm>
            <a:off x="962952" y="2112021"/>
            <a:ext cx="8334797" cy="3269183"/>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Introduction to Virtual Machines</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Creating</a:t>
            </a:r>
            <a:r>
              <a:rPr lang="fr-FR" sz="2800" dirty="0">
                <a:solidFill>
                  <a:schemeClr val="bg1"/>
                </a:solidFill>
                <a:latin typeface="+mj-lt"/>
              </a:rPr>
              <a:t> Virtual Machines</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Deploying</a:t>
            </a:r>
            <a:r>
              <a:rPr lang="fr-FR" sz="2800" dirty="0">
                <a:solidFill>
                  <a:schemeClr val="bg1"/>
                </a:solidFill>
                <a:latin typeface="+mj-lt"/>
              </a:rPr>
              <a:t> Virtual Machine Images</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Configuration Virtual Machines</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Configuration </a:t>
            </a:r>
            <a:r>
              <a:rPr lang="fr-FR" sz="2800" dirty="0" err="1">
                <a:solidFill>
                  <a:schemeClr val="bg1"/>
                </a:solidFill>
                <a:latin typeface="+mj-lt"/>
              </a:rPr>
              <a:t>Availability</a:t>
            </a:r>
            <a:r>
              <a:rPr lang="fr-FR" sz="2800" dirty="0">
                <a:solidFill>
                  <a:schemeClr val="bg1"/>
                </a:solidFill>
                <a:latin typeface="+mj-lt"/>
              </a:rPr>
              <a:t> and </a:t>
            </a:r>
            <a:r>
              <a:rPr lang="fr-FR" sz="2800" dirty="0" err="1">
                <a:solidFill>
                  <a:schemeClr val="bg1"/>
                </a:solidFill>
                <a:latin typeface="+mj-lt"/>
              </a:rPr>
              <a:t>Extensibility</a:t>
            </a: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Managing</a:t>
            </a:r>
            <a:r>
              <a:rPr lang="fr-FR" sz="2800" dirty="0">
                <a:solidFill>
                  <a:schemeClr val="bg1"/>
                </a:solidFill>
                <a:latin typeface="+mj-lt"/>
              </a:rPr>
              <a:t> and Monitoring Virtual Machines</a:t>
            </a: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p:txBody>
      </p:sp>
    </p:spTree>
    <p:extLst>
      <p:ext uri="{BB962C8B-B14F-4D97-AF65-F5344CB8AC3E}">
        <p14:creationId xmlns:p14="http://schemas.microsoft.com/office/powerpoint/2010/main" val="4073208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0E9F1E54-DEF8-4273-9D43-A0FF8E4DBFAB}"/>
              </a:ext>
            </a:extLst>
          </p:cNvPr>
          <p:cNvGrpSpPr/>
          <p:nvPr/>
        </p:nvGrpSpPr>
        <p:grpSpPr>
          <a:xfrm>
            <a:off x="9551720" y="2416200"/>
            <a:ext cx="2333782" cy="2173373"/>
            <a:chOff x="7827379" y="4675554"/>
            <a:chExt cx="2288229" cy="2130951"/>
          </a:xfrm>
        </p:grpSpPr>
        <p:sp>
          <p:nvSpPr>
            <p:cNvPr id="70" name="Oval 69">
              <a:extLst>
                <a:ext uri="{FF2B5EF4-FFF2-40B4-BE49-F238E27FC236}">
                  <a16:creationId xmlns:a16="http://schemas.microsoft.com/office/drawing/2014/main" id="{BA833544-47B8-45F8-AC9C-FAAA3963C3A6}"/>
                </a:ext>
              </a:extLst>
            </p:cNvPr>
            <p:cNvSpPr/>
            <p:nvPr/>
          </p:nvSpPr>
          <p:spPr bwMode="auto">
            <a:xfrm>
              <a:off x="8198513" y="4675554"/>
              <a:ext cx="1457604" cy="1457603"/>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71" name="Title 1">
              <a:extLst>
                <a:ext uri="{FF2B5EF4-FFF2-40B4-BE49-F238E27FC236}">
                  <a16:creationId xmlns:a16="http://schemas.microsoft.com/office/drawing/2014/main" id="{798773D4-E83A-4891-8EB1-C1528825ED78}"/>
                </a:ext>
              </a:extLst>
            </p:cNvPr>
            <p:cNvSpPr txBox="1">
              <a:spLocks/>
            </p:cNvSpPr>
            <p:nvPr/>
          </p:nvSpPr>
          <p:spPr>
            <a:xfrm>
              <a:off x="7827379" y="6176845"/>
              <a:ext cx="2288229" cy="629660"/>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defRPr/>
              </a:pPr>
              <a:r>
                <a:rPr lang="en-US" sz="2040">
                  <a:gradFill>
                    <a:gsLst>
                      <a:gs pos="1250">
                        <a:srgbClr val="1A1A1A"/>
                      </a:gs>
                      <a:gs pos="100000">
                        <a:srgbClr val="1A1A1A"/>
                      </a:gs>
                    </a:gsLst>
                    <a:lin ang="5400000" scaled="0"/>
                  </a:gradFill>
                  <a:latin typeface="Segoe UI Semibold"/>
                </a:rPr>
                <a:t>Azure </a:t>
              </a:r>
              <a:br>
                <a:rPr lang="en-US" sz="2040">
                  <a:gradFill>
                    <a:gsLst>
                      <a:gs pos="1250">
                        <a:srgbClr val="1A1A1A"/>
                      </a:gs>
                      <a:gs pos="100000">
                        <a:srgbClr val="1A1A1A"/>
                      </a:gs>
                    </a:gsLst>
                    <a:lin ang="5400000" scaled="0"/>
                  </a:gradFill>
                  <a:latin typeface="Segoe UI Semibold"/>
                </a:rPr>
              </a:br>
              <a:r>
                <a:rPr lang="en-US" sz="2040">
                  <a:gradFill>
                    <a:gsLst>
                      <a:gs pos="1250">
                        <a:srgbClr val="1A1A1A"/>
                      </a:gs>
                      <a:gs pos="100000">
                        <a:srgbClr val="1A1A1A"/>
                      </a:gs>
                    </a:gsLst>
                    <a:lin ang="5400000" scaled="0"/>
                  </a:gradFill>
                  <a:latin typeface="Segoe UI Semibold"/>
                </a:rPr>
                <a:t>DevOps Engineer</a:t>
              </a:r>
            </a:p>
          </p:txBody>
        </p:sp>
        <p:sp>
          <p:nvSpPr>
            <p:cNvPr id="72" name="DeveloperTools_EC7A">
              <a:extLst>
                <a:ext uri="{FF2B5EF4-FFF2-40B4-BE49-F238E27FC236}">
                  <a16:creationId xmlns:a16="http://schemas.microsoft.com/office/drawing/2014/main" id="{7DF63A04-B6AA-47C9-BD5C-1A6413762029}"/>
                </a:ext>
              </a:extLst>
            </p:cNvPr>
            <p:cNvSpPr>
              <a:spLocks noChangeAspect="1" noEditPoints="1"/>
            </p:cNvSpPr>
            <p:nvPr/>
          </p:nvSpPr>
          <p:spPr bwMode="auto">
            <a:xfrm>
              <a:off x="8720949" y="5079193"/>
              <a:ext cx="412731" cy="65032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632">
                <a:gradFill>
                  <a:gsLst>
                    <a:gs pos="0">
                      <a:srgbClr val="505050"/>
                    </a:gs>
                    <a:gs pos="100000">
                      <a:srgbClr val="505050"/>
                    </a:gs>
                  </a:gsLst>
                  <a:lin ang="5400000" scaled="1"/>
                </a:gradFill>
                <a:latin typeface="Segoe UI"/>
              </a:endParaRPr>
            </a:p>
          </p:txBody>
        </p:sp>
      </p:grpSp>
      <p:sp>
        <p:nvSpPr>
          <p:cNvPr id="8" name="Title 7">
            <a:extLst>
              <a:ext uri="{FF2B5EF4-FFF2-40B4-BE49-F238E27FC236}">
                <a16:creationId xmlns:a16="http://schemas.microsoft.com/office/drawing/2014/main" id="{D9038C8D-2E4B-4D31-9F13-68C416BFA8B4}"/>
              </a:ext>
            </a:extLst>
          </p:cNvPr>
          <p:cNvSpPr>
            <a:spLocks noGrp="1"/>
          </p:cNvSpPr>
          <p:nvPr>
            <p:ph type="title"/>
          </p:nvPr>
        </p:nvSpPr>
        <p:spPr>
          <a:xfrm>
            <a:off x="596711" y="466302"/>
            <a:ext cx="11178287" cy="630946"/>
          </a:xfrm>
        </p:spPr>
        <p:txBody>
          <a:bodyPr/>
          <a:lstStyle/>
          <a:p>
            <a:r>
              <a:rPr lang="en-US" sz="3672"/>
              <a:t>4 new Azure job role</a:t>
            </a:r>
            <a:r>
              <a:rPr lang="en-US" sz="3672">
                <a:cs typeface="Segoe UI Semibold"/>
              </a:rPr>
              <a:t> certifications and training</a:t>
            </a:r>
            <a:endParaRPr lang="en-US" sz="3672"/>
          </a:p>
        </p:txBody>
      </p:sp>
      <p:grpSp>
        <p:nvGrpSpPr>
          <p:cNvPr id="35" name="Group 34">
            <a:extLst>
              <a:ext uri="{FF2B5EF4-FFF2-40B4-BE49-F238E27FC236}">
                <a16:creationId xmlns:a16="http://schemas.microsoft.com/office/drawing/2014/main" id="{05831E48-98E9-4E8F-8B5C-B2B3AD3C3AA4}"/>
              </a:ext>
            </a:extLst>
          </p:cNvPr>
          <p:cNvGrpSpPr/>
          <p:nvPr/>
        </p:nvGrpSpPr>
        <p:grpSpPr>
          <a:xfrm>
            <a:off x="422681" y="2427340"/>
            <a:ext cx="2273586" cy="2151094"/>
            <a:chOff x="7709143" y="4357232"/>
            <a:chExt cx="2510301" cy="2375057"/>
          </a:xfrm>
        </p:grpSpPr>
        <p:sp>
          <p:nvSpPr>
            <p:cNvPr id="36" name="Oval 35">
              <a:extLst>
                <a:ext uri="{FF2B5EF4-FFF2-40B4-BE49-F238E27FC236}">
                  <a16:creationId xmlns:a16="http://schemas.microsoft.com/office/drawing/2014/main" id="{0BED09FF-D6F7-447B-8345-668AE67FEC10}"/>
                </a:ext>
              </a:extLst>
            </p:cNvPr>
            <p:cNvSpPr/>
            <p:nvPr/>
          </p:nvSpPr>
          <p:spPr bwMode="auto">
            <a:xfrm>
              <a:off x="8143593" y="4357232"/>
              <a:ext cx="1641401" cy="1641401"/>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37" name="Title 1">
              <a:extLst>
                <a:ext uri="{FF2B5EF4-FFF2-40B4-BE49-F238E27FC236}">
                  <a16:creationId xmlns:a16="http://schemas.microsoft.com/office/drawing/2014/main" id="{26CBC3D2-DA7E-4A8E-B29A-0F33A1C32CF6}"/>
                </a:ext>
              </a:extLst>
            </p:cNvPr>
            <p:cNvSpPr txBox="1">
              <a:spLocks/>
            </p:cNvSpPr>
            <p:nvPr/>
          </p:nvSpPr>
          <p:spPr>
            <a:xfrm>
              <a:off x="7709143" y="6023231"/>
              <a:ext cx="2510301" cy="709058"/>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defRPr/>
              </a:pPr>
              <a:r>
                <a:rPr lang="en-US" sz="2040">
                  <a:gradFill>
                    <a:gsLst>
                      <a:gs pos="1250">
                        <a:srgbClr val="1A1A1A"/>
                      </a:gs>
                      <a:gs pos="100000">
                        <a:srgbClr val="1A1A1A"/>
                      </a:gs>
                    </a:gsLst>
                    <a:lin ang="5400000" scaled="0"/>
                  </a:gradFill>
                  <a:latin typeface="Segoe UI Semibold"/>
                </a:rPr>
                <a:t>Azure </a:t>
              </a:r>
              <a:br>
                <a:rPr lang="en-US" sz="2040">
                  <a:gradFill>
                    <a:gsLst>
                      <a:gs pos="1250">
                        <a:srgbClr val="1A1A1A"/>
                      </a:gs>
                      <a:gs pos="100000">
                        <a:srgbClr val="1A1A1A"/>
                      </a:gs>
                    </a:gsLst>
                    <a:lin ang="5400000" scaled="0"/>
                  </a:gradFill>
                  <a:latin typeface="Segoe UI Semibold"/>
                </a:rPr>
              </a:br>
              <a:r>
                <a:rPr lang="en-US" sz="2040">
                  <a:gradFill>
                    <a:gsLst>
                      <a:gs pos="1250">
                        <a:srgbClr val="1A1A1A"/>
                      </a:gs>
                      <a:gs pos="100000">
                        <a:srgbClr val="1A1A1A"/>
                      </a:gs>
                    </a:gsLst>
                    <a:lin ang="5400000" scaled="0"/>
                  </a:gradFill>
                  <a:latin typeface="Segoe UI Semibold"/>
                </a:rPr>
                <a:t>Administrator</a:t>
              </a:r>
            </a:p>
          </p:txBody>
        </p:sp>
        <p:sp>
          <p:nvSpPr>
            <p:cNvPr id="52" name="Org_ECA6">
              <a:extLst>
                <a:ext uri="{FF2B5EF4-FFF2-40B4-BE49-F238E27FC236}">
                  <a16:creationId xmlns:a16="http://schemas.microsoft.com/office/drawing/2014/main" id="{1E572ABF-4B1D-4172-8A1B-34B39FDC9A63}"/>
                </a:ext>
              </a:extLst>
            </p:cNvPr>
            <p:cNvSpPr>
              <a:spLocks noChangeAspect="1" noEditPoints="1"/>
            </p:cNvSpPr>
            <p:nvPr/>
          </p:nvSpPr>
          <p:spPr bwMode="auto">
            <a:xfrm>
              <a:off x="8561590" y="4762507"/>
              <a:ext cx="805406" cy="80579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lin ang="5400000" scaled="1"/>
                </a:gradFill>
                <a:latin typeface="Segoe UI"/>
              </a:endParaRPr>
            </a:p>
          </p:txBody>
        </p:sp>
      </p:grpSp>
      <p:grpSp>
        <p:nvGrpSpPr>
          <p:cNvPr id="54" name="Group 53">
            <a:extLst>
              <a:ext uri="{FF2B5EF4-FFF2-40B4-BE49-F238E27FC236}">
                <a16:creationId xmlns:a16="http://schemas.microsoft.com/office/drawing/2014/main" id="{EBE04C90-E745-4665-B9EC-7202BA59CF5E}"/>
              </a:ext>
            </a:extLst>
          </p:cNvPr>
          <p:cNvGrpSpPr/>
          <p:nvPr/>
        </p:nvGrpSpPr>
        <p:grpSpPr>
          <a:xfrm>
            <a:off x="3437475" y="2427340"/>
            <a:ext cx="2039484" cy="2151094"/>
            <a:chOff x="7816274" y="4357232"/>
            <a:chExt cx="2251826" cy="2375057"/>
          </a:xfrm>
        </p:grpSpPr>
        <p:sp>
          <p:nvSpPr>
            <p:cNvPr id="55" name="Oval 54">
              <a:extLst>
                <a:ext uri="{FF2B5EF4-FFF2-40B4-BE49-F238E27FC236}">
                  <a16:creationId xmlns:a16="http://schemas.microsoft.com/office/drawing/2014/main" id="{3F1CD909-E81E-49BE-9F5D-EBE1C0975A65}"/>
                </a:ext>
              </a:extLst>
            </p:cNvPr>
            <p:cNvSpPr/>
            <p:nvPr/>
          </p:nvSpPr>
          <p:spPr bwMode="auto">
            <a:xfrm>
              <a:off x="8143593" y="4357232"/>
              <a:ext cx="1641401" cy="1641401"/>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60" name="Title 1">
              <a:extLst>
                <a:ext uri="{FF2B5EF4-FFF2-40B4-BE49-F238E27FC236}">
                  <a16:creationId xmlns:a16="http://schemas.microsoft.com/office/drawing/2014/main" id="{13526D8B-AE97-4E63-8593-BD34F4280759}"/>
                </a:ext>
              </a:extLst>
            </p:cNvPr>
            <p:cNvSpPr txBox="1">
              <a:spLocks/>
            </p:cNvSpPr>
            <p:nvPr/>
          </p:nvSpPr>
          <p:spPr>
            <a:xfrm>
              <a:off x="7816274" y="6023231"/>
              <a:ext cx="2251826" cy="709058"/>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defRPr/>
              </a:pPr>
              <a:r>
                <a:rPr lang="en-US" sz="2040">
                  <a:gradFill>
                    <a:gsLst>
                      <a:gs pos="1250">
                        <a:srgbClr val="1A1A1A"/>
                      </a:gs>
                      <a:gs pos="100000">
                        <a:srgbClr val="1A1A1A"/>
                      </a:gs>
                    </a:gsLst>
                    <a:lin ang="5400000" scaled="0"/>
                  </a:gradFill>
                  <a:latin typeface="Segoe UI Semibold"/>
                </a:rPr>
                <a:t>Azure </a:t>
              </a:r>
              <a:br>
                <a:rPr lang="en-US" sz="2040">
                  <a:gradFill>
                    <a:gsLst>
                      <a:gs pos="1250">
                        <a:srgbClr val="1A1A1A"/>
                      </a:gs>
                      <a:gs pos="100000">
                        <a:srgbClr val="1A1A1A"/>
                      </a:gs>
                    </a:gsLst>
                    <a:lin ang="5400000" scaled="0"/>
                  </a:gradFill>
                  <a:latin typeface="Segoe UI Semibold"/>
                </a:rPr>
              </a:br>
              <a:r>
                <a:rPr lang="en-US" sz="2040">
                  <a:gradFill>
                    <a:gsLst>
                      <a:gs pos="1250">
                        <a:srgbClr val="1A1A1A"/>
                      </a:gs>
                      <a:gs pos="100000">
                        <a:srgbClr val="1A1A1A"/>
                      </a:gs>
                    </a:gsLst>
                    <a:lin ang="5400000" scaled="0"/>
                  </a:gradFill>
                  <a:latin typeface="Segoe UI Semibold"/>
                </a:rPr>
                <a:t>Developer</a:t>
              </a:r>
            </a:p>
          </p:txBody>
        </p:sp>
        <p:sp>
          <p:nvSpPr>
            <p:cNvPr id="61" name="binary">
              <a:extLst>
                <a:ext uri="{FF2B5EF4-FFF2-40B4-BE49-F238E27FC236}">
                  <a16:creationId xmlns:a16="http://schemas.microsoft.com/office/drawing/2014/main" id="{9CDD3AFD-332F-4EB3-9D87-BA920C4C1373}"/>
                </a:ext>
              </a:extLst>
            </p:cNvPr>
            <p:cNvSpPr>
              <a:spLocks noChangeAspect="1" noEditPoints="1"/>
            </p:cNvSpPr>
            <p:nvPr/>
          </p:nvSpPr>
          <p:spPr bwMode="auto">
            <a:xfrm>
              <a:off x="8509238" y="4825373"/>
              <a:ext cx="865899" cy="74770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632">
                <a:gradFill>
                  <a:gsLst>
                    <a:gs pos="0">
                      <a:srgbClr val="505050"/>
                    </a:gs>
                    <a:gs pos="100000">
                      <a:srgbClr val="505050"/>
                    </a:gs>
                  </a:gsLst>
                  <a:lin ang="5400000" scaled="1"/>
                </a:gradFill>
                <a:latin typeface="Segoe UI"/>
              </a:endParaRPr>
            </a:p>
          </p:txBody>
        </p:sp>
      </p:grpSp>
      <p:grpSp>
        <p:nvGrpSpPr>
          <p:cNvPr id="62" name="Group 61">
            <a:extLst>
              <a:ext uri="{FF2B5EF4-FFF2-40B4-BE49-F238E27FC236}">
                <a16:creationId xmlns:a16="http://schemas.microsoft.com/office/drawing/2014/main" id="{93FD29E1-C97F-4E9F-B6A8-77D4822B9D02}"/>
              </a:ext>
            </a:extLst>
          </p:cNvPr>
          <p:cNvGrpSpPr/>
          <p:nvPr/>
        </p:nvGrpSpPr>
        <p:grpSpPr>
          <a:xfrm>
            <a:off x="6218166" y="2427340"/>
            <a:ext cx="2592346" cy="2151094"/>
            <a:chOff x="7656442" y="4675554"/>
            <a:chExt cx="2541746" cy="2109107"/>
          </a:xfrm>
        </p:grpSpPr>
        <p:sp>
          <p:nvSpPr>
            <p:cNvPr id="63" name="Oval 62">
              <a:extLst>
                <a:ext uri="{FF2B5EF4-FFF2-40B4-BE49-F238E27FC236}">
                  <a16:creationId xmlns:a16="http://schemas.microsoft.com/office/drawing/2014/main" id="{A0F18D7E-9182-4D20-936B-39F84CEB1AF2}"/>
                </a:ext>
              </a:extLst>
            </p:cNvPr>
            <p:cNvSpPr/>
            <p:nvPr/>
          </p:nvSpPr>
          <p:spPr bwMode="auto">
            <a:xfrm>
              <a:off x="8198513" y="4675554"/>
              <a:ext cx="1457604" cy="1457603"/>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64" name="Title 1">
              <a:extLst>
                <a:ext uri="{FF2B5EF4-FFF2-40B4-BE49-F238E27FC236}">
                  <a16:creationId xmlns:a16="http://schemas.microsoft.com/office/drawing/2014/main" id="{48BF1860-D612-46F5-AFFF-E27C632EA0D4}"/>
                </a:ext>
              </a:extLst>
            </p:cNvPr>
            <p:cNvSpPr txBox="1">
              <a:spLocks/>
            </p:cNvSpPr>
            <p:nvPr/>
          </p:nvSpPr>
          <p:spPr>
            <a:xfrm>
              <a:off x="7656442" y="6155001"/>
              <a:ext cx="2541746" cy="629660"/>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defRPr/>
              </a:pPr>
              <a:r>
                <a:rPr lang="en-US" sz="2040">
                  <a:gradFill>
                    <a:gsLst>
                      <a:gs pos="1250">
                        <a:srgbClr val="1A1A1A"/>
                      </a:gs>
                      <a:gs pos="100000">
                        <a:srgbClr val="1A1A1A"/>
                      </a:gs>
                    </a:gsLst>
                    <a:lin ang="5400000" scaled="0"/>
                  </a:gradFill>
                  <a:latin typeface="Segoe UI Semibold"/>
                </a:rPr>
                <a:t>Azure </a:t>
              </a:r>
              <a:br>
                <a:rPr lang="en-US" sz="2040">
                  <a:gradFill>
                    <a:gsLst>
                      <a:gs pos="1250">
                        <a:srgbClr val="1A1A1A"/>
                      </a:gs>
                      <a:gs pos="100000">
                        <a:srgbClr val="1A1A1A"/>
                      </a:gs>
                    </a:gsLst>
                    <a:lin ang="5400000" scaled="0"/>
                  </a:gradFill>
                  <a:latin typeface="Segoe UI Semibold"/>
                </a:rPr>
              </a:br>
              <a:r>
                <a:rPr lang="en-US" sz="2040">
                  <a:gradFill>
                    <a:gsLst>
                      <a:gs pos="1250">
                        <a:srgbClr val="1A1A1A"/>
                      </a:gs>
                      <a:gs pos="100000">
                        <a:srgbClr val="1A1A1A"/>
                      </a:gs>
                    </a:gsLst>
                    <a:lin ang="5400000" scaled="0"/>
                  </a:gradFill>
                  <a:latin typeface="Segoe UI Semibold"/>
                </a:rPr>
                <a:t>Solutions Architect</a:t>
              </a:r>
            </a:p>
          </p:txBody>
        </p:sp>
        <p:grpSp>
          <p:nvGrpSpPr>
            <p:cNvPr id="65" name="Group 64">
              <a:extLst>
                <a:ext uri="{FF2B5EF4-FFF2-40B4-BE49-F238E27FC236}">
                  <a16:creationId xmlns:a16="http://schemas.microsoft.com/office/drawing/2014/main" id="{3F5C715F-433F-4507-BD5D-328C32BB0911}"/>
                </a:ext>
              </a:extLst>
            </p:cNvPr>
            <p:cNvGrpSpPr/>
            <p:nvPr/>
          </p:nvGrpSpPr>
          <p:grpSpPr>
            <a:xfrm>
              <a:off x="8443825" y="5139872"/>
              <a:ext cx="966980" cy="528966"/>
              <a:chOff x="8480803" y="5141245"/>
              <a:chExt cx="966980" cy="528966"/>
            </a:xfrm>
          </p:grpSpPr>
          <p:sp>
            <p:nvSpPr>
              <p:cNvPr id="66" name="server">
                <a:extLst>
                  <a:ext uri="{FF2B5EF4-FFF2-40B4-BE49-F238E27FC236}">
                    <a16:creationId xmlns:a16="http://schemas.microsoft.com/office/drawing/2014/main" id="{1FB21F89-97BC-4A56-9CE0-048089063BF4}"/>
                  </a:ext>
                </a:extLst>
              </p:cNvPr>
              <p:cNvSpPr>
                <a:spLocks noChangeAspect="1" noEditPoints="1"/>
              </p:cNvSpPr>
              <p:nvPr/>
            </p:nvSpPr>
            <p:spPr bwMode="auto">
              <a:xfrm>
                <a:off x="8480803" y="5143994"/>
                <a:ext cx="277048" cy="52621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632">
                  <a:gradFill>
                    <a:gsLst>
                      <a:gs pos="0">
                        <a:srgbClr val="505050"/>
                      </a:gs>
                      <a:gs pos="100000">
                        <a:srgbClr val="505050"/>
                      </a:gs>
                    </a:gsLst>
                    <a:lin ang="5400000" scaled="1"/>
                  </a:gradFill>
                  <a:latin typeface="Segoe UI"/>
                </a:endParaRPr>
              </a:p>
            </p:txBody>
          </p:sp>
          <p:sp>
            <p:nvSpPr>
              <p:cNvPr id="67" name="server">
                <a:extLst>
                  <a:ext uri="{FF2B5EF4-FFF2-40B4-BE49-F238E27FC236}">
                    <a16:creationId xmlns:a16="http://schemas.microsoft.com/office/drawing/2014/main" id="{43902DB9-31D3-43E3-B737-B3AC9975AA29}"/>
                  </a:ext>
                </a:extLst>
              </p:cNvPr>
              <p:cNvSpPr>
                <a:spLocks noChangeAspect="1" noEditPoints="1"/>
              </p:cNvSpPr>
              <p:nvPr/>
            </p:nvSpPr>
            <p:spPr bwMode="auto">
              <a:xfrm>
                <a:off x="8825769" y="5141246"/>
                <a:ext cx="277048" cy="52621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632">
                  <a:gradFill>
                    <a:gsLst>
                      <a:gs pos="0">
                        <a:srgbClr val="505050"/>
                      </a:gs>
                      <a:gs pos="100000">
                        <a:srgbClr val="505050"/>
                      </a:gs>
                    </a:gsLst>
                    <a:lin ang="5400000" scaled="1"/>
                  </a:gradFill>
                  <a:latin typeface="Segoe UI"/>
                </a:endParaRPr>
              </a:p>
            </p:txBody>
          </p:sp>
          <p:sp>
            <p:nvSpPr>
              <p:cNvPr id="68" name="server">
                <a:extLst>
                  <a:ext uri="{FF2B5EF4-FFF2-40B4-BE49-F238E27FC236}">
                    <a16:creationId xmlns:a16="http://schemas.microsoft.com/office/drawing/2014/main" id="{56A15395-0A1A-44B0-A349-1D546E9AC480}"/>
                  </a:ext>
                </a:extLst>
              </p:cNvPr>
              <p:cNvSpPr>
                <a:spLocks noChangeAspect="1" noEditPoints="1"/>
              </p:cNvSpPr>
              <p:nvPr/>
            </p:nvSpPr>
            <p:spPr bwMode="auto">
              <a:xfrm>
                <a:off x="9170735" y="5141245"/>
                <a:ext cx="277048" cy="52621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632">
                  <a:gradFill>
                    <a:gsLst>
                      <a:gs pos="0">
                        <a:srgbClr val="505050"/>
                      </a:gs>
                      <a:gs pos="100000">
                        <a:srgbClr val="505050"/>
                      </a:gs>
                    </a:gsLst>
                    <a:lin ang="5400000" scaled="1"/>
                  </a:gradFill>
                  <a:latin typeface="Segoe UI"/>
                </a:endParaRPr>
              </a:p>
            </p:txBody>
          </p:sp>
        </p:grpSp>
      </p:grpSp>
      <p:sp>
        <p:nvSpPr>
          <p:cNvPr id="24" name="Rectangle: Rounded Corners 23">
            <a:extLst>
              <a:ext uri="{FF2B5EF4-FFF2-40B4-BE49-F238E27FC236}">
                <a16:creationId xmlns:a16="http://schemas.microsoft.com/office/drawing/2014/main" id="{11F6BEAE-8A68-487F-BE84-EA5549ABC23A}"/>
              </a:ext>
            </a:extLst>
          </p:cNvPr>
          <p:cNvSpPr/>
          <p:nvPr/>
        </p:nvSpPr>
        <p:spPr bwMode="auto">
          <a:xfrm>
            <a:off x="10392199" y="2187045"/>
            <a:ext cx="652822" cy="526603"/>
          </a:xfrm>
          <a:prstGeom prst="roundRect">
            <a:avLst>
              <a:gd name="adj" fmla="val 0"/>
            </a:avLst>
          </a:prstGeom>
          <a:solidFill>
            <a:schemeClr val="accent1"/>
          </a:solidFill>
          <a:effectLst>
            <a:outerShdw blurRad="190500" dist="63500" dir="2700000" sx="101000" sy="101000" algn="ctr" rotWithShape="0">
              <a:prstClr val="black">
                <a:alpha val="3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304">
              <a:lnSpc>
                <a:spcPct val="90000"/>
              </a:lnSpc>
              <a:spcBef>
                <a:spcPct val="0"/>
              </a:spcBef>
            </a:pPr>
            <a:r>
              <a:rPr lang="en-US" sz="816" b="1">
                <a:ln w="3175">
                  <a:noFill/>
                </a:ln>
                <a:gradFill>
                  <a:gsLst>
                    <a:gs pos="1250">
                      <a:schemeClr val="bg1"/>
                    </a:gs>
                    <a:gs pos="100000">
                      <a:schemeClr val="bg1"/>
                    </a:gs>
                  </a:gsLst>
                  <a:lin ang="5400000" scaled="0"/>
                </a:gradFill>
                <a:cs typeface="Segoe UI" panose="020B0502040204020203" pitchFamily="34" charset="0"/>
              </a:rPr>
              <a:t>COMING</a:t>
            </a:r>
            <a:br>
              <a:rPr lang="en-US" sz="816" b="1">
                <a:ln w="3175">
                  <a:noFill/>
                </a:ln>
                <a:gradFill>
                  <a:gsLst>
                    <a:gs pos="1250">
                      <a:schemeClr val="bg1"/>
                    </a:gs>
                    <a:gs pos="100000">
                      <a:schemeClr val="bg1"/>
                    </a:gs>
                  </a:gsLst>
                  <a:lin ang="5400000" scaled="0"/>
                </a:gradFill>
                <a:cs typeface="Segoe UI" panose="020B0502040204020203" pitchFamily="34" charset="0"/>
              </a:rPr>
            </a:br>
            <a:r>
              <a:rPr lang="en-US" sz="816" b="1">
                <a:ln w="3175">
                  <a:noFill/>
                </a:ln>
                <a:gradFill>
                  <a:gsLst>
                    <a:gs pos="1250">
                      <a:schemeClr val="bg1"/>
                    </a:gs>
                    <a:gs pos="100000">
                      <a:schemeClr val="bg1"/>
                    </a:gs>
                  </a:gsLst>
                  <a:lin ang="5400000" scaled="0"/>
                </a:gradFill>
                <a:cs typeface="Segoe UI" panose="020B0502040204020203" pitchFamily="34" charset="0"/>
              </a:rPr>
              <a:t>SOON</a:t>
            </a:r>
          </a:p>
        </p:txBody>
      </p:sp>
    </p:spTree>
    <p:extLst>
      <p:ext uri="{BB962C8B-B14F-4D97-AF65-F5344CB8AC3E}">
        <p14:creationId xmlns:p14="http://schemas.microsoft.com/office/powerpoint/2010/main" val="1166788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4.58333E-6 -3.33333E-6 L -0.05091 -0.00069 " pathEditMode="relative" rAng="0" ptsTypes="AA">
                                      <p:cBhvr>
                                        <p:cTn id="9" dur="750" spd="-100000" fill="hold"/>
                                        <p:tgtEl>
                                          <p:spTgt spid="35"/>
                                        </p:tgtEl>
                                        <p:attrNameLst>
                                          <p:attrName>ppt_x</p:attrName>
                                          <p:attrName>ppt_y</p:attrName>
                                        </p:attrNameLst>
                                      </p:cBhvr>
                                      <p:rCtr x="-2552" y="-46"/>
                                    </p:animMotion>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nodeType="withEffect">
                                  <p:stCondLst>
                                    <p:cond delay="0"/>
                                  </p:stCondLst>
                                  <p:childTnLst>
                                    <p:animMotion origin="layout" path="M -3.95833E-6 -3.33333E-6 L -0.05091 -0.00069 " pathEditMode="relative" rAng="0" ptsTypes="AA">
                                      <p:cBhvr>
                                        <p:cTn id="14" dur="750" spd="-100000" fill="hold"/>
                                        <p:tgtEl>
                                          <p:spTgt spid="54"/>
                                        </p:tgtEl>
                                        <p:attrNameLst>
                                          <p:attrName>ppt_x</p:attrName>
                                          <p:attrName>ppt_y</p:attrName>
                                        </p:attrNameLst>
                                      </p:cBhvr>
                                      <p:rCtr x="-2552" y="-46"/>
                                    </p:animMotion>
                                  </p:childTnLst>
                                </p:cTn>
                              </p:par>
                              <p:par>
                                <p:cTn id="15" presetID="10"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42" presetClass="path" presetSubtype="0" decel="100000" fill="hold" nodeType="withEffect">
                                  <p:stCondLst>
                                    <p:cond delay="0"/>
                                  </p:stCondLst>
                                  <p:childTnLst>
                                    <p:animMotion origin="layout" path="M -4.58333E-6 3.7037E-7 L -0.05091 -0.00069 " pathEditMode="relative" rAng="0" ptsTypes="AA">
                                      <p:cBhvr>
                                        <p:cTn id="19" dur="750" spd="-100000" fill="hold"/>
                                        <p:tgtEl>
                                          <p:spTgt spid="62"/>
                                        </p:tgtEl>
                                        <p:attrNameLst>
                                          <p:attrName>ppt_x</p:attrName>
                                          <p:attrName>ppt_y</p:attrName>
                                        </p:attrNameLst>
                                      </p:cBhvr>
                                      <p:rCtr x="-2552" y="-46"/>
                                    </p:animMotion>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42" presetClass="path" presetSubtype="0" decel="100000" fill="hold" nodeType="withEffect">
                                  <p:stCondLst>
                                    <p:cond delay="0"/>
                                  </p:stCondLst>
                                  <p:childTnLst>
                                    <p:animMotion origin="layout" path="M -3.95833E-6 0 L -0.05091 -0.00069 " pathEditMode="relative" rAng="0" ptsTypes="AA">
                                      <p:cBhvr>
                                        <p:cTn id="24" dur="750" spd="-100000" fill="hold"/>
                                        <p:tgtEl>
                                          <p:spTgt spid="69"/>
                                        </p:tgtEl>
                                        <p:attrNameLst>
                                          <p:attrName>ppt_x</p:attrName>
                                          <p:attrName>ppt_y</p:attrName>
                                        </p:attrNameLst>
                                      </p:cBhvr>
                                      <p:rCtr x="-2552" y="-46"/>
                                    </p:animMotion>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0"/>
                                  </p:stCondLst>
                                  <p:childTnLst>
                                    <p:animMotion origin="layout" path="M 1.04167E-6 -1.48148E-6 L -0.05091 -0.00069 " pathEditMode="relative" rAng="0" ptsTypes="AA">
                                      <p:cBhvr>
                                        <p:cTn id="29" dur="750" spd="-100000" fill="hold"/>
                                        <p:tgtEl>
                                          <p:spTgt spid="24"/>
                                        </p:tgtEl>
                                        <p:attrNameLst>
                                          <p:attrName>ppt_x</p:attrName>
                                          <p:attrName>ppt_y</p:attrName>
                                        </p:attrNameLst>
                                      </p:cBhvr>
                                      <p:rCtr x="-255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Machines virtuelles dans Azure</a:t>
            </a:r>
          </a:p>
        </p:txBody>
      </p:sp>
      <p:sp>
        <p:nvSpPr>
          <p:cNvPr id="3" name="Text Placeholder 2"/>
          <p:cNvSpPr>
            <a:spLocks noGrp="1"/>
          </p:cNvSpPr>
          <p:nvPr>
            <p:ph type="body" sz="quarter" idx="10"/>
          </p:nvPr>
        </p:nvSpPr>
        <p:spPr/>
        <p:txBody>
          <a:bodyPr/>
          <a:lstStyle/>
          <a:p>
            <a:r>
              <a:rPr lang="fr-FR" dirty="0"/>
              <a:t>VM fonctionnant sur de l’Hyper-V</a:t>
            </a:r>
          </a:p>
          <a:p>
            <a:pPr lvl="1"/>
            <a:r>
              <a:rPr lang="fr-FR" dirty="0"/>
              <a:t>Windows Server / Windows Client (abonnés MSDN) / Linux / FreeBSD</a:t>
            </a:r>
          </a:p>
          <a:p>
            <a:pPr lvl="1"/>
            <a:r>
              <a:rPr lang="fr-FR" dirty="0"/>
              <a:t>Images préconfigurées disponibles dans le </a:t>
            </a:r>
            <a:r>
              <a:rPr lang="fr-FR" dirty="0" err="1"/>
              <a:t>MarketPlace</a:t>
            </a:r>
            <a:r>
              <a:rPr lang="fr-FR" dirty="0"/>
              <a:t> Azure</a:t>
            </a:r>
          </a:p>
          <a:p>
            <a:pPr lvl="1"/>
            <a:r>
              <a:rPr lang="fr-FR" dirty="0"/>
              <a:t>Possible d’utiliser et de télécharger vos propres images (/!\ format disque VHD)</a:t>
            </a:r>
          </a:p>
          <a:p>
            <a:pPr lvl="1"/>
            <a:r>
              <a:rPr lang="fr-FR" dirty="0"/>
              <a:t>Agent permettant une administration plus riche</a:t>
            </a:r>
          </a:p>
          <a:p>
            <a:pPr lvl="1"/>
            <a:r>
              <a:rPr lang="fr-FR" dirty="0"/>
              <a:t>Accès distant par défaut via RDP </a:t>
            </a:r>
            <a:r>
              <a:rPr lang="fr-FR" strike="sngStrike" dirty="0"/>
              <a:t>ou </a:t>
            </a:r>
            <a:r>
              <a:rPr lang="fr-FR" strike="sngStrike" dirty="0" err="1"/>
              <a:t>WinRM</a:t>
            </a:r>
            <a:r>
              <a:rPr lang="fr-FR" dirty="0"/>
              <a:t> (Windows) ou SSH (Linux)</a:t>
            </a:r>
          </a:p>
          <a:p>
            <a:r>
              <a:rPr lang="fr-FR" dirty="0"/>
              <a:t>Stockage des disques à minima sur 3 disques physiques différents par région</a:t>
            </a:r>
          </a:p>
          <a:p>
            <a:r>
              <a:rPr lang="fr-FR" dirty="0"/>
              <a:t>Différents types de VM plus ou moins puissantes</a:t>
            </a:r>
          </a:p>
          <a:p>
            <a:pPr lvl="1"/>
            <a:r>
              <a:rPr lang="fr-FR" dirty="0"/>
              <a:t>Séries A / B / D / E / F / G / H / L / M / NC / NV / ND</a:t>
            </a:r>
          </a:p>
          <a:p>
            <a:pPr lvl="1"/>
            <a:r>
              <a:rPr lang="fr-FR" dirty="0"/>
              <a:t>Tiers Basic ou Tiers Standard</a:t>
            </a:r>
          </a:p>
          <a:p>
            <a:endParaRPr lang="fr-FR" dirty="0"/>
          </a:p>
          <a:p>
            <a:endParaRPr lang="fr-FR" dirty="0"/>
          </a:p>
          <a:p>
            <a:pPr marL="0" indent="0">
              <a:buNone/>
            </a:pPr>
            <a:endParaRPr lang="fr-FR" dirty="0"/>
          </a:p>
          <a:p>
            <a:endParaRPr lang="fr-FR" dirty="0"/>
          </a:p>
        </p:txBody>
      </p:sp>
    </p:spTree>
    <p:extLst>
      <p:ext uri="{BB962C8B-B14F-4D97-AF65-F5344CB8AC3E}">
        <p14:creationId xmlns:p14="http://schemas.microsoft.com/office/powerpoint/2010/main" val="13810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5C46-9BE4-454C-B006-622D6C9C4EEE}"/>
              </a:ext>
            </a:extLst>
          </p:cNvPr>
          <p:cNvSpPr>
            <a:spLocks noGrp="1"/>
          </p:cNvSpPr>
          <p:nvPr>
            <p:ph type="title"/>
          </p:nvPr>
        </p:nvSpPr>
        <p:spPr/>
        <p:txBody>
          <a:bodyPr/>
          <a:lstStyle/>
          <a:p>
            <a:r>
              <a:rPr lang="en-US" sz="4800" dirty="0"/>
              <a:t>Les </a:t>
            </a:r>
            <a:r>
              <a:rPr lang="en-US" sz="4800" dirty="0" err="1"/>
              <a:t>différentes</a:t>
            </a:r>
            <a:r>
              <a:rPr lang="en-US" sz="4800" dirty="0"/>
              <a:t> </a:t>
            </a:r>
            <a:r>
              <a:rPr lang="en-US" sz="4800" dirty="0" err="1"/>
              <a:t>séries</a:t>
            </a:r>
            <a:r>
              <a:rPr lang="en-US" sz="4800" dirty="0"/>
              <a:t> de VM Azure </a:t>
            </a:r>
            <a:r>
              <a:rPr lang="en-US" sz="4800" dirty="0" err="1"/>
              <a:t>en</a:t>
            </a:r>
            <a:r>
              <a:rPr lang="en-US" sz="4800" dirty="0"/>
              <a:t> résumé</a:t>
            </a:r>
          </a:p>
        </p:txBody>
      </p:sp>
      <p:sp>
        <p:nvSpPr>
          <p:cNvPr id="3" name="Rectangle 2">
            <a:extLst>
              <a:ext uri="{FF2B5EF4-FFF2-40B4-BE49-F238E27FC236}">
                <a16:creationId xmlns:a16="http://schemas.microsoft.com/office/drawing/2014/main" id="{F2D19CD2-7CD2-4F53-8F40-B714FBCC6495}"/>
              </a:ext>
            </a:extLst>
          </p:cNvPr>
          <p:cNvSpPr/>
          <p:nvPr/>
        </p:nvSpPr>
        <p:spPr bwMode="auto">
          <a:xfrm>
            <a:off x="3998096" y="4400705"/>
            <a:ext cx="1462555" cy="636516"/>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Optimisée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stockage</a:t>
            </a:r>
            <a:endPar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 name="Freeform: Shape 3">
            <a:extLst>
              <a:ext uri="{FF2B5EF4-FFF2-40B4-BE49-F238E27FC236}">
                <a16:creationId xmlns:a16="http://schemas.microsoft.com/office/drawing/2014/main" id="{E686A952-566F-4014-A5C2-5D8E5843D498}"/>
              </a:ext>
            </a:extLst>
          </p:cNvPr>
          <p:cNvSpPr/>
          <p:nvPr/>
        </p:nvSpPr>
        <p:spPr bwMode="auto">
          <a:xfrm>
            <a:off x="4147496" y="4247499"/>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38B728E9-8405-4B02-8E4E-93C5BD43C967}"/>
              </a:ext>
            </a:extLst>
          </p:cNvPr>
          <p:cNvGrpSpPr/>
          <p:nvPr/>
        </p:nvGrpSpPr>
        <p:grpSpPr>
          <a:xfrm>
            <a:off x="4177314" y="3578373"/>
            <a:ext cx="974717" cy="650344"/>
            <a:chOff x="4177314" y="3767214"/>
            <a:chExt cx="974717" cy="650344"/>
          </a:xfrm>
        </p:grpSpPr>
        <p:sp>
          <p:nvSpPr>
            <p:cNvPr id="6" name="monitor">
              <a:extLst>
                <a:ext uri="{FF2B5EF4-FFF2-40B4-BE49-F238E27FC236}">
                  <a16:creationId xmlns:a16="http://schemas.microsoft.com/office/drawing/2014/main" id="{CCA429FE-617F-43CF-A295-408C571F99D8}"/>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6FE9741C-5228-4D61-B32D-8B4AB7861CBF}"/>
                </a:ext>
              </a:extLst>
            </p:cNvPr>
            <p:cNvSpPr txBox="1"/>
            <p:nvPr/>
          </p:nvSpPr>
          <p:spPr>
            <a:xfrm>
              <a:off x="4527861" y="3898657"/>
              <a:ext cx="147476" cy="325858"/>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sp>
          <p:nvSpPr>
            <p:cNvPr id="8" name="Freeform: Shape 7">
              <a:extLst>
                <a:ext uri="{FF2B5EF4-FFF2-40B4-BE49-F238E27FC236}">
                  <a16:creationId xmlns:a16="http://schemas.microsoft.com/office/drawing/2014/main" id="{0FE663E5-AD85-42FC-B18D-F4EE9D37CC04}"/>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 name="Rectangle 8">
            <a:extLst>
              <a:ext uri="{FF2B5EF4-FFF2-40B4-BE49-F238E27FC236}">
                <a16:creationId xmlns:a16="http://schemas.microsoft.com/office/drawing/2014/main" id="{B41588EA-9CC9-4DC2-8344-AFE2B22FCF1E}"/>
              </a:ext>
            </a:extLst>
          </p:cNvPr>
          <p:cNvSpPr/>
          <p:nvPr/>
        </p:nvSpPr>
        <p:spPr bwMode="auto">
          <a:xfrm>
            <a:off x="1353145" y="6093322"/>
            <a:ext cx="1758253" cy="636532"/>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High Performance Computing (HPC)</a:t>
            </a:r>
          </a:p>
        </p:txBody>
      </p:sp>
      <p:grpSp>
        <p:nvGrpSpPr>
          <p:cNvPr id="10" name="Group 9">
            <a:extLst>
              <a:ext uri="{FF2B5EF4-FFF2-40B4-BE49-F238E27FC236}">
                <a16:creationId xmlns:a16="http://schemas.microsoft.com/office/drawing/2014/main" id="{7EF29E53-86F7-4DE2-A717-A9CCDC4E91AC}"/>
              </a:ext>
            </a:extLst>
          </p:cNvPr>
          <p:cNvGrpSpPr/>
          <p:nvPr/>
        </p:nvGrpSpPr>
        <p:grpSpPr>
          <a:xfrm>
            <a:off x="1609965" y="5270990"/>
            <a:ext cx="1165582" cy="669126"/>
            <a:chOff x="10383379" y="3767214"/>
            <a:chExt cx="1165582" cy="669126"/>
          </a:xfrm>
        </p:grpSpPr>
        <p:sp>
          <p:nvSpPr>
            <p:cNvPr id="11" name="Freeform: Shape 10">
              <a:extLst>
                <a:ext uri="{FF2B5EF4-FFF2-40B4-BE49-F238E27FC236}">
                  <a16:creationId xmlns:a16="http://schemas.microsoft.com/office/drawing/2014/main" id="{F1E9896F-5EF8-4B75-88DC-5066EA669806}"/>
                </a:ext>
              </a:extLst>
            </p:cNvPr>
            <p:cNvSpPr/>
            <p:nvPr/>
          </p:nvSpPr>
          <p:spPr bwMode="auto">
            <a:xfrm>
              <a:off x="10383379"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640567A7-85D9-4A59-AAEA-B2D79C458A0A}"/>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4A9976F-BCDD-45DE-A648-EBB5B5D5CFAE}"/>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D3FC456B-B8E0-4481-9AB6-82D3B59503C5}"/>
                  </a:ext>
                </a:extLst>
              </p:cNvPr>
              <p:cNvSpPr txBox="1"/>
              <p:nvPr/>
            </p:nvSpPr>
            <p:spPr>
              <a:xfrm>
                <a:off x="10697055" y="3898657"/>
                <a:ext cx="221215"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sp>
            <p:nvSpPr>
              <p:cNvPr id="15" name="Freeform: Shape 14">
                <a:extLst>
                  <a:ext uri="{FF2B5EF4-FFF2-40B4-BE49-F238E27FC236}">
                    <a16:creationId xmlns:a16="http://schemas.microsoft.com/office/drawing/2014/main" id="{8BCC5833-7373-41EF-9DAF-9458555A4035}"/>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14E3938F-7D2A-44D1-8401-6750BF42D94B}"/>
              </a:ext>
            </a:extLst>
          </p:cNvPr>
          <p:cNvSpPr/>
          <p:nvPr/>
        </p:nvSpPr>
        <p:spPr bwMode="auto">
          <a:xfrm>
            <a:off x="867845" y="4392471"/>
            <a:ext cx="2649821" cy="64475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Optimisée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Mémoire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RAM</a:t>
            </a:r>
          </a:p>
        </p:txBody>
      </p:sp>
      <p:sp>
        <p:nvSpPr>
          <p:cNvPr id="17" name="Freeform: Shape 16">
            <a:extLst>
              <a:ext uri="{FF2B5EF4-FFF2-40B4-BE49-F238E27FC236}">
                <a16:creationId xmlns:a16="http://schemas.microsoft.com/office/drawing/2014/main" id="{91421B83-45E7-4D2C-ACC9-8A2380B563A7}"/>
              </a:ext>
            </a:extLst>
          </p:cNvPr>
          <p:cNvSpPr/>
          <p:nvPr/>
        </p:nvSpPr>
        <p:spPr bwMode="auto">
          <a:xfrm>
            <a:off x="408435" y="4247498"/>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C526AABC-D932-450F-B4AF-0463C6A2530E}"/>
              </a:ext>
            </a:extLst>
          </p:cNvPr>
          <p:cNvGrpSpPr/>
          <p:nvPr/>
        </p:nvGrpSpPr>
        <p:grpSpPr>
          <a:xfrm>
            <a:off x="416845" y="3578373"/>
            <a:ext cx="974716" cy="650344"/>
            <a:chOff x="416845" y="3767214"/>
            <a:chExt cx="974716" cy="650344"/>
          </a:xfrm>
        </p:grpSpPr>
        <p:sp>
          <p:nvSpPr>
            <p:cNvPr id="19" name="monitor">
              <a:extLst>
                <a:ext uri="{FF2B5EF4-FFF2-40B4-BE49-F238E27FC236}">
                  <a16:creationId xmlns:a16="http://schemas.microsoft.com/office/drawing/2014/main" id="{BCAA7E02-8EF0-4FC9-97EF-60D2B0B2A22D}"/>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A99F893B-B4D0-41E2-BC84-247EDB55CBB0}"/>
                </a:ext>
              </a:extLst>
            </p:cNvPr>
            <p:cNvSpPr txBox="1"/>
            <p:nvPr/>
          </p:nvSpPr>
          <p:spPr>
            <a:xfrm>
              <a:off x="736133" y="3898657"/>
              <a:ext cx="209994"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sp>
          <p:nvSpPr>
            <p:cNvPr id="21" name="Freeform: Shape 20">
              <a:extLst>
                <a:ext uri="{FF2B5EF4-FFF2-40B4-BE49-F238E27FC236}">
                  <a16:creationId xmlns:a16="http://schemas.microsoft.com/office/drawing/2014/main" id="{1ED6527B-3F51-4DA6-A321-9275E015D33D}"/>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6BDDA061-1D3D-4A2A-BA69-7A5CC5D808BC}"/>
              </a:ext>
            </a:extLst>
          </p:cNvPr>
          <p:cNvGrpSpPr/>
          <p:nvPr/>
        </p:nvGrpSpPr>
        <p:grpSpPr>
          <a:xfrm>
            <a:off x="1591940" y="3578373"/>
            <a:ext cx="974739" cy="650351"/>
            <a:chOff x="1591940" y="3767214"/>
            <a:chExt cx="974739" cy="650351"/>
          </a:xfrm>
        </p:grpSpPr>
        <p:sp>
          <p:nvSpPr>
            <p:cNvPr id="23" name="monitor">
              <a:extLst>
                <a:ext uri="{FF2B5EF4-FFF2-40B4-BE49-F238E27FC236}">
                  <a16:creationId xmlns:a16="http://schemas.microsoft.com/office/drawing/2014/main" id="{D2612152-8589-4FBE-A1A1-078F27A16F72}"/>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741E209-DC50-482B-B856-C4316B68A4A5}"/>
                </a:ext>
              </a:extLst>
            </p:cNvPr>
            <p:cNvSpPr txBox="1"/>
            <p:nvPr/>
          </p:nvSpPr>
          <p:spPr>
            <a:xfrm>
              <a:off x="1795115" y="3898657"/>
              <a:ext cx="476092" cy="325858"/>
            </a:xfrm>
            <a:prstGeom prst="rect">
              <a:avLst/>
            </a:prstGeom>
            <a:noFill/>
          </p:spPr>
          <p:txBody>
            <a:bodyPr wrap="none" lIns="0" tIns="0" rIns="0" bIns="0" rtlCol="0">
              <a:spAutoFit/>
            </a:bodyPr>
            <a:lstStyle/>
            <a:p>
              <a:pPr marL="0" marR="0" lvl="0" indent="0" algn="l"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sp>
          <p:nvSpPr>
            <p:cNvPr id="25" name="Freeform: Shape 24">
              <a:extLst>
                <a:ext uri="{FF2B5EF4-FFF2-40B4-BE49-F238E27FC236}">
                  <a16:creationId xmlns:a16="http://schemas.microsoft.com/office/drawing/2014/main" id="{3226B333-5468-41A6-B813-6DB328362C76}"/>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6EEE5FC-16E4-4EBC-B97F-F1962E15340A}"/>
              </a:ext>
            </a:extLst>
          </p:cNvPr>
          <p:cNvGrpSpPr/>
          <p:nvPr/>
        </p:nvGrpSpPr>
        <p:grpSpPr>
          <a:xfrm>
            <a:off x="2787936" y="3578373"/>
            <a:ext cx="974740" cy="650351"/>
            <a:chOff x="2787936" y="3767214"/>
            <a:chExt cx="974740" cy="650351"/>
          </a:xfrm>
        </p:grpSpPr>
        <p:sp>
          <p:nvSpPr>
            <p:cNvPr id="27" name="monitor">
              <a:extLst>
                <a:ext uri="{FF2B5EF4-FFF2-40B4-BE49-F238E27FC236}">
                  <a16:creationId xmlns:a16="http://schemas.microsoft.com/office/drawing/2014/main" id="{A3C0C660-071F-445F-906C-880AF623862A}"/>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70058E2C-2986-486B-BFFF-EF8B425E685F}"/>
                </a:ext>
              </a:extLst>
            </p:cNvPr>
            <p:cNvSpPr txBox="1"/>
            <p:nvPr/>
          </p:nvSpPr>
          <p:spPr>
            <a:xfrm>
              <a:off x="3083062" y="3898657"/>
              <a:ext cx="278923" cy="325858"/>
            </a:xfrm>
            <a:prstGeom prst="rect">
              <a:avLst/>
            </a:prstGeom>
            <a:noFill/>
          </p:spPr>
          <p:txBody>
            <a:bodyPr wrap="none" lIns="0" tIns="0" rIns="0" bIns="0" rtlCol="0">
              <a:spAutoFit/>
            </a:bodyPr>
            <a:lstStyle/>
            <a:p>
              <a:pPr marL="0" marR="0" lvl="0" indent="0" algn="l"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sp>
          <p:nvSpPr>
            <p:cNvPr id="29" name="Freeform: Shape 28">
              <a:extLst>
                <a:ext uri="{FF2B5EF4-FFF2-40B4-BE49-F238E27FC236}">
                  <a16:creationId xmlns:a16="http://schemas.microsoft.com/office/drawing/2014/main" id="{94144589-B840-4A29-AAFC-1D98706AE170}"/>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C3FC1702-629C-4C3B-8EA6-D16B1752E941}"/>
              </a:ext>
            </a:extLst>
          </p:cNvPr>
          <p:cNvSpPr/>
          <p:nvPr/>
        </p:nvSpPr>
        <p:spPr bwMode="auto">
          <a:xfrm>
            <a:off x="1250484" y="2581936"/>
            <a:ext cx="1840000"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Entrées de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gamme</a:t>
            </a:r>
            <a:endPar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3" name="Freeform: Shape 32">
            <a:extLst>
              <a:ext uri="{FF2B5EF4-FFF2-40B4-BE49-F238E27FC236}">
                <a16:creationId xmlns:a16="http://schemas.microsoft.com/office/drawing/2014/main" id="{A305498C-BC9A-44D0-93B8-E6C13162ECF6}"/>
              </a:ext>
            </a:extLst>
          </p:cNvPr>
          <p:cNvSpPr/>
          <p:nvPr/>
        </p:nvSpPr>
        <p:spPr bwMode="auto">
          <a:xfrm>
            <a:off x="1013106" y="2372317"/>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D23389B0-416D-4453-8BBC-138EF65951DB}"/>
              </a:ext>
            </a:extLst>
          </p:cNvPr>
          <p:cNvGrpSpPr/>
          <p:nvPr/>
        </p:nvGrpSpPr>
        <p:grpSpPr>
          <a:xfrm>
            <a:off x="1029942" y="1703756"/>
            <a:ext cx="974716" cy="650337"/>
            <a:chOff x="1029942" y="1892597"/>
            <a:chExt cx="974716" cy="650337"/>
          </a:xfrm>
        </p:grpSpPr>
        <p:sp>
          <p:nvSpPr>
            <p:cNvPr id="35" name="monitor">
              <a:extLst>
                <a:ext uri="{FF2B5EF4-FFF2-40B4-BE49-F238E27FC236}">
                  <a16:creationId xmlns:a16="http://schemas.microsoft.com/office/drawing/2014/main" id="{1EFF6512-20E5-42B2-9E29-0556A979B330}"/>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599C49D-A07D-4C20-9546-BC3BE33FCB06}"/>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BB97A9DB-E3FD-4923-8946-415793A210DA}"/>
                </a:ext>
              </a:extLst>
            </p:cNvPr>
            <p:cNvSpPr txBox="1"/>
            <p:nvPr/>
          </p:nvSpPr>
          <p:spPr>
            <a:xfrm>
              <a:off x="1336873" y="2024039"/>
              <a:ext cx="201979"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38" name="Group 37">
            <a:extLst>
              <a:ext uri="{FF2B5EF4-FFF2-40B4-BE49-F238E27FC236}">
                <a16:creationId xmlns:a16="http://schemas.microsoft.com/office/drawing/2014/main" id="{5DB99023-1C0E-45D2-86D7-53A3B93F713E}"/>
              </a:ext>
            </a:extLst>
          </p:cNvPr>
          <p:cNvGrpSpPr/>
          <p:nvPr/>
        </p:nvGrpSpPr>
        <p:grpSpPr>
          <a:xfrm>
            <a:off x="2192756" y="1703756"/>
            <a:ext cx="974716" cy="650337"/>
            <a:chOff x="2192756" y="1892597"/>
            <a:chExt cx="974716" cy="650337"/>
          </a:xfrm>
        </p:grpSpPr>
        <p:sp>
          <p:nvSpPr>
            <p:cNvPr id="39" name="monitor">
              <a:extLst>
                <a:ext uri="{FF2B5EF4-FFF2-40B4-BE49-F238E27FC236}">
                  <a16:creationId xmlns:a16="http://schemas.microsoft.com/office/drawing/2014/main" id="{79E67FDD-E63F-4C37-AD6D-5033AFBC5EBF}"/>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7D42CF91-73F1-4F69-80FB-926A5B1ACC6E}"/>
                </a:ext>
              </a:extLst>
            </p:cNvPr>
            <p:cNvSpPr txBox="1"/>
            <p:nvPr/>
          </p:nvSpPr>
          <p:spPr>
            <a:xfrm>
              <a:off x="2342829" y="2024039"/>
              <a:ext cx="516103"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sp>
          <p:nvSpPr>
            <p:cNvPr id="41" name="Freeform: Shape 40">
              <a:extLst>
                <a:ext uri="{FF2B5EF4-FFF2-40B4-BE49-F238E27FC236}">
                  <a16:creationId xmlns:a16="http://schemas.microsoft.com/office/drawing/2014/main" id="{37BAFD8A-2BB6-4E02-8F99-153065C21EB3}"/>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DB079F5D-0AD4-4C59-85A1-EE7679815690}"/>
              </a:ext>
            </a:extLst>
          </p:cNvPr>
          <p:cNvSpPr/>
          <p:nvPr/>
        </p:nvSpPr>
        <p:spPr bwMode="auto">
          <a:xfrm>
            <a:off x="5544712" y="2581936"/>
            <a:ext cx="2375596"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Généralistes</a:t>
            </a:r>
            <a:endPar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3" name="Freeform: Shape 42">
            <a:extLst>
              <a:ext uri="{FF2B5EF4-FFF2-40B4-BE49-F238E27FC236}">
                <a16:creationId xmlns:a16="http://schemas.microsoft.com/office/drawing/2014/main" id="{2EE96105-D7F2-41B9-9F77-95BE4210574B}"/>
              </a:ext>
            </a:extLst>
          </p:cNvPr>
          <p:cNvSpPr/>
          <p:nvPr/>
        </p:nvSpPr>
        <p:spPr bwMode="auto">
          <a:xfrm>
            <a:off x="4984137" y="2372317"/>
            <a:ext cx="349674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0B57FE6-C46F-433F-BD61-B923D2AB7A06}"/>
              </a:ext>
            </a:extLst>
          </p:cNvPr>
          <p:cNvGrpSpPr/>
          <p:nvPr/>
        </p:nvGrpSpPr>
        <p:grpSpPr>
          <a:xfrm>
            <a:off x="5019244" y="1703756"/>
            <a:ext cx="974716" cy="650594"/>
            <a:chOff x="5019244" y="1892597"/>
            <a:chExt cx="974716" cy="650594"/>
          </a:xfrm>
        </p:grpSpPr>
        <p:sp>
          <p:nvSpPr>
            <p:cNvPr id="45" name="monitor">
              <a:extLst>
                <a:ext uri="{FF2B5EF4-FFF2-40B4-BE49-F238E27FC236}">
                  <a16:creationId xmlns:a16="http://schemas.microsoft.com/office/drawing/2014/main" id="{54B2B063-3C8E-4058-9F57-4BD0F20E841D}"/>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a:extLst>
                <a:ext uri="{FF2B5EF4-FFF2-40B4-BE49-F238E27FC236}">
                  <a16:creationId xmlns:a16="http://schemas.microsoft.com/office/drawing/2014/main" id="{5E486473-905A-4725-B24D-52580F17BC04}"/>
                </a:ext>
              </a:extLst>
            </p:cNvPr>
            <p:cNvSpPr txBox="1"/>
            <p:nvPr/>
          </p:nvSpPr>
          <p:spPr>
            <a:xfrm>
              <a:off x="5335323" y="2024296"/>
              <a:ext cx="216406"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sp>
          <p:nvSpPr>
            <p:cNvPr id="47" name="Freeform: Shape 46">
              <a:extLst>
                <a:ext uri="{FF2B5EF4-FFF2-40B4-BE49-F238E27FC236}">
                  <a16:creationId xmlns:a16="http://schemas.microsoft.com/office/drawing/2014/main" id="{D74657FF-13D0-44C3-ACE1-29BE0E223C71}"/>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8" name="Group 47">
            <a:extLst>
              <a:ext uri="{FF2B5EF4-FFF2-40B4-BE49-F238E27FC236}">
                <a16:creationId xmlns:a16="http://schemas.microsoft.com/office/drawing/2014/main" id="{46670533-86FB-41C5-9D8B-E4552F9713D7}"/>
              </a:ext>
            </a:extLst>
          </p:cNvPr>
          <p:cNvGrpSpPr/>
          <p:nvPr/>
        </p:nvGrpSpPr>
        <p:grpSpPr>
          <a:xfrm>
            <a:off x="6194120" y="1703756"/>
            <a:ext cx="974716" cy="650594"/>
            <a:chOff x="6194120" y="1892597"/>
            <a:chExt cx="974716" cy="650594"/>
          </a:xfrm>
        </p:grpSpPr>
        <p:sp>
          <p:nvSpPr>
            <p:cNvPr id="49" name="monitor">
              <a:extLst>
                <a:ext uri="{FF2B5EF4-FFF2-40B4-BE49-F238E27FC236}">
                  <a16:creationId xmlns:a16="http://schemas.microsoft.com/office/drawing/2014/main" id="{23B3739C-0E8D-47E3-B827-EC2BF9BF423A}"/>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B7D38032-E421-47AA-BB31-1AD89595FDFE}"/>
                </a:ext>
              </a:extLst>
            </p:cNvPr>
            <p:cNvSpPr txBox="1"/>
            <p:nvPr/>
          </p:nvSpPr>
          <p:spPr>
            <a:xfrm>
              <a:off x="6349901" y="2024296"/>
              <a:ext cx="537006"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sp>
          <p:nvSpPr>
            <p:cNvPr id="51" name="Freeform: Shape 50">
              <a:extLst>
                <a:ext uri="{FF2B5EF4-FFF2-40B4-BE49-F238E27FC236}">
                  <a16:creationId xmlns:a16="http://schemas.microsoft.com/office/drawing/2014/main" id="{233A9A79-EAFA-4E00-BEC2-4B4EC9B3E085}"/>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 name="Group 51">
            <a:extLst>
              <a:ext uri="{FF2B5EF4-FFF2-40B4-BE49-F238E27FC236}">
                <a16:creationId xmlns:a16="http://schemas.microsoft.com/office/drawing/2014/main" id="{4FC1511C-8AB0-4FF8-97BC-1A5FD63C10B9}"/>
              </a:ext>
            </a:extLst>
          </p:cNvPr>
          <p:cNvGrpSpPr/>
          <p:nvPr/>
        </p:nvGrpSpPr>
        <p:grpSpPr>
          <a:xfrm>
            <a:off x="7368997" y="1703756"/>
            <a:ext cx="974740" cy="650601"/>
            <a:chOff x="7368997" y="1892597"/>
            <a:chExt cx="974740" cy="650601"/>
          </a:xfrm>
        </p:grpSpPr>
        <p:sp>
          <p:nvSpPr>
            <p:cNvPr id="53" name="monitor">
              <a:extLst>
                <a:ext uri="{FF2B5EF4-FFF2-40B4-BE49-F238E27FC236}">
                  <a16:creationId xmlns:a16="http://schemas.microsoft.com/office/drawing/2014/main" id="{CC5371EB-7DFF-40F2-82AF-095597BF93F3}"/>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TextBox 53">
              <a:extLst>
                <a:ext uri="{FF2B5EF4-FFF2-40B4-BE49-F238E27FC236}">
                  <a16:creationId xmlns:a16="http://schemas.microsoft.com/office/drawing/2014/main" id="{6CF5883C-F606-4F0F-8D7F-A0CF8EACB86F}"/>
                </a:ext>
              </a:extLst>
            </p:cNvPr>
            <p:cNvSpPr txBox="1"/>
            <p:nvPr/>
          </p:nvSpPr>
          <p:spPr>
            <a:xfrm>
              <a:off x="7524787" y="2024296"/>
              <a:ext cx="537006"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sp>
          <p:nvSpPr>
            <p:cNvPr id="55" name="Freeform: Shape 54">
              <a:extLst>
                <a:ext uri="{FF2B5EF4-FFF2-40B4-BE49-F238E27FC236}">
                  <a16:creationId xmlns:a16="http://schemas.microsoft.com/office/drawing/2014/main" id="{DD44FD39-D08A-45DF-B41D-53D745FDF005}"/>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sp>
        <p:nvSpPr>
          <p:cNvPr id="57" name="Rectangle 56">
            <a:extLst>
              <a:ext uri="{FF2B5EF4-FFF2-40B4-BE49-F238E27FC236}">
                <a16:creationId xmlns:a16="http://schemas.microsoft.com/office/drawing/2014/main" id="{98F1397C-F4F0-4D14-A5A5-992A29B7AE75}"/>
              </a:ext>
            </a:extLst>
          </p:cNvPr>
          <p:cNvSpPr/>
          <p:nvPr/>
        </p:nvSpPr>
        <p:spPr bwMode="auto">
          <a:xfrm>
            <a:off x="3479540" y="2581936"/>
            <a:ext cx="1348889"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Burstable</a:t>
            </a:r>
          </a:p>
        </p:txBody>
      </p:sp>
      <p:sp>
        <p:nvSpPr>
          <p:cNvPr id="58" name="Freeform: Shape 57">
            <a:extLst>
              <a:ext uri="{FF2B5EF4-FFF2-40B4-BE49-F238E27FC236}">
                <a16:creationId xmlns:a16="http://schemas.microsoft.com/office/drawing/2014/main" id="{6576367B-7202-400B-B01D-9E50BA65A865}"/>
              </a:ext>
            </a:extLst>
          </p:cNvPr>
          <p:cNvSpPr/>
          <p:nvPr/>
        </p:nvSpPr>
        <p:spPr bwMode="auto">
          <a:xfrm>
            <a:off x="3575256" y="2372317"/>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BBB4A2D8-6214-4237-A50B-6F4CA5EB5215}"/>
              </a:ext>
            </a:extLst>
          </p:cNvPr>
          <p:cNvGrpSpPr/>
          <p:nvPr/>
        </p:nvGrpSpPr>
        <p:grpSpPr>
          <a:xfrm>
            <a:off x="3604940" y="1708001"/>
            <a:ext cx="974738" cy="650351"/>
            <a:chOff x="3489019" y="2410376"/>
            <a:chExt cx="1070557" cy="714281"/>
          </a:xfrm>
        </p:grpSpPr>
        <p:sp>
          <p:nvSpPr>
            <p:cNvPr id="60" name="monitor">
              <a:extLst>
                <a:ext uri="{FF2B5EF4-FFF2-40B4-BE49-F238E27FC236}">
                  <a16:creationId xmlns:a16="http://schemas.microsoft.com/office/drawing/2014/main" id="{A16001A6-6F91-4F14-AEDE-E859DD8C427E}"/>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8E3A0BC1-DBFF-4A15-941F-EEF0848BDDD3}"/>
                </a:ext>
              </a:extLst>
            </p:cNvPr>
            <p:cNvSpPr txBox="1"/>
            <p:nvPr/>
          </p:nvSpPr>
          <p:spPr>
            <a:xfrm>
              <a:off x="3842541" y="2554740"/>
              <a:ext cx="200706" cy="357890"/>
            </a:xfrm>
            <a:prstGeom prst="rect">
              <a:avLst/>
            </a:prstGeom>
            <a:noFill/>
          </p:spPr>
          <p:txBody>
            <a:bodyPr wrap="none" lIns="0" tIns="0" rIns="0" bIns="0" rtlCol="0">
              <a:spAutoFit/>
            </a:bodyPr>
            <a:lstStyle/>
            <a:p>
              <a:pPr marL="0" marR="0" lvl="0" indent="0" algn="l"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sp>
          <p:nvSpPr>
            <p:cNvPr id="62" name="Freeform: Shape 61">
              <a:extLst>
                <a:ext uri="{FF2B5EF4-FFF2-40B4-BE49-F238E27FC236}">
                  <a16:creationId xmlns:a16="http://schemas.microsoft.com/office/drawing/2014/main" id="{CCA0939D-17CC-40E2-B114-9FAA2FD6ACC5}"/>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F4B24D80-F394-4C78-9B60-CF43CE9F4AB2}"/>
              </a:ext>
            </a:extLst>
          </p:cNvPr>
          <p:cNvSpPr/>
          <p:nvPr/>
        </p:nvSpPr>
        <p:spPr bwMode="auto">
          <a:xfrm>
            <a:off x="8761256" y="2581936"/>
            <a:ext cx="2244430" cy="330680"/>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Optimisée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calcul</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CPU</a:t>
            </a:r>
          </a:p>
        </p:txBody>
      </p:sp>
      <p:sp>
        <p:nvSpPr>
          <p:cNvPr id="65" name="Freeform: Shape 64">
            <a:extLst>
              <a:ext uri="{FF2B5EF4-FFF2-40B4-BE49-F238E27FC236}">
                <a16:creationId xmlns:a16="http://schemas.microsoft.com/office/drawing/2014/main" id="{43665D09-A12F-4C0B-BBBE-6869C403BC08}"/>
              </a:ext>
            </a:extLst>
          </p:cNvPr>
          <p:cNvSpPr/>
          <p:nvPr/>
        </p:nvSpPr>
        <p:spPr bwMode="auto">
          <a:xfrm>
            <a:off x="8726092" y="2372317"/>
            <a:ext cx="23147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A65BBBCF-4707-479E-8FBA-0158B95BE313}"/>
              </a:ext>
            </a:extLst>
          </p:cNvPr>
          <p:cNvGrpSpPr/>
          <p:nvPr/>
        </p:nvGrpSpPr>
        <p:grpSpPr>
          <a:xfrm>
            <a:off x="8761256" y="1703756"/>
            <a:ext cx="974717" cy="650594"/>
            <a:chOff x="8761256" y="1892597"/>
            <a:chExt cx="974717" cy="650594"/>
          </a:xfrm>
        </p:grpSpPr>
        <p:sp>
          <p:nvSpPr>
            <p:cNvPr id="67" name="monitor">
              <a:extLst>
                <a:ext uri="{FF2B5EF4-FFF2-40B4-BE49-F238E27FC236}">
                  <a16:creationId xmlns:a16="http://schemas.microsoft.com/office/drawing/2014/main" id="{C48F5598-F2EB-414F-86BD-DE8542CCB9A2}"/>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68" name="TextBox 67">
              <a:extLst>
                <a:ext uri="{FF2B5EF4-FFF2-40B4-BE49-F238E27FC236}">
                  <a16:creationId xmlns:a16="http://schemas.microsoft.com/office/drawing/2014/main" id="{5C4FF4D3-94E9-44D7-BFD5-1A1D85940060}"/>
                </a:ext>
              </a:extLst>
            </p:cNvPr>
            <p:cNvSpPr txBox="1"/>
            <p:nvPr/>
          </p:nvSpPr>
          <p:spPr>
            <a:xfrm>
              <a:off x="9109398" y="2024296"/>
              <a:ext cx="152286"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sp>
          <p:nvSpPr>
            <p:cNvPr id="69" name="Freeform: Shape 68">
              <a:extLst>
                <a:ext uri="{FF2B5EF4-FFF2-40B4-BE49-F238E27FC236}">
                  <a16:creationId xmlns:a16="http://schemas.microsoft.com/office/drawing/2014/main" id="{C66F30FA-BCEF-4D47-BC1D-8022FCBE2C0F}"/>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a:extLst>
              <a:ext uri="{FF2B5EF4-FFF2-40B4-BE49-F238E27FC236}">
                <a16:creationId xmlns:a16="http://schemas.microsoft.com/office/drawing/2014/main" id="{DD8D5790-B7A6-43FA-93E1-C92185CE5D20}"/>
              </a:ext>
            </a:extLst>
          </p:cNvPr>
          <p:cNvGrpSpPr/>
          <p:nvPr/>
        </p:nvGrpSpPr>
        <p:grpSpPr>
          <a:xfrm>
            <a:off x="9944600" y="1703756"/>
            <a:ext cx="974717" cy="650594"/>
            <a:chOff x="9944600" y="1892597"/>
            <a:chExt cx="974717" cy="650594"/>
          </a:xfrm>
        </p:grpSpPr>
        <p:sp>
          <p:nvSpPr>
            <p:cNvPr id="71" name="monitor">
              <a:extLst>
                <a:ext uri="{FF2B5EF4-FFF2-40B4-BE49-F238E27FC236}">
                  <a16:creationId xmlns:a16="http://schemas.microsoft.com/office/drawing/2014/main" id="{D5F07941-2EBF-4459-99DE-558405A42C0D}"/>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4AAA80F1-965B-4E74-8884-C52834C8EB93}"/>
                </a:ext>
              </a:extLst>
            </p:cNvPr>
            <p:cNvSpPr txBox="1"/>
            <p:nvPr/>
          </p:nvSpPr>
          <p:spPr>
            <a:xfrm>
              <a:off x="10132439" y="2024296"/>
              <a:ext cx="472886" cy="325858"/>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sp>
          <p:nvSpPr>
            <p:cNvPr id="73" name="Freeform: Shape 72">
              <a:extLst>
                <a:ext uri="{FF2B5EF4-FFF2-40B4-BE49-F238E27FC236}">
                  <a16:creationId xmlns:a16="http://schemas.microsoft.com/office/drawing/2014/main" id="{271CEB20-5841-4B53-8DBC-A5DC6254E56D}"/>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grpSp>
      <p:pic>
        <p:nvPicPr>
          <p:cNvPr id="74" name="Picture 73">
            <a:extLst>
              <a:ext uri="{FF2B5EF4-FFF2-40B4-BE49-F238E27FC236}">
                <a16:creationId xmlns:a16="http://schemas.microsoft.com/office/drawing/2014/main" id="{72F1CF2F-A21C-450E-B4BC-C346E8F73651}"/>
              </a:ext>
            </a:extLst>
          </p:cNvPr>
          <p:cNvPicPr>
            <a:picLocks noChangeAspect="1"/>
          </p:cNvPicPr>
          <p:nvPr/>
        </p:nvPicPr>
        <p:blipFill>
          <a:blip r:embed="rId3"/>
          <a:stretch>
            <a:fillRect/>
          </a:stretch>
        </p:blipFill>
        <p:spPr>
          <a:xfrm>
            <a:off x="9665661" y="1438870"/>
            <a:ext cx="554964" cy="554964"/>
          </a:xfrm>
          <a:prstGeom prst="rect">
            <a:avLst/>
          </a:prstGeom>
        </p:spPr>
      </p:pic>
      <p:sp>
        <p:nvSpPr>
          <p:cNvPr id="75" name="Rectangle 74">
            <a:extLst>
              <a:ext uri="{FF2B5EF4-FFF2-40B4-BE49-F238E27FC236}">
                <a16:creationId xmlns:a16="http://schemas.microsoft.com/office/drawing/2014/main" id="{53695283-E9C0-4926-B47C-613D42A628DD}"/>
              </a:ext>
            </a:extLst>
          </p:cNvPr>
          <p:cNvSpPr/>
          <p:nvPr/>
        </p:nvSpPr>
        <p:spPr bwMode="auto">
          <a:xfrm>
            <a:off x="6594096" y="4400705"/>
            <a:ext cx="2466454" cy="636516"/>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Optimisées</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graphique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 et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calcul</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 via GPU</a:t>
            </a:r>
          </a:p>
        </p:txBody>
      </p:sp>
      <p:sp>
        <p:nvSpPr>
          <p:cNvPr id="76" name="Freeform: Shape 75">
            <a:extLst>
              <a:ext uri="{FF2B5EF4-FFF2-40B4-BE49-F238E27FC236}">
                <a16:creationId xmlns:a16="http://schemas.microsoft.com/office/drawing/2014/main" id="{BCE79111-2568-4080-B3F8-F618C50728B6}"/>
              </a:ext>
            </a:extLst>
          </p:cNvPr>
          <p:cNvSpPr/>
          <p:nvPr/>
        </p:nvSpPr>
        <p:spPr bwMode="auto">
          <a:xfrm>
            <a:off x="5558600" y="4247498"/>
            <a:ext cx="5575898" cy="457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10D0C895-5746-4669-9232-ADF2CFB6CF38}"/>
              </a:ext>
            </a:extLst>
          </p:cNvPr>
          <p:cNvGrpSpPr/>
          <p:nvPr/>
        </p:nvGrpSpPr>
        <p:grpSpPr>
          <a:xfrm>
            <a:off x="5590504" y="3578365"/>
            <a:ext cx="974716" cy="650344"/>
            <a:chOff x="6142928" y="4501551"/>
            <a:chExt cx="1070532" cy="714274"/>
          </a:xfrm>
        </p:grpSpPr>
        <p:sp>
          <p:nvSpPr>
            <p:cNvPr id="78" name="monitor">
              <a:extLst>
                <a:ext uri="{FF2B5EF4-FFF2-40B4-BE49-F238E27FC236}">
                  <a16:creationId xmlns:a16="http://schemas.microsoft.com/office/drawing/2014/main" id="{B6A88DEE-F7CD-4A65-85B7-335E2E63470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79" name="TextBox 78">
              <a:extLst>
                <a:ext uri="{FF2B5EF4-FFF2-40B4-BE49-F238E27FC236}">
                  <a16:creationId xmlns:a16="http://schemas.microsoft.com/office/drawing/2014/main" id="{178A0CEC-2BAC-405F-B04B-5DEA0AED2450}"/>
                </a:ext>
              </a:extLst>
            </p:cNvPr>
            <p:cNvSpPr txBox="1"/>
            <p:nvPr/>
          </p:nvSpPr>
          <p:spPr>
            <a:xfrm>
              <a:off x="6379164" y="4645915"/>
              <a:ext cx="459512" cy="357890"/>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80" name="Freeform: Shape 79">
              <a:extLst>
                <a:ext uri="{FF2B5EF4-FFF2-40B4-BE49-F238E27FC236}">
                  <a16:creationId xmlns:a16="http://schemas.microsoft.com/office/drawing/2014/main" id="{85034252-CEEC-48DD-A443-71901352A859}"/>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1" name="Group 80">
            <a:extLst>
              <a:ext uri="{FF2B5EF4-FFF2-40B4-BE49-F238E27FC236}">
                <a16:creationId xmlns:a16="http://schemas.microsoft.com/office/drawing/2014/main" id="{DAE87E74-C5D5-4143-9105-551C48422A06}"/>
              </a:ext>
            </a:extLst>
          </p:cNvPr>
          <p:cNvGrpSpPr/>
          <p:nvPr/>
        </p:nvGrpSpPr>
        <p:grpSpPr>
          <a:xfrm>
            <a:off x="6751022" y="3578365"/>
            <a:ext cx="974716" cy="650344"/>
            <a:chOff x="7745277" y="4501551"/>
            <a:chExt cx="1070532" cy="714274"/>
          </a:xfrm>
        </p:grpSpPr>
        <p:sp>
          <p:nvSpPr>
            <p:cNvPr id="82" name="monitor">
              <a:extLst>
                <a:ext uri="{FF2B5EF4-FFF2-40B4-BE49-F238E27FC236}">
                  <a16:creationId xmlns:a16="http://schemas.microsoft.com/office/drawing/2014/main" id="{B12DD259-FE2A-452B-B2C6-7BF8D79DCE5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E67D1FD3-5054-4BE9-B644-564860134D42}"/>
                </a:ext>
              </a:extLst>
            </p:cNvPr>
            <p:cNvSpPr txBox="1"/>
            <p:nvPr/>
          </p:nvSpPr>
          <p:spPr>
            <a:xfrm>
              <a:off x="7977992" y="4645915"/>
              <a:ext cx="466554" cy="357890"/>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sp>
          <p:nvSpPr>
            <p:cNvPr id="84" name="Freeform: Shape 83">
              <a:extLst>
                <a:ext uri="{FF2B5EF4-FFF2-40B4-BE49-F238E27FC236}">
                  <a16:creationId xmlns:a16="http://schemas.microsoft.com/office/drawing/2014/main" id="{EEB486E4-4A57-409B-9F32-B5A432EDFF8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48756888-31DB-4AD1-B21B-BED855C24CA7}"/>
              </a:ext>
            </a:extLst>
          </p:cNvPr>
          <p:cNvGrpSpPr/>
          <p:nvPr/>
        </p:nvGrpSpPr>
        <p:grpSpPr>
          <a:xfrm>
            <a:off x="7911541" y="3578365"/>
            <a:ext cx="974716" cy="650344"/>
            <a:chOff x="7745277" y="4501551"/>
            <a:chExt cx="1070532" cy="714274"/>
          </a:xfrm>
        </p:grpSpPr>
        <p:sp>
          <p:nvSpPr>
            <p:cNvPr id="86" name="monitor">
              <a:extLst>
                <a:ext uri="{FF2B5EF4-FFF2-40B4-BE49-F238E27FC236}">
                  <a16:creationId xmlns:a16="http://schemas.microsoft.com/office/drawing/2014/main" id="{FB8FD098-C5C3-489E-86D3-C5E5344B3CE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B984E4C0-6E6C-4C70-8BBE-A9AD7079621E}"/>
                </a:ext>
              </a:extLst>
            </p:cNvPr>
            <p:cNvSpPr txBox="1"/>
            <p:nvPr/>
          </p:nvSpPr>
          <p:spPr>
            <a:xfrm>
              <a:off x="7805456" y="4645915"/>
              <a:ext cx="811628" cy="357890"/>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sp>
          <p:nvSpPr>
            <p:cNvPr id="88" name="Freeform: Shape 87">
              <a:extLst>
                <a:ext uri="{FF2B5EF4-FFF2-40B4-BE49-F238E27FC236}">
                  <a16:creationId xmlns:a16="http://schemas.microsoft.com/office/drawing/2014/main" id="{0A86C949-9C34-4C76-8BC4-25AC4BB2D60B}"/>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9" name="Group 88">
            <a:extLst>
              <a:ext uri="{FF2B5EF4-FFF2-40B4-BE49-F238E27FC236}">
                <a16:creationId xmlns:a16="http://schemas.microsoft.com/office/drawing/2014/main" id="{31B117FC-7D47-4C5D-9104-EE17B1303949}"/>
              </a:ext>
            </a:extLst>
          </p:cNvPr>
          <p:cNvGrpSpPr/>
          <p:nvPr/>
        </p:nvGrpSpPr>
        <p:grpSpPr>
          <a:xfrm>
            <a:off x="9072058" y="3578365"/>
            <a:ext cx="974716" cy="650344"/>
            <a:chOff x="7745277" y="4501551"/>
            <a:chExt cx="1070532" cy="714274"/>
          </a:xfrm>
        </p:grpSpPr>
        <p:sp>
          <p:nvSpPr>
            <p:cNvPr id="90" name="monitor">
              <a:extLst>
                <a:ext uri="{FF2B5EF4-FFF2-40B4-BE49-F238E27FC236}">
                  <a16:creationId xmlns:a16="http://schemas.microsoft.com/office/drawing/2014/main" id="{AAC02D52-9F86-4E35-B95B-249271B0489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1" name="TextBox 90">
              <a:extLst>
                <a:ext uri="{FF2B5EF4-FFF2-40B4-BE49-F238E27FC236}">
                  <a16:creationId xmlns:a16="http://schemas.microsoft.com/office/drawing/2014/main" id="{73198166-66FD-45DA-9465-476FA592F839}"/>
                </a:ext>
              </a:extLst>
            </p:cNvPr>
            <p:cNvSpPr txBox="1"/>
            <p:nvPr/>
          </p:nvSpPr>
          <p:spPr>
            <a:xfrm>
              <a:off x="7965667" y="4645915"/>
              <a:ext cx="491202" cy="357890"/>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sp>
          <p:nvSpPr>
            <p:cNvPr id="92" name="Freeform: Shape 91">
              <a:extLst>
                <a:ext uri="{FF2B5EF4-FFF2-40B4-BE49-F238E27FC236}">
                  <a16:creationId xmlns:a16="http://schemas.microsoft.com/office/drawing/2014/main" id="{FC4706B0-5A65-4D5C-B578-EA44FFA4B7B7}"/>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
        <p:nvSpPr>
          <p:cNvPr id="95" name="Rectangle 94">
            <a:extLst>
              <a:ext uri="{FF2B5EF4-FFF2-40B4-BE49-F238E27FC236}">
                <a16:creationId xmlns:a16="http://schemas.microsoft.com/office/drawing/2014/main" id="{03CE4CB8-DB58-4E92-A8DB-10B188A88989}"/>
              </a:ext>
            </a:extLst>
          </p:cNvPr>
          <p:cNvSpPr/>
          <p:nvPr/>
        </p:nvSpPr>
        <p:spPr bwMode="auto">
          <a:xfrm>
            <a:off x="4593177" y="6172907"/>
            <a:ext cx="2633172" cy="543642"/>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Machine physique </a:t>
            </a:r>
            <a:r>
              <a:rPr kumimoji="0" lang="en-US" sz="1372"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certifiée</a:t>
            </a:r>
            <a:r>
              <a:rPr kumimoji="0" lang="en-US" sz="1372"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pour SAP HANA</a:t>
            </a:r>
          </a:p>
        </p:txBody>
      </p:sp>
      <p:grpSp>
        <p:nvGrpSpPr>
          <p:cNvPr id="96" name="Group 95">
            <a:extLst>
              <a:ext uri="{FF2B5EF4-FFF2-40B4-BE49-F238E27FC236}">
                <a16:creationId xmlns:a16="http://schemas.microsoft.com/office/drawing/2014/main" id="{127B48E8-31FC-4B52-8C7E-362468505D3C}"/>
              </a:ext>
            </a:extLst>
          </p:cNvPr>
          <p:cNvGrpSpPr/>
          <p:nvPr/>
        </p:nvGrpSpPr>
        <p:grpSpPr>
          <a:xfrm>
            <a:off x="5386377" y="5400463"/>
            <a:ext cx="1186932" cy="650344"/>
            <a:chOff x="5246726" y="5244860"/>
            <a:chExt cx="1186932" cy="650344"/>
          </a:xfrm>
        </p:grpSpPr>
        <p:sp>
          <p:nvSpPr>
            <p:cNvPr id="97" name="monitor">
              <a:extLst>
                <a:ext uri="{FF2B5EF4-FFF2-40B4-BE49-F238E27FC236}">
                  <a16:creationId xmlns:a16="http://schemas.microsoft.com/office/drawing/2014/main" id="{EBC86405-CF22-4691-BC12-EACBD4143A83}"/>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8" name="Freeform: Shape 97">
              <a:extLst>
                <a:ext uri="{FF2B5EF4-FFF2-40B4-BE49-F238E27FC236}">
                  <a16:creationId xmlns:a16="http://schemas.microsoft.com/office/drawing/2014/main" id="{5D36A0EB-EBB4-460A-9CDC-5BFEA36BE109}"/>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pic>
          <p:nvPicPr>
            <p:cNvPr id="99" name="Picture 98">
              <a:extLst>
                <a:ext uri="{FF2B5EF4-FFF2-40B4-BE49-F238E27FC236}">
                  <a16:creationId xmlns:a16="http://schemas.microsoft.com/office/drawing/2014/main" id="{2685CF71-B6B4-4A9C-82DB-0366B32367AC}"/>
                </a:ext>
              </a:extLst>
            </p:cNvPr>
            <p:cNvPicPr>
              <a:picLocks noChangeAspect="1"/>
            </p:cNvPicPr>
            <p:nvPr/>
          </p:nvPicPr>
          <p:blipFill>
            <a:blip r:embed="rId4">
              <a:duotone>
                <a:prstClr val="black"/>
                <a:schemeClr val="accent5">
                  <a:tint val="45000"/>
                  <a:satMod val="400000"/>
                </a:schemeClr>
              </a:duotone>
            </a:blip>
            <a:stretch>
              <a:fillRect/>
            </a:stretch>
          </p:blipFill>
          <p:spPr>
            <a:xfrm>
              <a:off x="5272116" y="5271812"/>
              <a:ext cx="595694" cy="294540"/>
            </a:xfrm>
            <a:prstGeom prst="rect">
              <a:avLst/>
            </a:prstGeom>
          </p:spPr>
        </p:pic>
        <p:sp>
          <p:nvSpPr>
            <p:cNvPr id="100" name="TextBox 99">
              <a:extLst>
                <a:ext uri="{FF2B5EF4-FFF2-40B4-BE49-F238E27FC236}">
                  <a16:creationId xmlns:a16="http://schemas.microsoft.com/office/drawing/2014/main" id="{257EE29B-EC4A-4B68-BED1-FEAC7D9CB08C}"/>
                </a:ext>
              </a:extLst>
            </p:cNvPr>
            <p:cNvSpPr txBox="1"/>
            <p:nvPr/>
          </p:nvSpPr>
          <p:spPr>
            <a:xfrm>
              <a:off x="5397477" y="5320921"/>
              <a:ext cx="1036181" cy="544765"/>
            </a:xfrm>
            <a:prstGeom prst="rect">
              <a:avLst/>
            </a:prstGeom>
            <a:noFill/>
          </p:spPr>
          <p:txBody>
            <a:bodyPr wrap="none" lIns="182880" tIns="146304" rIns="182880" bIns="146304" rtlCol="0">
              <a:spAutoFit/>
            </a:bodyPr>
            <a:lstStyle/>
            <a:p>
              <a:pPr marL="0" marR="0" lvl="0" indent="0" algn="l" defTabSz="621792" rtl="0" eaLnBrk="1" fontAlgn="auto" latinLnBrk="0" hangingPunct="1">
                <a:lnSpc>
                  <a:spcPct val="90000"/>
                </a:lnSpc>
                <a:spcBef>
                  <a:spcPts val="0"/>
                </a:spcBef>
                <a:spcAft>
                  <a:spcPts val="600"/>
                </a:spcAft>
                <a:buClrTx/>
                <a:buSzTx/>
                <a:buFontTx/>
                <a:buNone/>
                <a:tabLst/>
                <a:defRPr/>
              </a:pPr>
              <a:r>
                <a:rPr kumimoji="0" lang="en-US" sz="244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Pro Display" panose="020B0502040504020203" pitchFamily="34" charset="0"/>
                  <a:ea typeface="+mn-ea"/>
                  <a:cs typeface="+mn-cs"/>
                </a:rPr>
                <a:t>HANA</a:t>
              </a:r>
            </a:p>
          </p:txBody>
        </p:sp>
      </p:grpSp>
      <p:grpSp>
        <p:nvGrpSpPr>
          <p:cNvPr id="102" name="Group 101">
            <a:extLst>
              <a:ext uri="{FF2B5EF4-FFF2-40B4-BE49-F238E27FC236}">
                <a16:creationId xmlns:a16="http://schemas.microsoft.com/office/drawing/2014/main" id="{AC583766-3B04-42BB-B941-76DCA4F5F84B}"/>
              </a:ext>
            </a:extLst>
          </p:cNvPr>
          <p:cNvGrpSpPr/>
          <p:nvPr/>
        </p:nvGrpSpPr>
        <p:grpSpPr>
          <a:xfrm>
            <a:off x="10285931" y="3561964"/>
            <a:ext cx="974716" cy="650344"/>
            <a:chOff x="7745277" y="4501551"/>
            <a:chExt cx="1070532" cy="714274"/>
          </a:xfrm>
        </p:grpSpPr>
        <p:sp>
          <p:nvSpPr>
            <p:cNvPr id="103" name="monitor">
              <a:extLst>
                <a:ext uri="{FF2B5EF4-FFF2-40B4-BE49-F238E27FC236}">
                  <a16:creationId xmlns:a16="http://schemas.microsoft.com/office/drawing/2014/main" id="{62A57D7B-0056-49CD-A3BF-8D2870CD3F1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AA5BC8A-EA51-4C53-8438-58B61F1A6DAD}"/>
                </a:ext>
              </a:extLst>
            </p:cNvPr>
            <p:cNvSpPr txBox="1"/>
            <p:nvPr/>
          </p:nvSpPr>
          <p:spPr>
            <a:xfrm>
              <a:off x="7805454" y="4645915"/>
              <a:ext cx="811628" cy="357890"/>
            </a:xfrm>
            <a:prstGeom prst="rect">
              <a:avLst/>
            </a:prstGeom>
            <a:noFill/>
          </p:spPr>
          <p:txBody>
            <a:bodyPr wrap="none" lIns="0" tIns="0" rIns="0" bIns="0" rtlCol="0">
              <a:spAutoFit/>
            </a:bodyPr>
            <a:lstStyle/>
            <a:p>
              <a:pPr marL="0" marR="0" lvl="0" indent="0" algn="ctr" defTabSz="6217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sp>
          <p:nvSpPr>
            <p:cNvPr id="105" name="Freeform: Shape 104">
              <a:extLst>
                <a:ext uri="{FF2B5EF4-FFF2-40B4-BE49-F238E27FC236}">
                  <a16:creationId xmlns:a16="http://schemas.microsoft.com/office/drawing/2014/main" id="{5CFB7023-CBFC-4F1C-A5FE-641E8C473F6C}"/>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332974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0274" y="1766644"/>
            <a:ext cx="3702252" cy="3837151"/>
          </a:xfrm>
          <a:prstGeom prst="rect">
            <a:avLst/>
          </a:prstGeom>
        </p:spPr>
      </p:pic>
      <p:sp>
        <p:nvSpPr>
          <p:cNvPr id="4" name="Rectangle 3"/>
          <p:cNvSpPr/>
          <p:nvPr/>
        </p:nvSpPr>
        <p:spPr bwMode="auto">
          <a:xfrm>
            <a:off x="1888597" y="2727509"/>
            <a:ext cx="2065606" cy="752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fr-FR" sz="2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Stockage Premium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316" y="1766644"/>
            <a:ext cx="5295816" cy="3971862"/>
          </a:xfrm>
          <a:prstGeom prst="rect">
            <a:avLst/>
          </a:prstGeom>
        </p:spPr>
      </p:pic>
    </p:spTree>
    <p:extLst>
      <p:ext uri="{BB962C8B-B14F-4D97-AF65-F5344CB8AC3E}">
        <p14:creationId xmlns:p14="http://schemas.microsoft.com/office/powerpoint/2010/main" val="3760190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32" y="1530367"/>
            <a:ext cx="3487604" cy="34876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489" y="1057475"/>
            <a:ext cx="4227006" cy="4901987"/>
          </a:xfrm>
          <a:prstGeom prst="rect">
            <a:avLst/>
          </a:prstGeom>
        </p:spPr>
      </p:pic>
      <p:pic>
        <p:nvPicPr>
          <p:cNvPr id="2050" name="Picture 2" descr="http://www.unixstickers.com/image/cache/data/stickers/freebsd/freebsd-600x6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313" y="434109"/>
            <a:ext cx="3527227" cy="35272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openbsd.org/art/puffy/puf200X172.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409" y="4082038"/>
            <a:ext cx="2789034" cy="239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8454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a:t>Applications Windows Server supportées</a:t>
            </a:r>
            <a:endParaRPr lang="fr-FR" dirty="0"/>
          </a:p>
        </p:txBody>
      </p:sp>
      <p:sp>
        <p:nvSpPr>
          <p:cNvPr id="3" name="Content Placeholder 2"/>
          <p:cNvSpPr>
            <a:spLocks noGrp="1"/>
          </p:cNvSpPr>
          <p:nvPr>
            <p:ph type="body" sz="quarter" idx="10"/>
          </p:nvPr>
        </p:nvSpPr>
        <p:spPr/>
        <p:txBody>
          <a:bodyPr/>
          <a:lstStyle/>
          <a:p>
            <a:r>
              <a:rPr lang="fr-FR" dirty="0"/>
              <a:t>Article KB " </a:t>
            </a:r>
            <a:r>
              <a:rPr lang="en-US" dirty="0"/>
              <a:t>Microsoft server software support for Microsoft Azure Virtual Machines “ </a:t>
            </a:r>
            <a:r>
              <a:rPr lang="en-US" sz="4800" dirty="0">
                <a:solidFill>
                  <a:srgbClr val="FF0000"/>
                </a:solidFill>
              </a:rPr>
              <a:t>http://support.microsoft.com/kb/2721672 </a:t>
            </a:r>
            <a:endParaRPr lang="en-US" sz="7200" dirty="0">
              <a:solidFill>
                <a:srgbClr val="FF0000"/>
              </a:solidFill>
            </a:endParaRPr>
          </a:p>
          <a:p>
            <a:endParaRPr lang="en-US" sz="1700" dirty="0"/>
          </a:p>
          <a:p>
            <a:r>
              <a:rPr lang="en-US" sz="2040" dirty="0">
                <a:solidFill>
                  <a:schemeClr val="tx1"/>
                </a:solidFill>
              </a:rPr>
              <a:t>Microsoft SQL Server 2008 (64 bits) et &gt; </a:t>
            </a:r>
          </a:p>
          <a:p>
            <a:r>
              <a:rPr lang="en-US" sz="2040" dirty="0">
                <a:solidFill>
                  <a:schemeClr val="tx1"/>
                </a:solidFill>
              </a:rPr>
              <a:t>Microsoft SharePoint 2010 et &gt;</a:t>
            </a:r>
          </a:p>
          <a:p>
            <a:r>
              <a:rPr lang="en-US" sz="2040" dirty="0">
                <a:solidFill>
                  <a:schemeClr val="tx1"/>
                </a:solidFill>
              </a:rPr>
              <a:t>System Center 2012 SP1 et &gt;</a:t>
            </a:r>
          </a:p>
          <a:p>
            <a:r>
              <a:rPr lang="fr-FR" sz="2040" dirty="0">
                <a:solidFill>
                  <a:schemeClr val="tx1"/>
                </a:solidFill>
              </a:rPr>
              <a:t>Microsoft BizTalk Server 2013 et &gt;</a:t>
            </a:r>
          </a:p>
          <a:p>
            <a:r>
              <a:rPr lang="en-US" sz="2040" dirty="0">
                <a:solidFill>
                  <a:schemeClr val="tx1"/>
                </a:solidFill>
              </a:rPr>
              <a:t>Microsoft Dynamics GP 2013 et &gt;</a:t>
            </a:r>
          </a:p>
          <a:p>
            <a:r>
              <a:rPr lang="en-US" sz="2040" dirty="0">
                <a:solidFill>
                  <a:schemeClr val="tx1"/>
                </a:solidFill>
              </a:rPr>
              <a:t>Microsoft Dynamics NAV 2013 et &gt;</a:t>
            </a:r>
          </a:p>
          <a:p>
            <a:r>
              <a:rPr lang="en-US" sz="2040" dirty="0">
                <a:solidFill>
                  <a:schemeClr val="tx1"/>
                </a:solidFill>
              </a:rPr>
              <a:t>Microsoft Forefront Identity Manager 2010 R2 SP1 et &gt;</a:t>
            </a:r>
          </a:p>
          <a:p>
            <a:r>
              <a:rPr lang="en-US" sz="2040" dirty="0">
                <a:solidFill>
                  <a:schemeClr val="tx1"/>
                </a:solidFill>
              </a:rPr>
              <a:t>Microsoft Project Server 2013</a:t>
            </a:r>
          </a:p>
          <a:p>
            <a:r>
              <a:rPr lang="en-US" sz="2040" dirty="0">
                <a:solidFill>
                  <a:schemeClr val="tx1"/>
                </a:solidFill>
              </a:rPr>
              <a:t>Microsoft Team Foundation Server 2012 et &gt;</a:t>
            </a:r>
          </a:p>
          <a:p>
            <a:endParaRPr lang="fr-FR" dirty="0"/>
          </a:p>
        </p:txBody>
      </p:sp>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6713" y="3782209"/>
            <a:ext cx="2362200" cy="2362200"/>
          </a:xfrm>
          <a:prstGeom prst="rect">
            <a:avLst/>
          </a:prstGeom>
        </p:spPr>
      </p:pic>
    </p:spTree>
    <p:extLst>
      <p:ext uri="{BB962C8B-B14F-4D97-AF65-F5344CB8AC3E}">
        <p14:creationId xmlns:p14="http://schemas.microsoft.com/office/powerpoint/2010/main" val="2833913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Systèmes invités supportés</a:t>
            </a:r>
          </a:p>
        </p:txBody>
      </p:sp>
      <p:sp>
        <p:nvSpPr>
          <p:cNvPr id="3" name="Content Placeholder 2"/>
          <p:cNvSpPr>
            <a:spLocks noGrp="1"/>
          </p:cNvSpPr>
          <p:nvPr>
            <p:ph type="body" sz="quarter" idx="10"/>
          </p:nvPr>
        </p:nvSpPr>
        <p:spPr>
          <a:xfrm>
            <a:off x="529661" y="1119784"/>
            <a:ext cx="11375537" cy="2084319"/>
          </a:xfrm>
        </p:spPr>
        <p:txBody>
          <a:bodyPr/>
          <a:lstStyle/>
          <a:p>
            <a:r>
              <a:rPr lang="fr-FR" sz="4000" dirty="0"/>
              <a:t>Windows Server 2008 R2 SP1 et ultérieurs</a:t>
            </a:r>
          </a:p>
          <a:p>
            <a:r>
              <a:rPr lang="fr-FR" sz="4000" dirty="0"/>
              <a:t>Linux</a:t>
            </a:r>
          </a:p>
          <a:p>
            <a:pPr lvl="1"/>
            <a:r>
              <a:rPr lang="fr-FR" dirty="0"/>
              <a:t>Suse &amp; </a:t>
            </a:r>
            <a:r>
              <a:rPr lang="fr-FR" dirty="0" err="1"/>
              <a:t>OpenSuse</a:t>
            </a:r>
            <a:endParaRPr lang="fr-FR" dirty="0"/>
          </a:p>
          <a:p>
            <a:pPr lvl="1"/>
            <a:r>
              <a:rPr lang="fr-FR" dirty="0"/>
              <a:t>Debian</a:t>
            </a:r>
          </a:p>
          <a:p>
            <a:pPr lvl="1"/>
            <a:r>
              <a:rPr lang="fr-FR" dirty="0"/>
              <a:t>Ubuntu</a:t>
            </a:r>
          </a:p>
          <a:p>
            <a:pPr lvl="1"/>
            <a:r>
              <a:rPr lang="fr-FR" dirty="0" err="1"/>
              <a:t>Red</a:t>
            </a:r>
            <a:r>
              <a:rPr lang="fr-FR" dirty="0"/>
              <a:t> Hat</a:t>
            </a:r>
          </a:p>
          <a:p>
            <a:pPr lvl="1"/>
            <a:r>
              <a:rPr lang="fr-FR" dirty="0" err="1"/>
              <a:t>CentOS</a:t>
            </a:r>
            <a:endParaRPr lang="fr-FR" dirty="0"/>
          </a:p>
          <a:p>
            <a:pPr lvl="1"/>
            <a:r>
              <a:rPr lang="fr-FR" dirty="0"/>
              <a:t>Oracle Linux</a:t>
            </a:r>
          </a:p>
          <a:p>
            <a:pPr lvl="1"/>
            <a:r>
              <a:rPr lang="fr-FR" dirty="0" err="1"/>
              <a:t>Puppet</a:t>
            </a:r>
            <a:r>
              <a:rPr lang="fr-FR" dirty="0"/>
              <a:t> </a:t>
            </a:r>
            <a:r>
              <a:rPr lang="fr-FR" dirty="0" err="1"/>
              <a:t>Labs</a:t>
            </a:r>
            <a:r>
              <a:rPr lang="fr-FR" dirty="0"/>
              <a:t> (base Ubuntu)</a:t>
            </a:r>
          </a:p>
          <a:p>
            <a:pPr lvl="1"/>
            <a:r>
              <a:rPr lang="fr-FR" dirty="0"/>
              <a:t>CoreOS</a:t>
            </a:r>
          </a:p>
          <a:p>
            <a:pPr lvl="1"/>
            <a:r>
              <a:rPr lang="fr-FR" dirty="0"/>
              <a:t>Clear Linux</a:t>
            </a:r>
          </a:p>
          <a:p>
            <a:r>
              <a:rPr lang="fr-FR" sz="4400" dirty="0"/>
              <a:t>FreeBSD / </a:t>
            </a:r>
            <a:r>
              <a:rPr lang="fr-FR" sz="4400" dirty="0" err="1"/>
              <a:t>OpenBSD</a:t>
            </a:r>
            <a:endParaRPr lang="fr-FR" sz="4400" dirty="0"/>
          </a:p>
        </p:txBody>
      </p:sp>
      <p:pic>
        <p:nvPicPr>
          <p:cNvPr id="4098" name="Picture 2" descr="http://i.pcworld.fr/1311681-microsoft-loves-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592" y="2829382"/>
            <a:ext cx="5368438" cy="29880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723986" y="5113125"/>
            <a:ext cx="3181212" cy="140870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77717" tIns="38858" rIns="77717" bIns="38858" numCol="1" rtlCol="0" anchor="t" anchorCtr="0" compatLnSpc="1">
            <a:prstTxWarp prst="textNoShape">
              <a:avLst/>
            </a:prstTxWarp>
          </a:bodyPr>
          <a:lstStyle/>
          <a:p>
            <a:pPr defTabSz="1110405" fontAlgn="base">
              <a:spcBef>
                <a:spcPct val="0"/>
              </a:spcBef>
              <a:spcAft>
                <a:spcPct val="0"/>
              </a:spcAft>
            </a:pPr>
            <a:endParaRPr lang="fr-FR" sz="2125">
              <a:latin typeface="+mj-lt"/>
              <a:cs typeface="Arial" charset="0"/>
            </a:endParaRPr>
          </a:p>
        </p:txBody>
      </p:sp>
      <p:sp>
        <p:nvSpPr>
          <p:cNvPr id="6" name="TextBox 5"/>
          <p:cNvSpPr txBox="1"/>
          <p:nvPr/>
        </p:nvSpPr>
        <p:spPr>
          <a:xfrm>
            <a:off x="8894750" y="5285861"/>
            <a:ext cx="3181294" cy="1052981"/>
          </a:xfrm>
          <a:prstGeom prst="rect">
            <a:avLst/>
          </a:prstGeom>
          <a:noFill/>
        </p:spPr>
        <p:txBody>
          <a:bodyPr wrap="square" rtlCol="0">
            <a:spAutoFit/>
          </a:bodyPr>
          <a:lstStyle/>
          <a:p>
            <a:r>
              <a:rPr lang="fr-FR" sz="2081" dirty="0">
                <a:solidFill>
                  <a:schemeClr val="bg1"/>
                </a:solidFill>
                <a:latin typeface="+mj-lt"/>
              </a:rPr>
              <a:t>40% des machines virtuelles dans Azure exécute un système Linux</a:t>
            </a:r>
          </a:p>
        </p:txBody>
      </p:sp>
    </p:spTree>
    <p:extLst>
      <p:ext uri="{BB962C8B-B14F-4D97-AF65-F5344CB8AC3E}">
        <p14:creationId xmlns:p14="http://schemas.microsoft.com/office/powerpoint/2010/main" val="1566628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Images et disques</a:t>
            </a:r>
          </a:p>
        </p:txBody>
      </p:sp>
      <p:sp>
        <p:nvSpPr>
          <p:cNvPr id="3" name="Content Placeholder 2"/>
          <p:cNvSpPr>
            <a:spLocks noGrp="1"/>
          </p:cNvSpPr>
          <p:nvPr>
            <p:ph type="body" sz="quarter" idx="10"/>
          </p:nvPr>
        </p:nvSpPr>
        <p:spPr/>
        <p:txBody>
          <a:bodyPr/>
          <a:lstStyle/>
          <a:p>
            <a:r>
              <a:rPr lang="fr-FR" dirty="0"/>
              <a:t>Images OS</a:t>
            </a:r>
          </a:p>
          <a:p>
            <a:pPr lvl="1"/>
            <a:r>
              <a:rPr lang="fr-FR" dirty="0"/>
              <a:t>Fournies par Microsoft, des partenaires ou crées par le client (master)</a:t>
            </a:r>
          </a:p>
          <a:p>
            <a:pPr lvl="1"/>
            <a:r>
              <a:rPr lang="fr-FR" dirty="0"/>
              <a:t>Images d’OS de base prêt pour une nouvelle machine virtuelle</a:t>
            </a:r>
          </a:p>
          <a:p>
            <a:pPr lvl="1"/>
            <a:r>
              <a:rPr lang="fr-FR" i="1" dirty="0" err="1"/>
              <a:t>Sysprepée</a:t>
            </a:r>
            <a:r>
              <a:rPr lang="fr-FR" dirty="0"/>
              <a:t>, Généralisée</a:t>
            </a:r>
          </a:p>
          <a:p>
            <a:pPr lvl="1"/>
            <a:r>
              <a:rPr lang="fr-FR" dirty="0"/>
              <a:t>En lecture seule</a:t>
            </a:r>
          </a:p>
          <a:p>
            <a:pPr lvl="1"/>
            <a:r>
              <a:rPr lang="fr-FR" dirty="0"/>
              <a:t>Disponible après téléchargement ou après une capture</a:t>
            </a:r>
          </a:p>
          <a:p>
            <a:r>
              <a:rPr lang="fr-FR" dirty="0"/>
              <a:t>Disques</a:t>
            </a:r>
          </a:p>
          <a:p>
            <a:pPr lvl="1"/>
            <a:r>
              <a:rPr lang="fr-FR" dirty="0"/>
              <a:t>Disque du système d’exploitation, disques de données</a:t>
            </a:r>
          </a:p>
          <a:p>
            <a:pPr lvl="1"/>
            <a:r>
              <a:rPr lang="fr-FR" dirty="0"/>
              <a:t>Disques en écriture pour les machines virtuelles</a:t>
            </a:r>
          </a:p>
          <a:p>
            <a:pPr lvl="1"/>
            <a:r>
              <a:rPr lang="fr-FR" dirty="0"/>
              <a:t>Créés lors de la création de la VM ou ajoutés à posteriori à la VM</a:t>
            </a:r>
          </a:p>
        </p:txBody>
      </p:sp>
      <p:pic>
        <p:nvPicPr>
          <p:cNvPr id="5" name="Picture 4">
            <a:extLst>
              <a:ext uri="{FF2B5EF4-FFF2-40B4-BE49-F238E27FC236}">
                <a16:creationId xmlns:a16="http://schemas.microsoft.com/office/drawing/2014/main" id="{D4D0E25C-5EA7-4ACC-B387-AAC628963109}"/>
              </a:ext>
            </a:extLst>
          </p:cNvPr>
          <p:cNvPicPr>
            <a:picLocks noChangeAspect="1"/>
          </p:cNvPicPr>
          <p:nvPr/>
        </p:nvPicPr>
        <p:blipFill>
          <a:blip r:embed="rId3"/>
          <a:stretch>
            <a:fillRect/>
          </a:stretch>
        </p:blipFill>
        <p:spPr>
          <a:xfrm>
            <a:off x="10470161" y="4607673"/>
            <a:ext cx="1648588" cy="1648588"/>
          </a:xfrm>
          <a:prstGeom prst="rect">
            <a:avLst/>
          </a:prstGeom>
        </p:spPr>
      </p:pic>
      <p:pic>
        <p:nvPicPr>
          <p:cNvPr id="8" name="Picture 7">
            <a:extLst>
              <a:ext uri="{FF2B5EF4-FFF2-40B4-BE49-F238E27FC236}">
                <a16:creationId xmlns:a16="http://schemas.microsoft.com/office/drawing/2014/main" id="{6B84C27D-E923-42EB-AF25-EA6E87EBF46B}"/>
              </a:ext>
            </a:extLst>
          </p:cNvPr>
          <p:cNvPicPr>
            <a:picLocks noChangeAspect="1"/>
          </p:cNvPicPr>
          <p:nvPr/>
        </p:nvPicPr>
        <p:blipFill>
          <a:blip r:embed="rId4"/>
          <a:stretch>
            <a:fillRect/>
          </a:stretch>
        </p:blipFill>
        <p:spPr>
          <a:xfrm>
            <a:off x="10683713" y="2278730"/>
            <a:ext cx="1221485" cy="1221485"/>
          </a:xfrm>
          <a:prstGeom prst="rect">
            <a:avLst/>
          </a:prstGeom>
        </p:spPr>
      </p:pic>
    </p:spTree>
    <p:extLst>
      <p:ext uri="{BB962C8B-B14F-4D97-AF65-F5344CB8AC3E}">
        <p14:creationId xmlns:p14="http://schemas.microsoft.com/office/powerpoint/2010/main" val="275779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9661" y="233151"/>
            <a:ext cx="11906814" cy="772203"/>
          </a:xfrm>
        </p:spPr>
        <p:txBody>
          <a:bodyPr/>
          <a:lstStyle/>
          <a:p>
            <a:r>
              <a:rPr lang="fr-FR" dirty="0"/>
              <a:t>Disques dans les machines virtuelles Azure</a:t>
            </a:r>
          </a:p>
        </p:txBody>
      </p:sp>
      <p:sp>
        <p:nvSpPr>
          <p:cNvPr id="2" name="Text Placeholder 1"/>
          <p:cNvSpPr>
            <a:spLocks noGrp="1"/>
          </p:cNvSpPr>
          <p:nvPr>
            <p:ph type="body" sz="quarter" idx="10"/>
          </p:nvPr>
        </p:nvSpPr>
        <p:spPr/>
        <p:txBody>
          <a:bodyPr/>
          <a:lstStyle/>
          <a:p>
            <a:r>
              <a:rPr lang="fr-FR" sz="3200" dirty="0"/>
              <a:t>C:\ - Windows OS </a:t>
            </a:r>
            <a:r>
              <a:rPr lang="fr-FR" sz="3200" dirty="0" err="1"/>
              <a:t>disk</a:t>
            </a:r>
            <a:endParaRPr lang="fr-FR" sz="3200" dirty="0"/>
          </a:p>
          <a:p>
            <a:endParaRPr lang="fr-FR" sz="3200" dirty="0"/>
          </a:p>
          <a:p>
            <a:r>
              <a:rPr lang="fr-FR" sz="3200" dirty="0"/>
              <a:t>D:\ - Local </a:t>
            </a:r>
            <a:r>
              <a:rPr lang="fr-FR" sz="3200" dirty="0" err="1"/>
              <a:t>disk</a:t>
            </a:r>
            <a:r>
              <a:rPr lang="fr-FR" sz="3200" dirty="0"/>
              <a:t> (on local server) – fichiers temporaires comme pagefile.sys</a:t>
            </a:r>
          </a:p>
          <a:p>
            <a:endParaRPr lang="fr-FR" sz="3200" dirty="0"/>
          </a:p>
          <a:p>
            <a:pPr marL="0" indent="0">
              <a:buNone/>
            </a:pPr>
            <a:r>
              <a:rPr lang="fr-FR" sz="3200" dirty="0"/>
              <a:t>	</a:t>
            </a:r>
            <a:r>
              <a:rPr lang="fr-FR" sz="3200" b="1" dirty="0">
                <a:solidFill>
                  <a:srgbClr val="B51731"/>
                </a:solidFill>
              </a:rPr>
              <a:t>/!\ Ne PAS y mettre vos données car disque volatile</a:t>
            </a:r>
          </a:p>
          <a:p>
            <a:endParaRPr lang="fr-FR" sz="3200" dirty="0"/>
          </a:p>
          <a:p>
            <a:r>
              <a:rPr lang="fr-FR" sz="3200" dirty="0"/>
              <a:t>E:\, F:\... - Data </a:t>
            </a:r>
            <a:r>
              <a:rPr lang="fr-FR" sz="3200" dirty="0" err="1"/>
              <a:t>disks</a:t>
            </a:r>
            <a:endParaRPr lang="fr-FR" sz="3200" dirty="0"/>
          </a:p>
        </p:txBody>
      </p:sp>
    </p:spTree>
    <p:extLst>
      <p:ext uri="{BB962C8B-B14F-4D97-AF65-F5344CB8AC3E}">
        <p14:creationId xmlns:p14="http://schemas.microsoft.com/office/powerpoint/2010/main" val="27205199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201150" y="3759200"/>
            <a:ext cx="3235325" cy="3235325"/>
          </a:xfrm>
          <a:prstGeom prst="rect">
            <a:avLst/>
          </a:prstGeom>
        </p:spPr>
      </p:pic>
      <p:sp>
        <p:nvSpPr>
          <p:cNvPr id="2" name="Title 1"/>
          <p:cNvSpPr>
            <a:spLocks noGrp="1"/>
          </p:cNvSpPr>
          <p:nvPr>
            <p:ph type="title"/>
          </p:nvPr>
        </p:nvSpPr>
        <p:spPr/>
        <p:txBody>
          <a:bodyPr/>
          <a:lstStyle/>
          <a:p>
            <a:r>
              <a:rPr lang="fr-FR"/>
              <a:t>SLA pour les VM Azure</a:t>
            </a:r>
            <a:endParaRPr lang="fr-FR" dirty="0"/>
          </a:p>
        </p:txBody>
      </p:sp>
      <p:sp>
        <p:nvSpPr>
          <p:cNvPr id="3" name="Text Placeholder 2"/>
          <p:cNvSpPr>
            <a:spLocks noGrp="1"/>
          </p:cNvSpPr>
          <p:nvPr>
            <p:ph type="body" sz="quarter" idx="10"/>
          </p:nvPr>
        </p:nvSpPr>
        <p:spPr/>
        <p:txBody>
          <a:bodyPr/>
          <a:lstStyle/>
          <a:p>
            <a:r>
              <a:rPr lang="fr-FR" dirty="0"/>
              <a:t>99.99% pour les </a:t>
            </a:r>
            <a:r>
              <a:rPr lang="fr-FR" dirty="0" err="1"/>
              <a:t>VMs</a:t>
            </a:r>
            <a:r>
              <a:rPr lang="fr-FR" dirty="0"/>
              <a:t> dans des </a:t>
            </a:r>
            <a:r>
              <a:rPr lang="fr-FR" b="1" dirty="0" err="1"/>
              <a:t>Availability</a:t>
            </a:r>
            <a:r>
              <a:rPr lang="fr-FR" b="1" dirty="0"/>
              <a:t> Zones</a:t>
            </a:r>
          </a:p>
          <a:p>
            <a:pPr lvl="1"/>
            <a:r>
              <a:rPr lang="fr-FR" sz="2800" dirty="0"/>
              <a:t>2 </a:t>
            </a:r>
            <a:r>
              <a:rPr lang="fr-FR" sz="2800" dirty="0" err="1"/>
              <a:t>VMs</a:t>
            </a:r>
            <a:r>
              <a:rPr lang="fr-FR" sz="2800" dirty="0"/>
              <a:t> minimum avec le même rôle </a:t>
            </a:r>
          </a:p>
          <a:p>
            <a:pPr lvl="1"/>
            <a:r>
              <a:rPr lang="fr-FR" sz="2800" dirty="0"/>
              <a:t>Garantie de l’accès réseau à au moins une VM</a:t>
            </a:r>
          </a:p>
          <a:p>
            <a:r>
              <a:rPr lang="fr-FR" dirty="0"/>
              <a:t>99.95% pour les </a:t>
            </a:r>
            <a:r>
              <a:rPr lang="fr-FR" dirty="0" err="1"/>
              <a:t>VMs</a:t>
            </a:r>
            <a:r>
              <a:rPr lang="fr-FR" dirty="0"/>
              <a:t> dans des </a:t>
            </a:r>
            <a:r>
              <a:rPr lang="fr-FR" b="1" dirty="0" err="1"/>
              <a:t>Availability</a:t>
            </a:r>
            <a:r>
              <a:rPr lang="fr-FR" b="1" dirty="0"/>
              <a:t> Set</a:t>
            </a:r>
          </a:p>
          <a:p>
            <a:pPr lvl="1"/>
            <a:r>
              <a:rPr lang="fr-FR" sz="2800" dirty="0"/>
              <a:t>2 </a:t>
            </a:r>
            <a:r>
              <a:rPr lang="fr-FR" sz="2800" dirty="0" err="1"/>
              <a:t>VMs</a:t>
            </a:r>
            <a:r>
              <a:rPr lang="fr-FR" sz="2800" dirty="0"/>
              <a:t> minimum avec le même rôle </a:t>
            </a:r>
          </a:p>
          <a:p>
            <a:pPr lvl="1"/>
            <a:r>
              <a:rPr lang="fr-FR" sz="2800" dirty="0"/>
              <a:t>Garantie de l’accès réseau à au moins une VM</a:t>
            </a:r>
          </a:p>
          <a:p>
            <a:r>
              <a:rPr lang="fr-FR" b="1" dirty="0">
                <a:solidFill>
                  <a:srgbClr val="C00000"/>
                </a:solidFill>
              </a:rPr>
              <a:t>99.9% pour une instance unique</a:t>
            </a:r>
          </a:p>
          <a:p>
            <a:pPr lvl="1"/>
            <a:r>
              <a:rPr lang="fr-FR" sz="2800" dirty="0"/>
              <a:t>1 seule VM avec stockage SSD</a:t>
            </a:r>
          </a:p>
          <a:p>
            <a:pPr lvl="1"/>
            <a:r>
              <a:rPr lang="fr-FR" sz="2800" dirty="0"/>
              <a:t>Annonce d’indisponibilité planifiée au moins 5 jours                        avant</a:t>
            </a:r>
          </a:p>
        </p:txBody>
      </p:sp>
    </p:spTree>
    <p:extLst>
      <p:ext uri="{BB962C8B-B14F-4D97-AF65-F5344CB8AC3E}">
        <p14:creationId xmlns:p14="http://schemas.microsoft.com/office/powerpoint/2010/main" val="363503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5896101"/>
          </a:xfrm>
        </p:spPr>
        <p:txBody>
          <a:bodyPr/>
          <a:lstStyle/>
          <a:p>
            <a:r>
              <a:rPr lang="fr-FR" dirty="0"/>
              <a:t>Regroupement logique de plusieurs machines virtuelles servant les mêmes services réseau</a:t>
            </a:r>
          </a:p>
          <a:p>
            <a:pPr lvl="1"/>
            <a:r>
              <a:rPr lang="fr-FR" dirty="0"/>
              <a:t>Exemples : serveurs Web, Contrôleurs de domaine AD, Cluster </a:t>
            </a:r>
            <a:r>
              <a:rPr lang="fr-FR" dirty="0" err="1"/>
              <a:t>Kubernetes</a:t>
            </a:r>
            <a:r>
              <a:rPr lang="fr-FR" dirty="0"/>
              <a:t>..</a:t>
            </a:r>
          </a:p>
          <a:p>
            <a:r>
              <a:rPr lang="fr-FR" dirty="0"/>
              <a:t>Permet à la </a:t>
            </a:r>
            <a:r>
              <a:rPr lang="fr-FR" dirty="0" err="1"/>
              <a:t>Fabric</a:t>
            </a:r>
            <a:r>
              <a:rPr lang="fr-FR" dirty="0"/>
              <a:t> Azure de répartir ces VM sur différents :</a:t>
            </a:r>
          </a:p>
          <a:p>
            <a:pPr lvl="1"/>
            <a:r>
              <a:rPr lang="fr-FR" sz="2800" dirty="0"/>
              <a:t>Domaines de pannes (</a:t>
            </a:r>
            <a:r>
              <a:rPr lang="fr-FR" sz="2800" dirty="0" err="1"/>
              <a:t>Fault</a:t>
            </a:r>
            <a:r>
              <a:rPr lang="fr-FR" sz="2800" dirty="0"/>
              <a:t> Domain)</a:t>
            </a:r>
          </a:p>
          <a:p>
            <a:pPr lvl="1"/>
            <a:r>
              <a:rPr lang="fr-FR" sz="2800" dirty="0"/>
              <a:t>Domaines de mise à jour (Update Domain)</a:t>
            </a:r>
          </a:p>
          <a:p>
            <a:r>
              <a:rPr lang="fr-FR" dirty="0"/>
              <a:t>Combinable avec l’équilibreur de charge d’Azure</a:t>
            </a:r>
          </a:p>
          <a:p>
            <a:r>
              <a:rPr lang="fr-FR" dirty="0">
                <a:solidFill>
                  <a:srgbClr val="C00000"/>
                </a:solidFill>
              </a:rPr>
              <a:t>/!\ créer l’</a:t>
            </a:r>
            <a:r>
              <a:rPr lang="fr-FR" dirty="0" err="1">
                <a:solidFill>
                  <a:srgbClr val="C00000"/>
                </a:solidFill>
              </a:rPr>
              <a:t>Availability</a:t>
            </a:r>
            <a:r>
              <a:rPr lang="fr-FR" dirty="0">
                <a:solidFill>
                  <a:srgbClr val="C00000"/>
                </a:solidFill>
              </a:rPr>
              <a:t> Set </a:t>
            </a:r>
            <a:r>
              <a:rPr lang="fr-FR" b="1" u="sng" dirty="0">
                <a:solidFill>
                  <a:srgbClr val="C00000"/>
                </a:solidFill>
              </a:rPr>
              <a:t>avant</a:t>
            </a:r>
            <a:r>
              <a:rPr lang="fr-FR" dirty="0">
                <a:solidFill>
                  <a:srgbClr val="C00000"/>
                </a:solidFill>
              </a:rPr>
              <a:t> la VM et l’affecter lors de la création de la VM</a:t>
            </a:r>
            <a:endParaRPr lang="en-US" dirty="0">
              <a:solidFill>
                <a:srgbClr val="C00000"/>
              </a:solidFill>
            </a:endParaRPr>
          </a:p>
        </p:txBody>
      </p:sp>
      <p:sp>
        <p:nvSpPr>
          <p:cNvPr id="2" name="Title 1"/>
          <p:cNvSpPr>
            <a:spLocks noGrp="1"/>
          </p:cNvSpPr>
          <p:nvPr>
            <p:ph type="title"/>
          </p:nvPr>
        </p:nvSpPr>
        <p:spPr/>
        <p:txBody>
          <a:bodyPr/>
          <a:lstStyle/>
          <a:p>
            <a:r>
              <a:rPr lang="fr-FR" dirty="0"/>
              <a:t>Groupe de disponibilité (</a:t>
            </a:r>
            <a:r>
              <a:rPr lang="en-US" dirty="0"/>
              <a:t>Availability Set</a:t>
            </a:r>
            <a:r>
              <a:rPr lang="fr-FR" dirty="0"/>
              <a:t>)</a:t>
            </a:r>
            <a:endParaRPr lang="en-US" dirty="0"/>
          </a:p>
        </p:txBody>
      </p:sp>
    </p:spTree>
    <p:extLst>
      <p:ext uri="{BB962C8B-B14F-4D97-AF65-F5344CB8AC3E}">
        <p14:creationId xmlns:p14="http://schemas.microsoft.com/office/powerpoint/2010/main" val="404516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E67D-9384-4BC1-8CBD-9F471F264A79}"/>
              </a:ext>
            </a:extLst>
          </p:cNvPr>
          <p:cNvSpPr>
            <a:spLocks noGrp="1"/>
          </p:cNvSpPr>
          <p:nvPr>
            <p:ph type="title"/>
          </p:nvPr>
        </p:nvSpPr>
        <p:spPr/>
        <p:txBody>
          <a:bodyPr/>
          <a:lstStyle/>
          <a:p>
            <a:endParaRPr lang="fr-FR"/>
          </a:p>
        </p:txBody>
      </p:sp>
      <p:sp>
        <p:nvSpPr>
          <p:cNvPr id="3" name="Text Placeholder 2">
            <a:extLst>
              <a:ext uri="{FF2B5EF4-FFF2-40B4-BE49-F238E27FC236}">
                <a16:creationId xmlns:a16="http://schemas.microsoft.com/office/drawing/2014/main" id="{5CA8CBDE-0460-4F48-B072-21742541A3AE}"/>
              </a:ext>
            </a:extLst>
          </p:cNvPr>
          <p:cNvSpPr>
            <a:spLocks noGrp="1"/>
          </p:cNvSpPr>
          <p:nvPr>
            <p:ph type="body" sz="quarter" idx="10"/>
          </p:nvPr>
        </p:nvSpPr>
        <p:spPr/>
        <p:txBody>
          <a:bodyPr/>
          <a:lstStyle/>
          <a:p>
            <a:endParaRPr lang="fr-FR"/>
          </a:p>
        </p:txBody>
      </p:sp>
      <p:pic>
        <p:nvPicPr>
          <p:cNvPr id="1026" name="Picture 2" descr="https://borntolearn.mslearn.net/cfs-file/__key/communityserver-blogs-components-weblogfiles/00-00-00-00-08/Azure-Apps-and-Infrastructure.jpg">
            <a:extLst>
              <a:ext uri="{FF2B5EF4-FFF2-40B4-BE49-F238E27FC236}">
                <a16:creationId xmlns:a16="http://schemas.microsoft.com/office/drawing/2014/main" id="{8B7A69E9-8783-43B0-9562-53141CA74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92088"/>
            <a:ext cx="1194435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8172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fr-FR" sz="4400"/>
              <a:t>Options pour améliorer la disponibilité dans Azure</a:t>
            </a:r>
          </a:p>
        </p:txBody>
      </p:sp>
      <p:sp>
        <p:nvSpPr>
          <p:cNvPr id="6" name="Freeform: Shape 5">
            <a:extLst>
              <a:ext uri="{FF2B5EF4-FFF2-40B4-BE49-F238E27FC236}">
                <a16:creationId xmlns:a16="http://schemas.microsoft.com/office/drawing/2014/main" id="{C8CFEE28-AA80-4187-9DA6-664AD8EAEF28}"/>
              </a:ext>
            </a:extLst>
          </p:cNvPr>
          <p:cNvSpPr/>
          <p:nvPr/>
        </p:nvSpPr>
        <p:spPr bwMode="auto">
          <a:xfrm>
            <a:off x="512243" y="455568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751666" y="455568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520197" y="455568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812386" y="455568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443414" y="4646446"/>
            <a:ext cx="2239423" cy="723022"/>
            <a:chOff x="522514" y="4739119"/>
            <a:chExt cx="2284328" cy="737520"/>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501392" cy="37673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VM UNIQUE</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5099902"/>
              <a:ext cx="2284328" cy="37673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solidFill>
                  <a:effectLst/>
                  <a:uLnTx/>
                  <a:uFillTx/>
                  <a:latin typeface="Segoe UI Semilight"/>
                  <a:ea typeface="+mn-ea"/>
                  <a:cs typeface="+mn-cs"/>
                </a:rPr>
                <a:t>Lift and shift simple</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395295" y="1193006"/>
            <a:ext cx="2385657" cy="1183794"/>
            <a:chOff x="522514" y="1794116"/>
            <a:chExt cx="2081370" cy="1207531"/>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522514" y="1794116"/>
              <a:ext cx="2081370" cy="46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SLA de la VM</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522514" y="2218629"/>
              <a:ext cx="2081370" cy="7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99.9% </a:t>
              </a:r>
              <a:r>
                <a:rPr kumimoji="0" lang="fr-FR" altLang="en-US" sz="2000" b="0" i="0" u="none" strike="noStrike" kern="1200" cap="none" spc="0" normalizeH="0" baseline="0" noProof="0" dirty="0">
                  <a:ln>
                    <a:noFill/>
                  </a:ln>
                  <a:solidFill>
                    <a:srgbClr val="000000"/>
                  </a:solidFill>
                  <a:effectLst/>
                  <a:uLnTx/>
                  <a:uFillTx/>
                  <a:latin typeface="Segoe UI Semilight"/>
                  <a:ea typeface="+mn-ea"/>
                  <a:cs typeface="+mn-cs"/>
                </a:rPr>
                <a:t>si stockage Premium</a:t>
              </a:r>
              <a:endParaRPr kumimoji="0" lang="fr-FR" altLang="en-US" sz="2400" b="0" i="0" u="none" strike="noStrike" kern="1200" cap="none" spc="0" normalizeH="0" baseline="0" noProof="0" dirty="0">
                <a:ln>
                  <a:noFill/>
                </a:ln>
                <a:solidFill>
                  <a:srgbClr val="000000"/>
                </a:soli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751666" y="4646453"/>
            <a:ext cx="2239423" cy="1299080"/>
            <a:chOff x="2806842" y="4739119"/>
            <a:chExt cx="2284328" cy="1325127"/>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2214119" cy="37673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5122402"/>
              <a:ext cx="2284328" cy="94184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solidFill>
                  <a:effectLst/>
                  <a:uLnTx/>
                  <a:uFillTx/>
                  <a:latin typeface="Segoe UI Semilight"/>
                  <a:ea typeface="+mn-ea"/>
                  <a:cs typeface="+mn-cs"/>
                </a:rPr>
                <a:t>Protection contre une panne dans un datacenter</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520198" y="4646453"/>
            <a:ext cx="2405082" cy="1299080"/>
            <a:chOff x="5630888" y="4739119"/>
            <a:chExt cx="2453309" cy="1325127"/>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2453309" cy="37673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5122403"/>
              <a:ext cx="2284328" cy="94184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solidFill>
                  <a:effectLst/>
                  <a:uLnTx/>
                  <a:uFillTx/>
                  <a:latin typeface="Segoe UI Semilight"/>
                  <a:ea typeface="+mn-ea"/>
                  <a:cs typeface="+mn-cs"/>
                </a:rPr>
                <a:t>Protection contre la panne d’un datacenter</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810526" y="4646451"/>
            <a:ext cx="2796821" cy="1587115"/>
            <a:chOff x="8987195" y="4739119"/>
            <a:chExt cx="2407655" cy="1618938"/>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2405758" cy="37673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REGIONS APPAIREES</a:t>
              </a:r>
            </a:p>
          </p:txBody>
        </p:sp>
        <p:sp>
          <p:nvSpPr>
            <p:cNvPr id="26" name="Rectangle 25">
              <a:extLst>
                <a:ext uri="{FF2B5EF4-FFF2-40B4-BE49-F238E27FC236}">
                  <a16:creationId xmlns:a16="http://schemas.microsoft.com/office/drawing/2014/main" id="{F29F91C1-7DD7-4F3E-A9D7-9FD218EC2450}"/>
                </a:ext>
              </a:extLst>
            </p:cNvPr>
            <p:cNvSpPr/>
            <p:nvPr/>
          </p:nvSpPr>
          <p:spPr>
            <a:xfrm>
              <a:off x="8987195" y="5133660"/>
              <a:ext cx="2284328" cy="12243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solidFill>
                  <a:effectLst/>
                  <a:uLnTx/>
                  <a:uFillTx/>
                  <a:latin typeface="Segoe UI Semilight"/>
                  <a:ea typeface="+mn-ea"/>
                  <a:cs typeface="+mn-cs"/>
                </a:rPr>
                <a:t>Protection régionale dans une frontière de résidence des données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12243" y="270716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751666" y="27071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520197" y="270716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812386" y="27071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a:ln>
                <a:noFill/>
              </a:ln>
              <a:solidFill>
                <a:srgbClr val="000000"/>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70636" y="1193006"/>
            <a:ext cx="1848094" cy="846103"/>
            <a:chOff x="2988851" y="1287051"/>
            <a:chExt cx="1885152" cy="863069"/>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988851" y="1287051"/>
              <a:ext cx="1885152" cy="46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SLA des VM</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3006426" y="1681051"/>
              <a:ext cx="1276943" cy="46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99.95% </a:t>
              </a:r>
              <a:endParaRPr kumimoji="0" lang="fr-FR" altLang="en-US" sz="2400" b="0" i="0" u="none" strike="noStrike" kern="1200" cap="none" spc="0" normalizeH="0" baseline="0" noProof="0" dirty="0">
                <a:ln>
                  <a:noFill/>
                </a:ln>
                <a:solidFill>
                  <a:srgbClr val="000000"/>
                </a:soli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55946" y="1193006"/>
            <a:ext cx="1848094" cy="787877"/>
            <a:chOff x="5630887" y="2018456"/>
            <a:chExt cx="1885152" cy="803676"/>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7" y="2018456"/>
              <a:ext cx="1885152" cy="46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SLA des VM</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1276943" cy="46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t>
              </a:r>
              <a:endParaRPr kumimoji="0" lang="fr-FR" altLang="en-US" sz="240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768295" y="1192352"/>
            <a:ext cx="2798485" cy="11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fr-FR" altLang="en-US" sz="2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109299" y="3209972"/>
            <a:ext cx="925699" cy="7408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882"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300899" y="3265220"/>
            <a:ext cx="448212" cy="3435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968192" y="3265220"/>
            <a:ext cx="448212" cy="3435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91668" y="3196353"/>
            <a:ext cx="1327062" cy="463833"/>
          </a:xfrm>
          <a:prstGeom prst="rect">
            <a:avLst/>
          </a:prstGeom>
          <a:noFill/>
          <a:ln w="15875">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fr-FR" sz="2353" b="0" i="0" u="none" strike="noStrike" kern="0" cap="none" spc="0" normalizeH="0" baseline="0" noProof="0">
              <a:ln>
                <a:noFill/>
              </a:ln>
              <a:solidFill>
                <a:srgbClr val="000000"/>
              </a:solidFill>
              <a:effectLst/>
              <a:uLnTx/>
              <a:uFillTx/>
              <a:latin typeface="Segoe UI Semilight"/>
              <a:ea typeface="+mn-ea"/>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75313"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544748"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914183"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283617" y="3787166"/>
            <a:ext cx="263971" cy="20230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583710" y="3506642"/>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396409" y="3506642"/>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10041151" y="3684053"/>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tx1"/>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927516" y="3010398"/>
            <a:ext cx="2679832" cy="1260243"/>
          </a:xfrm>
          <a:prstGeom prst="rect">
            <a:avLst/>
          </a:prstGeom>
          <a:noFill/>
          <a:ln w="15875">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fr-FR" sz="2353" b="0" i="0" u="none" strike="noStrike" kern="0" cap="none" spc="0" normalizeH="0" baseline="0" noProof="0">
              <a:ln>
                <a:noFill/>
              </a:ln>
              <a:solidFill>
                <a:srgbClr val="000000"/>
              </a:soli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221059" y="3081832"/>
            <a:ext cx="905446" cy="35104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fr-FR" sz="117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Région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408360" y="3070506"/>
            <a:ext cx="905446" cy="35104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fr-FR" sz="117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Région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686401" y="3010398"/>
            <a:ext cx="2024101" cy="1260243"/>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616745" y="3436271"/>
            <a:ext cx="735864" cy="463833"/>
          </a:xfrm>
          <a:prstGeom prst="rect">
            <a:avLst/>
          </a:prstGeom>
          <a:solidFill>
            <a:schemeClr val="bg1"/>
          </a:solidFill>
          <a:ln w="15875">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fr-FR" sz="2353" b="0" i="0" u="none" strike="noStrike" kern="0" cap="none" spc="0" normalizeH="0" baseline="0" noProof="0">
              <a:ln>
                <a:noFill/>
              </a:ln>
              <a:solidFill>
                <a:srgbClr val="000000"/>
              </a:soli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813374" y="3363317"/>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813374" y="3678241"/>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309506" y="3241923"/>
            <a:ext cx="735864" cy="463833"/>
          </a:xfrm>
          <a:prstGeom prst="rect">
            <a:avLst/>
          </a:prstGeom>
          <a:solidFill>
            <a:schemeClr val="bg1"/>
          </a:solidFill>
          <a:ln w="15875">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fr-FR" sz="2353" b="0" i="0" u="none" strike="noStrike" kern="0" cap="none" spc="0" normalizeH="0" baseline="0" noProof="0">
              <a:ln>
                <a:noFill/>
              </a:ln>
              <a:solidFill>
                <a:srgbClr val="000000"/>
              </a:soli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506135" y="3168969"/>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506135" y="3483893"/>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7075886" y="3418216"/>
            <a:ext cx="735864" cy="463833"/>
          </a:xfrm>
          <a:prstGeom prst="rect">
            <a:avLst/>
          </a:prstGeom>
          <a:solidFill>
            <a:schemeClr val="bg1"/>
          </a:solidFill>
          <a:ln w="15875">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fr-FR" sz="2353" b="0" i="0" u="none" strike="noStrike" kern="0" cap="none" spc="0" normalizeH="0" baseline="0" noProof="0">
              <a:ln>
                <a:noFill/>
              </a:ln>
              <a:solidFill>
                <a:srgbClr val="000000"/>
              </a:soli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272515" y="3345262"/>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272515" y="3660186"/>
            <a:ext cx="342606" cy="26257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Semilight"/>
              <a:ea typeface="+mn-ea"/>
              <a:cs typeface="+mn-cs"/>
            </a:endParaRPr>
          </a:p>
        </p:txBody>
      </p:sp>
    </p:spTree>
    <p:extLst>
      <p:ext uri="{BB962C8B-B14F-4D97-AF65-F5344CB8AC3E}">
        <p14:creationId xmlns:p14="http://schemas.microsoft.com/office/powerpoint/2010/main" val="287743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9" grpId="0" animBg="1"/>
      <p:bldP spid="30" grpId="0" animBg="1"/>
      <p:bldP spid="31" grpId="0" animBg="1"/>
      <p:bldP spid="39" grpId="0"/>
      <p:bldP spid="43" grpId="0" animBg="1"/>
      <p:bldP spid="44" grpId="0" animBg="1"/>
      <p:bldP spid="45" grpId="0" animBg="1"/>
      <p:bldP spid="46" grpId="0" animBg="1"/>
      <p:bldP spid="47" grpId="0" animBg="1"/>
      <p:bldP spid="48" grpId="0" animBg="1"/>
      <p:bldP spid="49" grpId="0" animBg="1"/>
      <p:bldP spid="58" grpId="0" animBg="1"/>
      <p:bldP spid="59" grpId="0" animBg="1"/>
      <p:bldP spid="60" grpId="0" animBg="1"/>
      <p:bldP spid="61"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D281CD-B855-6141-A398-8ED7D68A0B6E}"/>
              </a:ext>
            </a:extLst>
          </p:cNvPr>
          <p:cNvPicPr>
            <a:picLocks noChangeAspect="1"/>
          </p:cNvPicPr>
          <p:nvPr/>
        </p:nvPicPr>
        <p:blipFill>
          <a:blip r:embed="rId3"/>
          <a:stretch>
            <a:fillRect/>
          </a:stretch>
        </p:blipFill>
        <p:spPr>
          <a:xfrm>
            <a:off x="6359612" y="4244009"/>
            <a:ext cx="5957593" cy="2820090"/>
          </a:xfrm>
          <a:prstGeom prst="rect">
            <a:avLst/>
          </a:prstGeom>
        </p:spPr>
      </p:pic>
      <p:sp>
        <p:nvSpPr>
          <p:cNvPr id="3" name="Content Placeholder 2"/>
          <p:cNvSpPr>
            <a:spLocks noGrp="1"/>
          </p:cNvSpPr>
          <p:nvPr>
            <p:ph type="body" sz="quarter" idx="10"/>
          </p:nvPr>
        </p:nvSpPr>
        <p:spPr>
          <a:xfrm>
            <a:off x="274638" y="1212850"/>
            <a:ext cx="10669286" cy="5071645"/>
          </a:xfrm>
        </p:spPr>
        <p:txBody>
          <a:bodyPr/>
          <a:lstStyle/>
          <a:p>
            <a:r>
              <a:rPr lang="fr-FR" dirty="0"/>
              <a:t>Permet le déploiement et la gestion d’une ferme de </a:t>
            </a:r>
            <a:r>
              <a:rPr lang="fr-FR" dirty="0" err="1"/>
              <a:t>VMs</a:t>
            </a:r>
            <a:r>
              <a:rPr lang="fr-FR" dirty="0"/>
              <a:t> comme une seule entité</a:t>
            </a:r>
          </a:p>
          <a:p>
            <a:pPr lvl="1"/>
            <a:r>
              <a:rPr lang="fr-FR" dirty="0"/>
              <a:t>Toutes les machines sont identiques</a:t>
            </a:r>
          </a:p>
          <a:p>
            <a:pPr lvl="1"/>
            <a:r>
              <a:rPr lang="fr-FR" dirty="0"/>
              <a:t>Idéalement en mode </a:t>
            </a:r>
            <a:r>
              <a:rPr lang="fr-FR" dirty="0" err="1"/>
              <a:t>stateless</a:t>
            </a:r>
            <a:endParaRPr lang="fr-FR" dirty="0"/>
          </a:p>
          <a:p>
            <a:r>
              <a:rPr lang="fr-FR" dirty="0"/>
              <a:t>Fourni un mécanisme simple de mise à l’échelle automatique (</a:t>
            </a:r>
            <a:r>
              <a:rPr lang="fr-FR" dirty="0" err="1"/>
              <a:t>autoscale</a:t>
            </a:r>
            <a:r>
              <a:rPr lang="fr-FR" dirty="0"/>
              <a:t>)</a:t>
            </a:r>
          </a:p>
          <a:p>
            <a:pPr lvl="1"/>
            <a:r>
              <a:rPr lang="fr-FR" dirty="0"/>
              <a:t>Ajout ou suppression d’instances</a:t>
            </a:r>
          </a:p>
          <a:p>
            <a:pPr lvl="1"/>
            <a:r>
              <a:rPr lang="fr-FR" dirty="0"/>
              <a:t>Élasticité sur des métriques ou planifiée</a:t>
            </a:r>
          </a:p>
          <a:p>
            <a:pPr lvl="1"/>
            <a:r>
              <a:rPr lang="fr-FR" dirty="0"/>
              <a:t>Mise à jour du </a:t>
            </a:r>
            <a:r>
              <a:rPr lang="fr-FR" dirty="0" err="1"/>
              <a:t>Load</a:t>
            </a:r>
            <a:r>
              <a:rPr lang="fr-FR" dirty="0"/>
              <a:t> Balancer</a:t>
            </a:r>
          </a:p>
          <a:p>
            <a:pPr lvl="1"/>
            <a:endParaRPr lang="fr-FR" dirty="0"/>
          </a:p>
        </p:txBody>
      </p:sp>
      <p:sp>
        <p:nvSpPr>
          <p:cNvPr id="2" name="Title 1"/>
          <p:cNvSpPr>
            <a:spLocks noGrp="1"/>
          </p:cNvSpPr>
          <p:nvPr>
            <p:ph type="title"/>
          </p:nvPr>
        </p:nvSpPr>
        <p:spPr/>
        <p:txBody>
          <a:bodyPr/>
          <a:lstStyle/>
          <a:p>
            <a:r>
              <a:rPr lang="en-US" dirty="0"/>
              <a:t>VM Scale Set</a:t>
            </a:r>
          </a:p>
        </p:txBody>
      </p:sp>
      <p:pic>
        <p:nvPicPr>
          <p:cNvPr id="4" name="Picture 3">
            <a:extLst>
              <a:ext uri="{FF2B5EF4-FFF2-40B4-BE49-F238E27FC236}">
                <a16:creationId xmlns:a16="http://schemas.microsoft.com/office/drawing/2014/main" id="{75BCAEB2-DD01-AE49-947D-D70D3E3AB696}"/>
              </a:ext>
            </a:extLst>
          </p:cNvPr>
          <p:cNvPicPr>
            <a:picLocks noChangeAspect="1"/>
          </p:cNvPicPr>
          <p:nvPr/>
        </p:nvPicPr>
        <p:blipFill>
          <a:blip r:embed="rId4"/>
          <a:stretch>
            <a:fillRect/>
          </a:stretch>
        </p:blipFill>
        <p:spPr>
          <a:xfrm>
            <a:off x="9876783" y="295275"/>
            <a:ext cx="2134281" cy="2134281"/>
          </a:xfrm>
          <a:prstGeom prst="rect">
            <a:avLst/>
          </a:prstGeom>
        </p:spPr>
      </p:pic>
    </p:spTree>
    <p:extLst>
      <p:ext uri="{BB962C8B-B14F-4D97-AF65-F5344CB8AC3E}">
        <p14:creationId xmlns:p14="http://schemas.microsoft.com/office/powerpoint/2010/main" val="2429987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Introduction to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492976"/>
            <a:ext cx="12007244" cy="5888741"/>
          </a:xfrm>
        </p:spPr>
        <p:txBody>
          <a:bodyPr/>
          <a:lstStyle/>
          <a:p>
            <a:pPr marL="0" indent="0">
              <a:buNone/>
            </a:pPr>
            <a:r>
              <a:rPr lang="fr-FR" sz="3200" u="sng" dirty="0"/>
              <a:t>Virtual Machine </a:t>
            </a:r>
            <a:r>
              <a:rPr lang="fr-FR" sz="3200" u="sng" dirty="0" err="1"/>
              <a:t>Overview</a:t>
            </a:r>
            <a:endParaRPr lang="fr-FR" sz="3200" u="sng" dirty="0"/>
          </a:p>
          <a:p>
            <a:r>
              <a:rPr lang="fr-FR" sz="3200" dirty="0"/>
              <a:t>Introduction -</a:t>
            </a:r>
            <a:r>
              <a:rPr lang="fr-FR" sz="3200" dirty="0">
                <a:solidFill>
                  <a:schemeClr val="accent1"/>
                </a:solidFill>
              </a:rPr>
              <a:t> </a:t>
            </a:r>
            <a:r>
              <a:rPr lang="fr-FR" sz="3200" dirty="0">
                <a:solidFill>
                  <a:schemeClr val="accent1"/>
                </a:solidFill>
                <a:hlinkClick r:id="rId2">
                  <a:extLst>
                    <a:ext uri="{A12FA001-AC4F-418D-AE19-62706E023703}">
                      <ahyp:hlinkClr xmlns:ahyp="http://schemas.microsoft.com/office/drawing/2018/hyperlinkcolor" val="tx"/>
                    </a:ext>
                  </a:extLst>
                </a:hlinkClick>
              </a:rPr>
              <a:t>https://youtu.be/03TGbOq7acE</a:t>
            </a:r>
            <a:endParaRPr lang="fr-FR" sz="3200" dirty="0">
              <a:solidFill>
                <a:schemeClr val="accent1"/>
              </a:solidFill>
            </a:endParaRPr>
          </a:p>
          <a:p>
            <a:r>
              <a:rPr lang="en-US" sz="3200" dirty="0"/>
              <a:t>SAP HANA (Large Instances) overview and architecture on Azure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https://docs.microsoft.com/en-us/azure/virtual-machines/workloads/sap/hana-overview-architecture</a:t>
            </a:r>
            <a:endParaRPr lang="en-US" sz="3200" dirty="0">
              <a:solidFill>
                <a:schemeClr val="accent1"/>
              </a:solidFill>
            </a:endParaRPr>
          </a:p>
          <a:p>
            <a:r>
              <a:rPr lang="fr-FR" sz="3200" dirty="0"/>
              <a:t>IaaS and Virtual Machines - </a:t>
            </a:r>
            <a:r>
              <a:rPr lang="fr-FR" sz="3200" dirty="0">
                <a:solidFill>
                  <a:schemeClr val="accent1"/>
                </a:solidFill>
                <a:hlinkClick r:id="rId4">
                  <a:extLst>
                    <a:ext uri="{A12FA001-AC4F-418D-AE19-62706E023703}">
                      <ahyp:hlinkClr xmlns:ahyp="http://schemas.microsoft.com/office/drawing/2018/hyperlinkcolor" val="tx"/>
                    </a:ext>
                  </a:extLst>
                </a:hlinkClick>
              </a:rPr>
              <a:t>https://youtu.be/KSVr31kBZxs</a:t>
            </a:r>
            <a:endParaRPr lang="fr-FR" sz="3200" dirty="0">
              <a:solidFill>
                <a:schemeClr val="accent1"/>
              </a:solidFill>
            </a:endParaRPr>
          </a:p>
          <a:p>
            <a:r>
              <a:rPr lang="fr-FR" sz="3200" dirty="0">
                <a:solidFill>
                  <a:schemeClr val="accent1"/>
                </a:solidFill>
                <a:hlinkClick r:id="rId5">
                  <a:extLst>
                    <a:ext uri="{A12FA001-AC4F-418D-AE19-62706E023703}">
                      <ahyp:hlinkClr xmlns:ahyp="http://schemas.microsoft.com/office/drawing/2018/hyperlinkcolor" val="tx"/>
                    </a:ext>
                  </a:extLst>
                </a:hlinkClick>
              </a:rPr>
              <a:t>https://azure.microsoft.com/en-us/overview/what-is-iaas/</a:t>
            </a:r>
            <a:endParaRPr lang="fr-FR" sz="3200" dirty="0">
              <a:solidFill>
                <a:schemeClr val="accent1"/>
              </a:solidFill>
            </a:endParaRPr>
          </a:p>
          <a:p>
            <a:r>
              <a:rPr lang="en-US" sz="3200" dirty="0"/>
              <a:t>Overview of Windows virtual machines in Azure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https://docs.microsoft.com/en-us/azure/virtual-machines/windows/overview?toc=%2Fazure%2Fvirtual-machines%2Fwindows%2Ftoc.json</a:t>
            </a:r>
            <a:endParaRPr lang="fr-FR" sz="3200" b="1"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2419162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Introduction to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a:t>Virtual Machine </a:t>
            </a:r>
            <a:r>
              <a:rPr lang="fr-FR" sz="3200" u="sng" dirty="0" err="1"/>
              <a:t>Overview</a:t>
            </a:r>
            <a:endParaRPr lang="fr-FR" sz="3200" u="sng" dirty="0"/>
          </a:p>
          <a:p>
            <a:r>
              <a:rPr lang="fr-FR" sz="3200" dirty="0"/>
              <a:t>On-</a:t>
            </a:r>
            <a:r>
              <a:rPr lang="fr-FR" sz="3200" dirty="0" err="1"/>
              <a:t>Premises</a:t>
            </a:r>
            <a:r>
              <a:rPr lang="fr-FR" sz="3200" dirty="0"/>
              <a:t> vs Azure Virtual Machines -</a:t>
            </a:r>
            <a:r>
              <a:rPr lang="fr-FR" sz="3200" dirty="0">
                <a:solidFill>
                  <a:schemeClr val="accent1"/>
                </a:solidFill>
                <a:hlinkClick r:id="rId2">
                  <a:extLst>
                    <a:ext uri="{A12FA001-AC4F-418D-AE19-62706E023703}">
                      <ahyp:hlinkClr xmlns:ahyp="http://schemas.microsoft.com/office/drawing/2018/hyperlinkcolor" val="tx"/>
                    </a:ext>
                  </a:extLst>
                </a:hlinkClick>
              </a:rPr>
              <a:t>https://youtu.be/TTGyL11S5o8</a:t>
            </a:r>
            <a:endParaRPr lang="fr-FR" sz="3200" dirty="0">
              <a:solidFill>
                <a:schemeClr val="accent1"/>
              </a:solidFill>
            </a:endParaRPr>
          </a:p>
          <a:p>
            <a:r>
              <a:rPr lang="en-US" sz="3200" dirty="0"/>
              <a:t>Microsoft server software support for Microsoft Azure virtual machines - </a:t>
            </a:r>
            <a:r>
              <a:rPr lang="en-US" sz="3200" dirty="0">
                <a:solidFill>
                  <a:schemeClr val="accent1"/>
                </a:solidFill>
                <a:hlinkClick r:id="rId3">
                  <a:extLst>
                    <a:ext uri="{A12FA001-AC4F-418D-AE19-62706E023703}">
                      <ahyp:hlinkClr xmlns:ahyp="http://schemas.microsoft.com/office/drawing/2018/hyperlinkcolor" val="tx"/>
                    </a:ext>
                  </a:extLst>
                </a:hlinkClick>
              </a:rPr>
              <a:t>https://support.microsoft.com/en-us/help/2721672/microsoft-server-software-support-for-microsoft-azure-virtual-machines</a:t>
            </a:r>
            <a:endParaRPr lang="en-US" sz="3200" dirty="0">
              <a:solidFill>
                <a:schemeClr val="accent1"/>
              </a:solidFill>
            </a:endParaRPr>
          </a:p>
          <a:p>
            <a:r>
              <a:rPr lang="en-US" sz="3200" dirty="0"/>
              <a:t>Linux on distributions endorsed by Azure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a:t>
            </a:r>
            <a:r>
              <a:rPr lang="en-US" sz="3200" dirty="0" err="1">
                <a:solidFill>
                  <a:schemeClr val="accent1"/>
                </a:solidFill>
                <a:hlinkClick r:id="rId4">
                  <a:extLst>
                    <a:ext uri="{A12FA001-AC4F-418D-AE19-62706E023703}">
                      <ahyp:hlinkClr xmlns:ahyp="http://schemas.microsoft.com/office/drawing/2018/hyperlinkcolor" val="tx"/>
                    </a:ext>
                  </a:extLst>
                </a:hlinkClick>
              </a:rPr>
              <a:t>en</a:t>
            </a:r>
            <a:r>
              <a:rPr lang="en-US" sz="3200" dirty="0">
                <a:solidFill>
                  <a:schemeClr val="accent1"/>
                </a:solidFill>
                <a:hlinkClick r:id="rId4">
                  <a:extLst>
                    <a:ext uri="{A12FA001-AC4F-418D-AE19-62706E023703}">
                      <ahyp:hlinkClr xmlns:ahyp="http://schemas.microsoft.com/office/drawing/2018/hyperlinkcolor" val="tx"/>
                    </a:ext>
                  </a:extLst>
                </a:hlinkClick>
              </a:rPr>
              <a:t>-us/azure/virtual-machines/</a:t>
            </a:r>
            <a:r>
              <a:rPr lang="en-US" sz="3200" dirty="0" err="1">
                <a:solidFill>
                  <a:schemeClr val="accent1"/>
                </a:solidFill>
                <a:hlinkClick r:id="rId4">
                  <a:extLst>
                    <a:ext uri="{A12FA001-AC4F-418D-AE19-62706E023703}">
                      <ahyp:hlinkClr xmlns:ahyp="http://schemas.microsoft.com/office/drawing/2018/hyperlinkcolor" val="tx"/>
                    </a:ext>
                  </a:extLst>
                </a:hlinkClick>
              </a:rPr>
              <a:t>linux</a:t>
            </a:r>
            <a:r>
              <a:rPr lang="en-US" sz="3200" dirty="0">
                <a:solidFill>
                  <a:schemeClr val="accent1"/>
                </a:solidFill>
                <a:hlinkClick r:id="rId4">
                  <a:extLst>
                    <a:ext uri="{A12FA001-AC4F-418D-AE19-62706E023703}">
                      <ahyp:hlinkClr xmlns:ahyp="http://schemas.microsoft.com/office/drawing/2018/hyperlinkcolor" val="tx"/>
                    </a:ext>
                  </a:extLst>
                </a:hlinkClick>
              </a:rPr>
              <a:t>/</a:t>
            </a:r>
            <a:r>
              <a:rPr lang="en-US" sz="3200" dirty="0" err="1">
                <a:solidFill>
                  <a:schemeClr val="accent1"/>
                </a:solidFill>
                <a:hlinkClick r:id="rId4">
                  <a:extLst>
                    <a:ext uri="{A12FA001-AC4F-418D-AE19-62706E023703}">
                      <ahyp:hlinkClr xmlns:ahyp="http://schemas.microsoft.com/office/drawing/2018/hyperlinkcolor" val="tx"/>
                    </a:ext>
                  </a:extLst>
                </a:hlinkClick>
              </a:rPr>
              <a:t>endorsed-distros#supported-distributions</a:t>
            </a:r>
            <a:r>
              <a:rPr lang="en-US" sz="3200" dirty="0">
                <a:solidFill>
                  <a:schemeClr val="accent1"/>
                </a:solidFill>
                <a:hlinkClick r:id="rId4">
                  <a:extLst>
                    <a:ext uri="{A12FA001-AC4F-418D-AE19-62706E023703}">
                      <ahyp:hlinkClr xmlns:ahyp="http://schemas.microsoft.com/office/drawing/2018/hyperlinkcolor" val="tx"/>
                    </a:ext>
                  </a:extLst>
                </a:hlinkClick>
              </a:rPr>
              <a:t>–versions.</a:t>
            </a:r>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6007299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Introduction to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a:t>Planning </a:t>
            </a:r>
            <a:r>
              <a:rPr lang="fr-FR" sz="3200" u="sng" dirty="0" err="1"/>
              <a:t>Considerations</a:t>
            </a:r>
            <a:endParaRPr lang="fr-FR" sz="3200" u="sng" dirty="0"/>
          </a:p>
          <a:p>
            <a:r>
              <a:rPr lang="en-US" sz="2400" dirty="0"/>
              <a:t>Virtual Machines Readiness Assessment tool -</a:t>
            </a:r>
            <a:r>
              <a:rPr lang="en-US" sz="2400" dirty="0">
                <a:solidFill>
                  <a:schemeClr val="accent1"/>
                </a:solidFill>
              </a:rPr>
              <a:t> </a:t>
            </a:r>
            <a:r>
              <a:rPr lang="en-US" sz="2400" dirty="0">
                <a:solidFill>
                  <a:schemeClr val="accent1"/>
                </a:solidFill>
                <a:hlinkClick r:id="rId2">
                  <a:extLst>
                    <a:ext uri="{A12FA001-AC4F-418D-AE19-62706E023703}">
                      <ahyp:hlinkClr xmlns:ahyp="http://schemas.microsoft.com/office/drawing/2018/hyperlinkcolor" val="tx"/>
                    </a:ext>
                  </a:extLst>
                </a:hlinkClick>
              </a:rPr>
              <a:t>https://azure.microsoft.com/en-us/downloads/vm-readiness-assessment</a:t>
            </a:r>
            <a:endParaRPr lang="en-US" sz="2400" dirty="0">
              <a:solidFill>
                <a:schemeClr val="accent1"/>
              </a:solidFill>
            </a:endParaRPr>
          </a:p>
          <a:p>
            <a:r>
              <a:rPr lang="en-US" sz="2400" dirty="0"/>
              <a:t>Microsoft Azure Virtual Machine Optimization Assessment - </a:t>
            </a:r>
            <a:r>
              <a:rPr lang="en-US" sz="2400" dirty="0">
                <a:solidFill>
                  <a:schemeClr val="accent1"/>
                </a:solidFill>
                <a:hlinkClick r:id="rId3">
                  <a:extLst>
                    <a:ext uri="{A12FA001-AC4F-418D-AE19-62706E023703}">
                      <ahyp:hlinkClr xmlns:ahyp="http://schemas.microsoft.com/office/drawing/2018/hyperlinkcolor" val="tx"/>
                    </a:ext>
                  </a:extLst>
                </a:hlinkClick>
              </a:rPr>
              <a:t>https://azure.microsoft.com/en-us/downloads/vm-optimization-assessment/</a:t>
            </a:r>
            <a:endParaRPr lang="en-US" sz="2400" dirty="0">
              <a:solidFill>
                <a:schemeClr val="accent1"/>
              </a:solidFill>
            </a:endParaRPr>
          </a:p>
          <a:p>
            <a:r>
              <a:rPr lang="en-US" sz="2400" dirty="0"/>
              <a:t>Sizes for Windows virtual machines in Azure -</a:t>
            </a:r>
            <a:r>
              <a:rPr lang="en-US" sz="2400" dirty="0">
                <a:solidFill>
                  <a:schemeClr val="accent1"/>
                </a:solidFill>
              </a:rPr>
              <a:t> </a:t>
            </a:r>
            <a:r>
              <a:rPr lang="en-US" sz="24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https://docs.microsoft.com/en-us/azure/virtual-machines/windows/sizes?toc=%2Fazure%2Fvirtual-machines%2Fwindows%2Ftoc.json#size-tables</a:t>
            </a:r>
            <a:endParaRPr lang="en-US" sz="2400" dirty="0">
              <a:solidFill>
                <a:schemeClr val="accent1"/>
              </a:solidFill>
            </a:endParaRPr>
          </a:p>
          <a:p>
            <a:r>
              <a:rPr lang="en-US" sz="2400" dirty="0"/>
              <a:t>Sizes for Linux virtual machines in Azure - </a:t>
            </a:r>
            <a:r>
              <a:rPr lang="en-US" sz="24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https://docs.microsoft.com/en-us/azure/virtual-machines/linux/sizes?toc=%2fazure%2fvirtual-machines%2flinux%2ftoc.json</a:t>
            </a:r>
            <a:endParaRPr lang="en-US" sz="2400" dirty="0">
              <a:solidFill>
                <a:schemeClr val="accent1"/>
              </a:solidFill>
            </a:endParaRPr>
          </a:p>
          <a:p>
            <a:r>
              <a:rPr lang="en-US" sz="2400" dirty="0"/>
              <a:t>VM Sizes - </a:t>
            </a:r>
            <a:r>
              <a:rPr lang="en-US" sz="2400" dirty="0">
                <a:solidFill>
                  <a:schemeClr val="accent1"/>
                </a:solidFill>
                <a:hlinkClick r:id="rId6">
                  <a:extLst>
                    <a:ext uri="{A12FA001-AC4F-418D-AE19-62706E023703}">
                      <ahyp:hlinkClr xmlns:ahyp="http://schemas.microsoft.com/office/drawing/2018/hyperlinkcolor" val="tx"/>
                    </a:ext>
                  </a:extLst>
                </a:hlinkClick>
              </a:rPr>
              <a:t>https://azure.microsoft.com/en-us/documentation/articles/virtual-machines-windows-sizes/#size-tables</a:t>
            </a:r>
            <a:endParaRPr lang="en-US" sz="2400" dirty="0">
              <a:solidFill>
                <a:schemeClr val="accent1"/>
              </a:solidFill>
            </a:endParaRPr>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6959191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Introduction to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a:t>Planning </a:t>
            </a:r>
            <a:r>
              <a:rPr lang="fr-FR" sz="3200" u="sng" dirty="0" err="1"/>
              <a:t>Considerations</a:t>
            </a:r>
            <a:endParaRPr lang="fr-FR" sz="3200" u="sng" dirty="0"/>
          </a:p>
          <a:p>
            <a:r>
              <a:rPr lang="fr-FR" sz="4400" dirty="0" err="1">
                <a:solidFill>
                  <a:schemeClr val="accent1"/>
                </a:solidFill>
                <a:hlinkClick r:id="rId2">
                  <a:extLst>
                    <a:ext uri="{A12FA001-AC4F-418D-AE19-62706E023703}">
                      <ahyp:hlinkClr xmlns:ahyp="http://schemas.microsoft.com/office/drawing/2018/hyperlinkcolor" val="tx"/>
                    </a:ext>
                  </a:extLst>
                </a:hlinkClick>
              </a:rPr>
              <a:t>naming</a:t>
            </a:r>
            <a:r>
              <a:rPr lang="fr-FR" sz="4400" dirty="0">
                <a:solidFill>
                  <a:schemeClr val="accent1"/>
                </a:solidFill>
                <a:hlinkClick r:id="rId2">
                  <a:extLst>
                    <a:ext uri="{A12FA001-AC4F-418D-AE19-62706E023703}">
                      <ahyp:hlinkClr xmlns:ahyp="http://schemas.microsoft.com/office/drawing/2018/hyperlinkcolor" val="tx"/>
                    </a:ext>
                  </a:extLst>
                </a:hlinkClick>
              </a:rPr>
              <a:t> conventions</a:t>
            </a:r>
            <a:endParaRPr lang="fr-FR" sz="4400" u="sng" dirty="0">
              <a:solidFill>
                <a:schemeClr val="accent1"/>
              </a:solidFill>
            </a:endParaRPr>
          </a:p>
          <a:p>
            <a:r>
              <a:rPr lang="fr-FR" dirty="0">
                <a:solidFill>
                  <a:schemeClr val="accent1"/>
                </a:solidFill>
                <a:hlinkClick r:id="rId3">
                  <a:extLst>
                    <a:ext uri="{A12FA001-AC4F-418D-AE19-62706E023703}">
                      <ahyp:hlinkClr xmlns:ahyp="http://schemas.microsoft.com/office/drawing/2018/hyperlinkcolor" val="tx"/>
                    </a:ext>
                  </a:extLst>
                </a:hlinkClick>
              </a:rPr>
              <a:t>quota </a:t>
            </a:r>
            <a:r>
              <a:rPr lang="fr-FR" dirty="0" err="1">
                <a:solidFill>
                  <a:schemeClr val="accent1"/>
                </a:solidFill>
                <a:hlinkClick r:id="rId3">
                  <a:extLst>
                    <a:ext uri="{A12FA001-AC4F-418D-AE19-62706E023703}">
                      <ahyp:hlinkClr xmlns:ahyp="http://schemas.microsoft.com/office/drawing/2018/hyperlinkcolor" val="tx"/>
                    </a:ext>
                  </a:extLst>
                </a:hlinkClick>
              </a:rPr>
              <a:t>limits</a:t>
            </a:r>
            <a:endParaRPr lang="fr-FR"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filing a support ticket requesting an increase</a:t>
            </a:r>
            <a:r>
              <a:rPr lang="en-US" dirty="0">
                <a:solidFill>
                  <a:schemeClr val="accent1"/>
                </a:solidFill>
              </a:rPr>
              <a:t>.</a:t>
            </a:r>
          </a:p>
          <a:p>
            <a:r>
              <a:rPr lang="en-US" dirty="0"/>
              <a:t>What do I need to think about before creating a VM? - </a:t>
            </a:r>
            <a:r>
              <a:rPr lang="en-US"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https://docs.microsoft.com/en-us/azure/virtual-machines/windows/overview#what-do-i-need-to-think-about-before-creating-a-vm</a:t>
            </a:r>
            <a:endParaRPr lang="fr-FR" dirty="0">
              <a:solidFill>
                <a:schemeClr val="accent1"/>
              </a:solidFill>
            </a:endParaRPr>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2538468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Introduction to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a:t>Planning </a:t>
            </a:r>
            <a:r>
              <a:rPr lang="fr-FR" sz="3200" u="sng" dirty="0" err="1"/>
              <a:t>Considerations</a:t>
            </a:r>
            <a:endParaRPr lang="fr-FR" sz="3200" u="sng" dirty="0"/>
          </a:p>
          <a:p>
            <a:r>
              <a:rPr lang="en-US" sz="3200" dirty="0"/>
              <a:t>Linux Virtual Machines Pricing - </a:t>
            </a:r>
            <a:r>
              <a:rPr lang="en-US" sz="3200" dirty="0">
                <a:solidFill>
                  <a:schemeClr val="accent1"/>
                </a:solidFill>
                <a:hlinkClick r:id="rId2">
                  <a:extLst>
                    <a:ext uri="{A12FA001-AC4F-418D-AE19-62706E023703}">
                      <ahyp:hlinkClr xmlns:ahyp="http://schemas.microsoft.com/office/drawing/2018/hyperlinkcolor" val="tx"/>
                    </a:ext>
                  </a:extLst>
                </a:hlinkClick>
              </a:rPr>
              <a:t>https://azure.microsoft.com/en-us/pricing/details/virtual-machines/linux/</a:t>
            </a:r>
            <a:endParaRPr lang="en-US" sz="3200" dirty="0">
              <a:solidFill>
                <a:schemeClr val="accent1"/>
              </a:solidFill>
            </a:endParaRPr>
          </a:p>
          <a:p>
            <a:r>
              <a:rPr lang="en-US" sz="3200" dirty="0"/>
              <a:t>Windows Virtual Machines Pricing - </a:t>
            </a:r>
            <a:r>
              <a:rPr lang="en-US" sz="3200" dirty="0">
                <a:solidFill>
                  <a:schemeClr val="accent1"/>
                </a:solidFill>
                <a:hlinkClick r:id="rId3">
                  <a:extLst>
                    <a:ext uri="{A12FA001-AC4F-418D-AE19-62706E023703}">
                      <ahyp:hlinkClr xmlns:ahyp="http://schemas.microsoft.com/office/drawing/2018/hyperlinkcolor" val="tx"/>
                    </a:ext>
                  </a:extLst>
                </a:hlinkClick>
              </a:rPr>
              <a:t>https://azure.microsoft.com/en-us/pricing/details/virtual-machines/windows/</a:t>
            </a:r>
            <a:endParaRPr lang="en-US" sz="3200" dirty="0">
              <a:solidFill>
                <a:schemeClr val="accent1"/>
              </a:solidFill>
            </a:endParaRPr>
          </a:p>
          <a:p>
            <a:r>
              <a:rPr lang="en-US" sz="3200" dirty="0"/>
              <a:t>Online Pricing Calculator - </a:t>
            </a:r>
            <a:r>
              <a:rPr lang="en-US" sz="3200" dirty="0">
                <a:solidFill>
                  <a:schemeClr val="accent1"/>
                </a:solidFill>
                <a:hlinkClick r:id="rId4">
                  <a:extLst>
                    <a:ext uri="{A12FA001-AC4F-418D-AE19-62706E023703}">
                      <ahyp:hlinkClr xmlns:ahyp="http://schemas.microsoft.com/office/drawing/2018/hyperlinkcolor" val="tx"/>
                    </a:ext>
                  </a:extLst>
                </a:hlinkClick>
              </a:rPr>
              <a:t>https://azure.microsoft.com/en-us/pricing/calculator/</a:t>
            </a:r>
            <a:endParaRPr lang="en-US" sz="3200" dirty="0">
              <a:solidFill>
                <a:schemeClr val="accent1"/>
              </a:solidFill>
            </a:endParaRPr>
          </a:p>
          <a:p>
            <a:r>
              <a:rPr lang="en-US" sz="3200" dirty="0"/>
              <a:t>TCO Calculator - </a:t>
            </a:r>
            <a:r>
              <a:rPr lang="en-US" sz="3200" dirty="0">
                <a:solidFill>
                  <a:schemeClr val="accent1"/>
                </a:solidFill>
                <a:hlinkClick r:id="rId5">
                  <a:extLst>
                    <a:ext uri="{A12FA001-AC4F-418D-AE19-62706E023703}">
                      <ahyp:hlinkClr xmlns:ahyp="http://schemas.microsoft.com/office/drawing/2018/hyperlinkcolor" val="tx"/>
                    </a:ext>
                  </a:extLst>
                </a:hlinkClick>
              </a:rPr>
              <a:t>https://azure.microsoft.com/en-us/pricing/tco/calculator/</a:t>
            </a:r>
            <a:endParaRPr lang="en-US" sz="3200" dirty="0">
              <a:solidFill>
                <a:schemeClr val="accent1"/>
              </a:solidFill>
            </a:endParaRPr>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7860356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Overview</a:t>
            </a:r>
            <a:r>
              <a:rPr lang="fr-FR" sz="3200" u="sng" dirty="0"/>
              <a:t> of Virtual Machine </a:t>
            </a:r>
            <a:r>
              <a:rPr lang="fr-FR" sz="3200" u="sng" dirty="0" err="1"/>
              <a:t>Creation</a:t>
            </a:r>
            <a:r>
              <a:rPr lang="fr-FR" sz="3200" u="sng" dirty="0"/>
              <a:t> Process</a:t>
            </a:r>
          </a:p>
          <a:p>
            <a:r>
              <a:rPr lang="fr-FR" sz="3200" dirty="0" err="1"/>
              <a:t>Creating</a:t>
            </a:r>
            <a:r>
              <a:rPr lang="fr-FR" sz="3200" dirty="0"/>
              <a:t> Virtual Machines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https://youtu.be/1WtG7yFVqbI</a:t>
            </a:r>
            <a:endParaRPr lang="fr-FR" sz="3200" dirty="0">
              <a:solidFill>
                <a:schemeClr val="accent1"/>
              </a:solidFill>
            </a:endParaRPr>
          </a:p>
          <a:p>
            <a:r>
              <a:rPr lang="en-US" sz="3200" dirty="0"/>
              <a:t>How do I create my first machine?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https://docs.microsoft.com/en-us/azure/virtual-machines/windows/overview#how-do-i-create-my-first-vm</a:t>
            </a:r>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219268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Creating</a:t>
            </a:r>
            <a:r>
              <a:rPr lang="fr-FR" sz="3200" u="sng" dirty="0"/>
              <a:t> Virtual Machines in the Azure Portal</a:t>
            </a:r>
          </a:p>
          <a:p>
            <a:r>
              <a:rPr lang="en-US" sz="3200" dirty="0"/>
              <a:t>How do I create my first machine?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https://docs.microsoft.com/en-us/azure/virtual-machines/windows/overview#how-do-i-create-my-first-vm</a:t>
            </a:r>
            <a:r>
              <a:rPr lang="en-US" sz="3200" dirty="0">
                <a:solidFill>
                  <a:schemeClr val="accent1"/>
                </a:solidFill>
              </a:rPr>
              <a:t>.</a:t>
            </a:r>
          </a:p>
          <a:p>
            <a:r>
              <a:rPr lang="fr-FR" sz="3200" dirty="0" err="1"/>
              <a:t>Creating</a:t>
            </a:r>
            <a:r>
              <a:rPr lang="fr-FR" sz="3200" dirty="0"/>
              <a:t> Virtual Machines - </a:t>
            </a:r>
            <a:r>
              <a:rPr lang="fr-FR" sz="3200" dirty="0">
                <a:solidFill>
                  <a:schemeClr val="accent1"/>
                </a:solidFill>
                <a:hlinkClick r:id="rId3">
                  <a:extLst>
                    <a:ext uri="{A12FA001-AC4F-418D-AE19-62706E023703}">
                      <ahyp:hlinkClr xmlns:ahyp="http://schemas.microsoft.com/office/drawing/2018/hyperlinkcolor" val="tx"/>
                    </a:ext>
                  </a:extLst>
                </a:hlinkClick>
              </a:rPr>
              <a:t>https://youtu.be/r-F-lAcioiI</a:t>
            </a:r>
            <a:endParaRPr lang="fr-FR" sz="3200" dirty="0">
              <a:solidFill>
                <a:schemeClr val="accent1"/>
              </a:solidFill>
            </a:endParaRPr>
          </a:p>
          <a:p>
            <a:r>
              <a:rPr lang="fr-FR" sz="3200" dirty="0" err="1"/>
              <a:t>Detailed</a:t>
            </a:r>
            <a:r>
              <a:rPr lang="fr-FR" sz="3200" dirty="0"/>
              <a:t> Virtual Machine </a:t>
            </a:r>
            <a:r>
              <a:rPr lang="fr-FR" sz="3200" dirty="0" err="1"/>
              <a:t>Deployment</a:t>
            </a:r>
            <a:r>
              <a:rPr lang="fr-FR" sz="3200"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https://youtu.be/owpD6QKLiLs</a:t>
            </a:r>
            <a:endParaRPr lang="fr-FR" sz="3200" dirty="0">
              <a:solidFill>
                <a:schemeClr val="accent1"/>
              </a:solidFill>
            </a:endParaRPr>
          </a:p>
          <a:p>
            <a:r>
              <a:rPr lang="en-US" sz="3200" u="sng" dirty="0">
                <a:solidFill>
                  <a:schemeClr val="accent1"/>
                </a:solidFill>
                <a:hlinkClick r:id="rId5">
                  <a:extLst>
                    <a:ext uri="{A12FA001-AC4F-418D-AE19-62706E023703}">
                      <ahyp:hlinkClr xmlns:ahyp="http://schemas.microsoft.com/office/drawing/2018/hyperlinkcolor" val="tx"/>
                    </a:ext>
                  </a:extLst>
                </a:hlinkClick>
              </a:rPr>
              <a:t>QuickStart: Create a Windows virtual machine in the Azure portal</a:t>
            </a:r>
            <a:endParaRPr lang="fr-FR" sz="3200" dirty="0">
              <a:solidFill>
                <a:schemeClr val="accent1"/>
              </a:solidFill>
            </a:endParaRPr>
          </a:p>
          <a:p>
            <a:r>
              <a:rPr lang="en-US" dirty="0"/>
              <a:t> </a:t>
            </a:r>
            <a:r>
              <a:rPr lang="en-US" sz="3200" dirty="0">
                <a:solidFill>
                  <a:schemeClr val="accent1"/>
                </a:solidFill>
                <a:hlinkClick r:id="rId6">
                  <a:extLst>
                    <a:ext uri="{A12FA001-AC4F-418D-AE19-62706E023703}">
                      <ahyp:hlinkClr xmlns:ahyp="http://schemas.microsoft.com/office/drawing/2018/hyperlinkcolor" val="tx"/>
                    </a:ext>
                  </a:extLst>
                </a:hlinkClick>
              </a:rPr>
              <a:t>How to connect and log on to an Azure virtual machine running Windows</a:t>
            </a:r>
            <a:r>
              <a:rPr lang="en-US" sz="3200" dirty="0">
                <a:solidFill>
                  <a:schemeClr val="accent1"/>
                </a:solidFill>
              </a:rPr>
              <a:t>.</a:t>
            </a:r>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9585999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Creating</a:t>
            </a:r>
            <a:r>
              <a:rPr lang="fr-FR" sz="3200" u="sng" dirty="0"/>
              <a:t> Virtual Machines in the Azure Portal</a:t>
            </a:r>
          </a:p>
          <a:p>
            <a:r>
              <a:rPr lang="en-US" dirty="0"/>
              <a:t>Troubleshoot Remote Desktop connections to an Azure virtual machine -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https://docs.microsoft.com/en-us/azure/virtual-machines/windows/troubleshoot-rdp-connection?toc=%2fazure%2fvirtual-machines%2fwindows%2ftoc.json</a:t>
            </a:r>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76840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A2FC-D9A2-46D0-9010-9CCAC0DEFA2B}"/>
              </a:ext>
            </a:extLst>
          </p:cNvPr>
          <p:cNvSpPr>
            <a:spLocks noGrp="1"/>
          </p:cNvSpPr>
          <p:nvPr>
            <p:ph type="title"/>
          </p:nvPr>
        </p:nvSpPr>
        <p:spPr/>
        <p:txBody>
          <a:bodyPr/>
          <a:lstStyle/>
          <a:p>
            <a:endParaRPr lang="fr-FR"/>
          </a:p>
        </p:txBody>
      </p:sp>
      <p:sp>
        <p:nvSpPr>
          <p:cNvPr id="3" name="Text Placeholder 2">
            <a:extLst>
              <a:ext uri="{FF2B5EF4-FFF2-40B4-BE49-F238E27FC236}">
                <a16:creationId xmlns:a16="http://schemas.microsoft.com/office/drawing/2014/main" id="{3AC47EDB-F0D3-43F6-80B0-61017957BC92}"/>
              </a:ext>
            </a:extLst>
          </p:cNvPr>
          <p:cNvSpPr>
            <a:spLocks noGrp="1"/>
          </p:cNvSpPr>
          <p:nvPr>
            <p:ph type="body" sz="quarter" idx="10"/>
          </p:nvPr>
        </p:nvSpPr>
        <p:spPr/>
        <p:txBody>
          <a:bodyPr/>
          <a:lstStyle/>
          <a:p>
            <a:endParaRPr lang="fr-FR"/>
          </a:p>
        </p:txBody>
      </p:sp>
      <p:pic>
        <p:nvPicPr>
          <p:cNvPr id="2050" name="Picture 2" descr="https://borntolearn.mslearn.net/cfs-file/__key/communityserver-blogs-components-weblogfiles/00-00-00-00-08/Learning-Path-for-Azure-Admin.jpg">
            <a:extLst>
              <a:ext uri="{FF2B5EF4-FFF2-40B4-BE49-F238E27FC236}">
                <a16:creationId xmlns:a16="http://schemas.microsoft.com/office/drawing/2014/main" id="{9B332168-AE03-4A0E-9C92-DC3C1DCD4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520700"/>
            <a:ext cx="12106275" cy="5953125"/>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ication Sign 3">
            <a:extLst>
              <a:ext uri="{FF2B5EF4-FFF2-40B4-BE49-F238E27FC236}">
                <a16:creationId xmlns:a16="http://schemas.microsoft.com/office/drawing/2014/main" id="{FBF7CF7C-7337-437A-B611-1B88221278F2}"/>
              </a:ext>
            </a:extLst>
          </p:cNvPr>
          <p:cNvSpPr/>
          <p:nvPr/>
        </p:nvSpPr>
        <p:spPr bwMode="auto">
          <a:xfrm>
            <a:off x="7329948" y="2132034"/>
            <a:ext cx="1187245" cy="1865671"/>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A77AEA3-72BD-4B34-85B8-B2FE627C7B73}"/>
              </a:ext>
            </a:extLst>
          </p:cNvPr>
          <p:cNvSpPr txBox="1"/>
          <p:nvPr/>
        </p:nvSpPr>
        <p:spPr>
          <a:xfrm>
            <a:off x="8881754" y="2639244"/>
            <a:ext cx="2027903" cy="813056"/>
          </a:xfrm>
          <a:prstGeom prst="rect">
            <a:avLst/>
          </a:prstGeom>
          <a:noFill/>
        </p:spPr>
        <p:txBody>
          <a:bodyPr wrap="square" lIns="182880" tIns="146304" rIns="182880" bIns="146304" rtlCol="0">
            <a:noAutofit/>
          </a:bodyPr>
          <a:lstStyle/>
          <a:p>
            <a:pPr>
              <a:lnSpc>
                <a:spcPct val="90000"/>
              </a:lnSpc>
              <a:spcAft>
                <a:spcPts val="600"/>
              </a:spcAft>
            </a:pPr>
            <a:r>
              <a:rPr lang="fr-FR" sz="2400" dirty="0">
                <a:solidFill>
                  <a:srgbClr val="FF0000"/>
                </a:solidFill>
              </a:rPr>
              <a:t>AZ - 103</a:t>
            </a:r>
          </a:p>
        </p:txBody>
      </p:sp>
    </p:spTree>
    <p:extLst>
      <p:ext uri="{BB962C8B-B14F-4D97-AF65-F5344CB8AC3E}">
        <p14:creationId xmlns:p14="http://schemas.microsoft.com/office/powerpoint/2010/main" val="325736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Creating</a:t>
            </a:r>
            <a:r>
              <a:rPr lang="fr-FR" sz="3200" u="sng" dirty="0"/>
              <a:t> Virtual Machine (PowerShell)</a:t>
            </a:r>
          </a:p>
          <a:p>
            <a:r>
              <a:rPr lang="en-US" sz="3200" dirty="0"/>
              <a:t>Sample PowerShell Script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https://docs.microsoft.com/en-us/azure/virtual-machines/scripts/virtual-machines-windows-powershell-sample-create-vm#sample-script</a:t>
            </a:r>
            <a:endParaRPr lang="en-US" sz="3200" dirty="0">
              <a:solidFill>
                <a:schemeClr val="accent1"/>
              </a:solidFill>
            </a:endParaRPr>
          </a:p>
          <a:p>
            <a:r>
              <a:rPr lang="en-US" sz="3200" dirty="0"/>
              <a:t>Common PowerShell commands for creating and managing Azure Virtual Machines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https://docs.microsoft.com/en-us/azure/virtual-machines/windows/ps-common-ref</a:t>
            </a:r>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974270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Creating</a:t>
            </a:r>
            <a:r>
              <a:rPr lang="fr-FR" sz="3200" u="sng" dirty="0"/>
              <a:t> Virtual Machine (PowerShell)</a:t>
            </a:r>
          </a:p>
          <a:p>
            <a:r>
              <a:rPr lang="en-US" sz="3200" dirty="0"/>
              <a:t>Use the portal to move a VM to another resource group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https://docs.microsoft.com/en-us/azure/virtual-machines/windows/move-vm#use-powershell-to-move-a-vm</a:t>
            </a:r>
            <a:endParaRPr lang="en-US" sz="3200" dirty="0">
              <a:solidFill>
                <a:schemeClr val="accent1"/>
              </a:solidFill>
            </a:endParaRPr>
          </a:p>
          <a:p>
            <a:r>
              <a:rPr lang="en-US" sz="3200" dirty="0"/>
              <a:t>Create a VM using PowerShell - </a:t>
            </a:r>
            <a:r>
              <a:rPr lang="en-US" sz="3200" dirty="0">
                <a:solidFill>
                  <a:schemeClr val="accent1"/>
                </a:solidFill>
                <a:hlinkClick r:id="rId3">
                  <a:extLst>
                    <a:ext uri="{A12FA001-AC4F-418D-AE19-62706E023703}">
                      <ahyp:hlinkClr xmlns:ahyp="http://schemas.microsoft.com/office/drawing/2018/hyperlinkcolor" val="tx"/>
                    </a:ext>
                  </a:extLst>
                </a:hlinkClick>
              </a:rPr>
              <a:t>https://youtu.be/JS90kU0ybmw</a:t>
            </a:r>
            <a:endParaRPr lang="en-US" sz="3200" dirty="0">
              <a:solidFill>
                <a:schemeClr val="accent1"/>
              </a:solidFill>
            </a:endParaRPr>
          </a:p>
          <a:p>
            <a:r>
              <a:rPr lang="en-US" dirty="0"/>
              <a:t> </a:t>
            </a:r>
            <a:r>
              <a:rPr lang="en-US" sz="3200" dirty="0">
                <a:solidFill>
                  <a:schemeClr val="accent1"/>
                </a:solidFill>
                <a:hlinkClick r:id="rId4">
                  <a:extLst>
                    <a:ext uri="{A12FA001-AC4F-418D-AE19-62706E023703}">
                      <ahyp:hlinkClr xmlns:ahyp="http://schemas.microsoft.com/office/drawing/2018/hyperlinkcolor" val="tx"/>
                    </a:ext>
                  </a:extLst>
                </a:hlinkClick>
              </a:rPr>
              <a:t>Create a fully configured virtual machine with PowerShell</a:t>
            </a:r>
            <a:endParaRPr lang="en-US" sz="3200" dirty="0">
              <a:solidFill>
                <a:schemeClr val="accent1"/>
              </a:solidFill>
            </a:endParaRPr>
          </a:p>
          <a:p>
            <a:r>
              <a:rPr lang="en-US" sz="3200" dirty="0"/>
              <a:t>QuickStart: Create a Linux virtual machine with the Azure CLI 2.0 -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https://docs.microsoft.com/en-us/azure/virtual-machines/linux/quick-create-cli</a:t>
            </a:r>
            <a:endParaRPr lang="en-US" sz="3200"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8461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Creating</a:t>
            </a:r>
            <a:r>
              <a:rPr lang="fr-FR" sz="5400" dirty="0"/>
              <a:t>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Creating</a:t>
            </a:r>
            <a:r>
              <a:rPr lang="fr-FR" sz="3200" u="sng" dirty="0"/>
              <a:t> Virtual Machine </a:t>
            </a:r>
            <a:r>
              <a:rPr lang="fr-FR" sz="3200" u="sng" dirty="0" err="1"/>
              <a:t>using</a:t>
            </a:r>
            <a:r>
              <a:rPr lang="fr-FR" sz="3200" u="sng" dirty="0"/>
              <a:t> ARM Template</a:t>
            </a:r>
          </a:p>
          <a:p>
            <a:r>
              <a:rPr lang="en-US" sz="3200" dirty="0"/>
              <a:t>Understand the structure and syntax of Azure Resource Manager Templates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https://docs.microsoft.com/en-us/azure/azure-resource-manager/resource-group-authoring-templates#template-limits</a:t>
            </a:r>
            <a:endParaRPr lang="en-US" sz="3200" dirty="0">
              <a:solidFill>
                <a:schemeClr val="accent1"/>
              </a:solidFill>
            </a:endParaRPr>
          </a:p>
          <a:p>
            <a:r>
              <a:rPr lang="fr-FR" sz="3200" dirty="0"/>
              <a:t>Azure </a:t>
            </a:r>
            <a:r>
              <a:rPr lang="fr-FR" sz="3200" dirty="0" err="1"/>
              <a:t>QuickStart</a:t>
            </a:r>
            <a:r>
              <a:rPr lang="fr-FR" sz="3200" dirty="0"/>
              <a:t> </a:t>
            </a:r>
            <a:r>
              <a:rPr lang="fr-FR" sz="3200" dirty="0" err="1"/>
              <a:t>templates</a:t>
            </a:r>
            <a:r>
              <a:rPr lang="fr-FR" sz="3200" dirty="0"/>
              <a:t> - </a:t>
            </a:r>
            <a:r>
              <a:rPr lang="fr-FR" sz="3200" dirty="0">
                <a:solidFill>
                  <a:schemeClr val="accent1"/>
                </a:solidFill>
                <a:hlinkClick r:id="rId3">
                  <a:extLst>
                    <a:ext uri="{A12FA001-AC4F-418D-AE19-62706E023703}">
                      <ahyp:hlinkClr xmlns:ahyp="http://schemas.microsoft.com/office/drawing/2018/hyperlinkcolor" val="tx"/>
                    </a:ext>
                  </a:extLst>
                </a:hlinkClick>
              </a:rPr>
              <a:t>https://azure.microsoft.com/en-us/resources/templates/</a:t>
            </a:r>
            <a:endParaRPr lang="fr-FR" sz="3200" dirty="0">
              <a:solidFill>
                <a:schemeClr val="accent1"/>
              </a:solidFill>
            </a:endParaRPr>
          </a:p>
          <a:p>
            <a:r>
              <a:rPr lang="en-US" sz="3200" dirty="0"/>
              <a:t>Create a VM using ARM - </a:t>
            </a:r>
            <a:r>
              <a:rPr lang="en-US" sz="3200" dirty="0">
                <a:solidFill>
                  <a:schemeClr val="accent1"/>
                </a:solidFill>
                <a:hlinkClick r:id="rId4">
                  <a:extLst>
                    <a:ext uri="{A12FA001-AC4F-418D-AE19-62706E023703}">
                      <ahyp:hlinkClr xmlns:ahyp="http://schemas.microsoft.com/office/drawing/2018/hyperlinkcolor" val="tx"/>
                    </a:ext>
                  </a:extLst>
                </a:hlinkClick>
              </a:rPr>
              <a:t>https://youtu.be/MkPruUHiv5o</a:t>
            </a:r>
            <a:endParaRPr lang="en-US" sz="3200" dirty="0">
              <a:solidFill>
                <a:schemeClr val="accent1"/>
              </a:solidFill>
            </a:endParaRPr>
          </a:p>
          <a:p>
            <a:r>
              <a:rPr lang="en-US" sz="3200" dirty="0"/>
              <a:t>Troubleshoot common Azure deployment errors with Azure Resource Manager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https://docs.microsoft.com/en-us/azure/azure-resource-manager/resource-manager-common-deployment-errors</a:t>
            </a:r>
            <a:endParaRPr lang="en-US" sz="3200" dirty="0">
              <a:solidFill>
                <a:schemeClr val="accent1"/>
              </a:solidFill>
            </a:endParaRPr>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133339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Deploying</a:t>
            </a:r>
            <a:r>
              <a:rPr lang="fr-FR" sz="5400" dirty="0"/>
              <a:t> Virtual Machine Image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Deploying</a:t>
            </a:r>
            <a:r>
              <a:rPr lang="fr-FR" sz="3200" u="sng" dirty="0"/>
              <a:t> Custom Images</a:t>
            </a:r>
          </a:p>
          <a:p>
            <a:r>
              <a:rPr lang="en-US" sz="3200" dirty="0"/>
              <a:t>Creating and Managing Virtual Machine Images </a:t>
            </a:r>
            <a:r>
              <a:rPr lang="en-US" sz="3200" b="1" dirty="0"/>
              <a:t>- </a:t>
            </a:r>
            <a:r>
              <a:rPr lang="en-US" sz="3200" b="1" dirty="0">
                <a:solidFill>
                  <a:schemeClr val="accent1"/>
                </a:solidFill>
                <a:hlinkClick r:id="rId2">
                  <a:extLst>
                    <a:ext uri="{A12FA001-AC4F-418D-AE19-62706E023703}">
                      <ahyp:hlinkClr xmlns:ahyp="http://schemas.microsoft.com/office/drawing/2018/hyperlinkcolor" val="tx"/>
                    </a:ext>
                  </a:extLst>
                </a:hlinkClick>
              </a:rPr>
              <a:t>https://youtu.be/v7GH8IeSo7c</a:t>
            </a:r>
            <a:endParaRPr lang="en-US" sz="3200" b="1" dirty="0">
              <a:solidFill>
                <a:schemeClr val="accent1"/>
              </a:solidFill>
            </a:endParaRPr>
          </a:p>
          <a:p>
            <a:r>
              <a:rPr lang="en-US" sz="3200" dirty="0"/>
              <a:t>Upload a specialized VHD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https://docs.microsoft.com/en-us/azure/virtual-machines/windows/create-vm-specialized#option-2-upload-a-specialized-vhd</a:t>
            </a:r>
            <a:endParaRPr lang="en-US" sz="3200" dirty="0">
              <a:solidFill>
                <a:schemeClr val="accent1"/>
              </a:solidFill>
            </a:endParaRPr>
          </a:p>
          <a:p>
            <a:r>
              <a:rPr lang="en-US" sz="3200" dirty="0"/>
              <a:t>Creating and Managing Virtual Machine Images (Part 1) - </a:t>
            </a:r>
            <a:r>
              <a:rPr lang="en-US" sz="3200" dirty="0">
                <a:solidFill>
                  <a:schemeClr val="accent1"/>
                </a:solidFill>
                <a:hlinkClick r:id="rId4">
                  <a:extLst>
                    <a:ext uri="{A12FA001-AC4F-418D-AE19-62706E023703}">
                      <ahyp:hlinkClr xmlns:ahyp="http://schemas.microsoft.com/office/drawing/2018/hyperlinkcolor" val="tx"/>
                    </a:ext>
                  </a:extLst>
                </a:hlinkClick>
              </a:rPr>
              <a:t>https://youtu.be/LyX_liuh3Wc</a:t>
            </a:r>
            <a:endParaRPr lang="en-US" sz="3200" dirty="0">
              <a:solidFill>
                <a:schemeClr val="accent1"/>
              </a:solidFill>
            </a:endParaRPr>
          </a:p>
          <a:p>
            <a:r>
              <a:rPr lang="en-US" sz="3200" dirty="0"/>
              <a:t>Demonstration-Creating and Managing Virtual Machine Images (Part 2) - </a:t>
            </a:r>
            <a:r>
              <a:rPr lang="en-US" sz="3200" dirty="0">
                <a:solidFill>
                  <a:schemeClr val="accent1"/>
                </a:solidFill>
                <a:hlinkClick r:id="rId5">
                  <a:extLst>
                    <a:ext uri="{A12FA001-AC4F-418D-AE19-62706E023703}">
                      <ahyp:hlinkClr xmlns:ahyp="http://schemas.microsoft.com/office/drawing/2018/hyperlinkcolor" val="tx"/>
                    </a:ext>
                  </a:extLst>
                </a:hlinkClick>
              </a:rPr>
              <a:t>https://youtu.be/MjnJ-D92gMo</a:t>
            </a:r>
            <a:endParaRPr lang="en-US" sz="3200" dirty="0">
              <a:solidFill>
                <a:schemeClr val="accent1"/>
              </a:solidFill>
            </a:endParaRPr>
          </a:p>
          <a:p>
            <a:r>
              <a:rPr lang="en-US" sz="3200" dirty="0">
                <a:solidFill>
                  <a:schemeClr val="accent1"/>
                </a:solidFill>
                <a:hlinkClick r:id="rId6">
                  <a:extLst>
                    <a:ext uri="{A12FA001-AC4F-418D-AE19-62706E023703}">
                      <ahyp:hlinkClr xmlns:ahyp="http://schemas.microsoft.com/office/drawing/2018/hyperlinkcolor" val="tx"/>
                    </a:ext>
                  </a:extLst>
                </a:hlinkClick>
              </a:rPr>
              <a:t>Create a custom image of an Azure VM with Azure PowerShell</a:t>
            </a:r>
            <a:endParaRPr lang="en-US" sz="3200" dirty="0">
              <a:solidFill>
                <a:schemeClr val="accent1"/>
              </a:solidFill>
            </a:endParaRPr>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6242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Deploying</a:t>
            </a:r>
            <a:r>
              <a:rPr lang="fr-FR" sz="5400" dirty="0"/>
              <a:t> Virtual Machine Image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Deploying</a:t>
            </a:r>
            <a:r>
              <a:rPr lang="fr-FR" sz="3200" u="sng" dirty="0"/>
              <a:t> Linux Virtual Machines</a:t>
            </a:r>
          </a:p>
          <a:p>
            <a:r>
              <a:rPr lang="fr-FR" sz="3200" dirty="0"/>
              <a:t>Linux </a:t>
            </a:r>
            <a:r>
              <a:rPr lang="fr-FR" sz="3200" dirty="0" err="1"/>
              <a:t>virtual</a:t>
            </a:r>
            <a:r>
              <a:rPr lang="fr-FR" sz="3200" dirty="0"/>
              <a:t> machines and open technologies -</a:t>
            </a:r>
            <a:r>
              <a:rPr lang="fr-FR" sz="3200" dirty="0">
                <a:solidFill>
                  <a:schemeClr val="accent1"/>
                </a:solidFill>
              </a:rPr>
              <a:t> </a:t>
            </a:r>
            <a:r>
              <a:rPr lang="fr-FR" sz="3200" dirty="0">
                <a:solidFill>
                  <a:schemeClr val="accent1"/>
                </a:solidFill>
                <a:hlinkClick r:id="rId2">
                  <a:extLst>
                    <a:ext uri="{A12FA001-AC4F-418D-AE19-62706E023703}">
                      <ahyp:hlinkClr xmlns:ahyp="http://schemas.microsoft.com/office/drawing/2018/hyperlinkcolor" val="tx"/>
                    </a:ext>
                  </a:extLst>
                </a:hlinkClick>
              </a:rPr>
              <a:t>https://azure.microsoft.com/en-us/services/virtual-machines/linux-and-open/</a:t>
            </a:r>
            <a:endParaRPr lang="fr-FR" sz="3200" dirty="0">
              <a:solidFill>
                <a:schemeClr val="accent1"/>
              </a:solidFill>
            </a:endParaRPr>
          </a:p>
          <a:p>
            <a:r>
              <a:rPr lang="fr-FR" sz="3200" dirty="0"/>
              <a:t>Linux </a:t>
            </a:r>
            <a:r>
              <a:rPr lang="fr-FR" sz="3200" dirty="0" err="1"/>
              <a:t>virtual</a:t>
            </a:r>
            <a:r>
              <a:rPr lang="fr-FR" sz="3200" dirty="0"/>
              <a:t> machines (Documentation)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https://docs.microsoft.com/en-us/azure/virtual-machines/linux/</a:t>
            </a:r>
            <a:endParaRPr lang="fr-FR" sz="3200" dirty="0">
              <a:solidFill>
                <a:schemeClr val="accent1"/>
              </a:solidFill>
            </a:endParaRPr>
          </a:p>
          <a:p>
            <a:r>
              <a:rPr lang="fr-FR" sz="3200" dirty="0" err="1"/>
              <a:t>Deploying</a:t>
            </a:r>
            <a:r>
              <a:rPr lang="fr-FR" sz="3200" dirty="0"/>
              <a:t> Linux Virtual Machines - </a:t>
            </a:r>
            <a:r>
              <a:rPr lang="fr-FR" sz="3200" dirty="0">
                <a:solidFill>
                  <a:schemeClr val="accent1"/>
                </a:solidFill>
                <a:hlinkClick r:id="rId4">
                  <a:extLst>
                    <a:ext uri="{A12FA001-AC4F-418D-AE19-62706E023703}">
                      <ahyp:hlinkClr xmlns:ahyp="http://schemas.microsoft.com/office/drawing/2018/hyperlinkcolor" val="tx"/>
                    </a:ext>
                  </a:extLst>
                </a:hlinkClick>
              </a:rPr>
              <a:t>https://youtu.be/k7mPJhRVXoA</a:t>
            </a:r>
            <a:endParaRPr lang="fr-FR" sz="3200" dirty="0">
              <a:solidFill>
                <a:schemeClr val="accent1"/>
              </a:solidFill>
            </a:endParaRPr>
          </a:p>
          <a:p>
            <a:r>
              <a:rPr lang="en-US" sz="3200" dirty="0"/>
              <a:t>How to use SSH keys with Windows on Azure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https://docs.microsoft.com/en-us/azure/virtual-machines/linux/ssh-from-windows#overview-of-ssh-and-keys</a:t>
            </a:r>
            <a:endParaRPr lang="fr-FR" sz="3200" dirty="0">
              <a:solidFill>
                <a:schemeClr val="accent1"/>
              </a:solidFill>
            </a:endParaRPr>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783477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Deploying</a:t>
            </a:r>
            <a:r>
              <a:rPr lang="fr-FR" sz="5400" dirty="0"/>
              <a:t> Virtual Machine Image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Deploying</a:t>
            </a:r>
            <a:r>
              <a:rPr lang="fr-FR" sz="3200" u="sng" dirty="0"/>
              <a:t> Linux Virtual Machines</a:t>
            </a:r>
          </a:p>
          <a:p>
            <a:r>
              <a:rPr lang="en-US" sz="3200" dirty="0"/>
              <a:t>Create SSH keys with </a:t>
            </a:r>
            <a:r>
              <a:rPr lang="en-US" sz="3200" dirty="0" err="1"/>
              <a:t>PuTTYgen</a:t>
            </a:r>
            <a:r>
              <a:rPr lang="en-US" sz="3200" dirty="0"/>
              <a:t>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https://docs.microsoft.com/en-us/azure/virtual-machines/linux/ssh-from-windows#create-ssh-keys-with-puttygen</a:t>
            </a:r>
            <a:endParaRPr lang="en-US" sz="3200" dirty="0">
              <a:solidFill>
                <a:schemeClr val="accent1"/>
              </a:solidFill>
            </a:endParaRPr>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3319980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err="1"/>
              <a:t>Overview</a:t>
            </a:r>
            <a:r>
              <a:rPr lang="fr-FR" sz="3200" u="sng" dirty="0"/>
              <a:t> of Virtual Machine Configuration</a:t>
            </a:r>
          </a:p>
          <a:p>
            <a:r>
              <a:rPr lang="fr-FR" sz="3200" dirty="0" err="1"/>
              <a:t>Configuring</a:t>
            </a:r>
            <a:r>
              <a:rPr lang="fr-FR" sz="3200" dirty="0"/>
              <a:t> Virtual Machines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https://youtu.be/nJYw54Rxdgg</a:t>
            </a:r>
            <a:endParaRPr lang="fr-FR" sz="3200" dirty="0">
              <a:solidFill>
                <a:schemeClr val="accent1"/>
              </a:solidFill>
            </a:endParaRPr>
          </a:p>
          <a:p>
            <a:endParaRPr lang="fr-FR" sz="3200"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6270251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492976"/>
            <a:ext cx="12436475" cy="5888741"/>
          </a:xfrm>
        </p:spPr>
        <p:txBody>
          <a:bodyPr/>
          <a:lstStyle/>
          <a:p>
            <a:pPr marL="0" indent="0">
              <a:buNone/>
            </a:pPr>
            <a:r>
              <a:rPr lang="fr-FR" sz="3200" u="sng" dirty="0"/>
              <a:t>Virtual Machine Networking</a:t>
            </a:r>
          </a:p>
          <a:p>
            <a:r>
              <a:rPr lang="en-US" sz="3200" dirty="0"/>
              <a:t>Public IP addresses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https://docs.microsoft.com/en-us/azure/virtual-network/virtual-network-ip-addresses-overview-arm#public-ip-addresses</a:t>
            </a:r>
            <a:endParaRPr lang="en-US" sz="3200" dirty="0">
              <a:solidFill>
                <a:schemeClr val="accent1"/>
              </a:solidFill>
            </a:endParaRPr>
          </a:p>
          <a:p>
            <a:r>
              <a:rPr lang="en-US" sz="3200" dirty="0"/>
              <a:t>Private IP addresses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https://docs.microsoft.com/en-us/azure/virtual-network/virtual-network-ip-addresses-overview-arm#private-ip-addresses</a:t>
            </a:r>
            <a:endParaRPr lang="en-US" sz="3200" dirty="0">
              <a:solidFill>
                <a:schemeClr val="accent1"/>
              </a:solidFill>
            </a:endParaRPr>
          </a:p>
          <a:p>
            <a:r>
              <a:rPr lang="en-US" dirty="0"/>
              <a:t>Network Security Groups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https://docs.microsoft.com/en-us/azure/virtual-network/security-overview#network-security-groups</a:t>
            </a:r>
            <a:endParaRPr lang="en-US" sz="3200" dirty="0">
              <a:solidFill>
                <a:schemeClr val="accent1"/>
              </a:solidFill>
            </a:endParaRPr>
          </a:p>
          <a:p>
            <a:r>
              <a:rPr lang="fr-FR" dirty="0" err="1"/>
              <a:t>Modifying</a:t>
            </a:r>
            <a:r>
              <a:rPr lang="fr-FR" dirty="0"/>
              <a:t> IP </a:t>
            </a:r>
            <a:r>
              <a:rPr lang="fr-FR" dirty="0" err="1"/>
              <a:t>Addresses</a:t>
            </a:r>
            <a:r>
              <a:rPr lang="fr-FR"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https://youtu.be/ZyycnzFNrGE</a:t>
            </a:r>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040899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56412" y="1105784"/>
            <a:ext cx="12436475" cy="5888741"/>
          </a:xfrm>
        </p:spPr>
        <p:txBody>
          <a:bodyPr/>
          <a:lstStyle/>
          <a:p>
            <a:pPr marL="0" indent="0">
              <a:buNone/>
            </a:pPr>
            <a:r>
              <a:rPr lang="fr-FR" sz="3200" u="sng" dirty="0"/>
              <a:t>Virtual Machine Networking</a:t>
            </a:r>
          </a:p>
          <a:p>
            <a:r>
              <a:rPr lang="en-US" sz="3200" dirty="0">
                <a:solidFill>
                  <a:schemeClr val="accent1"/>
                </a:solidFill>
                <a:hlinkClick r:id="rId2">
                  <a:extLst>
                    <a:ext uri="{A12FA001-AC4F-418D-AE19-62706E023703}">
                      <ahyp:hlinkClr xmlns:ahyp="http://schemas.microsoft.com/office/drawing/2018/hyperlinkcolor" val="tx"/>
                    </a:ext>
                  </a:extLst>
                </a:hlinkClick>
              </a:rPr>
              <a:t>Create a VM with a static public IP address</a:t>
            </a:r>
            <a:r>
              <a:rPr lang="en-US" sz="3200" dirty="0">
                <a:solidFill>
                  <a:schemeClr val="accent1"/>
                </a:solidFill>
              </a:rPr>
              <a:t>.</a:t>
            </a:r>
          </a:p>
          <a:p>
            <a:r>
              <a:rPr lang="en-US" sz="3200" u="sng" dirty="0">
                <a:solidFill>
                  <a:schemeClr val="accent1"/>
                </a:solidFill>
                <a:hlinkClick r:id="rId3">
                  <a:extLst>
                    <a:ext uri="{A12FA001-AC4F-418D-AE19-62706E023703}">
                      <ahyp:hlinkClr xmlns:ahyp="http://schemas.microsoft.com/office/drawing/2018/hyperlinkcolor" val="tx"/>
                    </a:ext>
                  </a:extLst>
                </a:hlinkClick>
              </a:rPr>
              <a:t>Create a VM with a static private IP address</a:t>
            </a:r>
            <a:r>
              <a:rPr lang="en-US" sz="3200" dirty="0">
                <a:solidFill>
                  <a:schemeClr val="accent1"/>
                </a:solidFill>
              </a:rPr>
              <a:t>.</a:t>
            </a:r>
          </a:p>
          <a:p>
            <a:r>
              <a:rPr lang="en-US" sz="3200" dirty="0"/>
              <a:t>IP address types and allocation methods in Azure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https://docs.microsoft.com/en-us/azure/virtual-network/virtual-network-ip-addresses-overview-arm#public-ip-addresses</a:t>
            </a:r>
            <a:endParaRPr lang="fr-FR"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creating a network security group using the Azure portal</a:t>
            </a:r>
            <a:endParaRPr lang="en-US" sz="3200" dirty="0">
              <a:solidFill>
                <a:schemeClr val="accent1"/>
              </a:solidFill>
            </a:endParaRPr>
          </a:p>
          <a:p>
            <a:r>
              <a:rPr lang="en-US" sz="3200" dirty="0"/>
              <a:t>Network Security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https://docs.microsoft.com/en-us/azure/virtual-network/security-overview</a:t>
            </a:r>
            <a:endParaRPr lang="fr-FR" sz="3200"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947912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56412" y="1105784"/>
            <a:ext cx="12436475" cy="5888741"/>
          </a:xfrm>
        </p:spPr>
        <p:txBody>
          <a:bodyPr/>
          <a:lstStyle/>
          <a:p>
            <a:pPr marL="0" indent="0">
              <a:buNone/>
            </a:pPr>
            <a:r>
              <a:rPr lang="fr-FR" sz="3200" u="sng" dirty="0"/>
              <a:t>Virtual Machine Networking</a:t>
            </a:r>
          </a:p>
          <a:p>
            <a:r>
              <a:rPr lang="en-US" sz="3200" dirty="0"/>
              <a:t>Create and manage a Windows virtual machine that has multiple NIC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https://docs.microsoft.com/en-us/azure/virtual-machines/windows/multiple-nics?toc=%2fazure%2fvirtual-network%2ftoc.json#add-a-nic-to-an-existing-vm</a:t>
            </a:r>
            <a:endParaRPr lang="en-US" sz="3200" dirty="0">
              <a:solidFill>
                <a:schemeClr val="accent1"/>
              </a:solidFill>
            </a:endParaRPr>
          </a:p>
          <a:p>
            <a:r>
              <a:rPr lang="en-US" sz="3200" dirty="0"/>
              <a:t>Add network interfaces to or remove network interfaces from virtual machines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https://docs.microsoft.com/en-us/azure/virtual-network/virtual-network-network-interface-vm</a:t>
            </a:r>
            <a:endParaRPr lang="en-US" sz="3200" dirty="0">
              <a:solidFill>
                <a:schemeClr val="accent1"/>
              </a:solidFill>
            </a:endParaRPr>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131291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47FE-805C-4D96-B365-5F2F5886BF36}"/>
              </a:ext>
            </a:extLst>
          </p:cNvPr>
          <p:cNvSpPr>
            <a:spLocks noGrp="1"/>
          </p:cNvSpPr>
          <p:nvPr>
            <p:ph type="title"/>
          </p:nvPr>
        </p:nvSpPr>
        <p:spPr/>
        <p:txBody>
          <a:bodyPr/>
          <a:lstStyle/>
          <a:p>
            <a:r>
              <a:rPr lang="en-US" dirty="0"/>
              <a:t>News badges !!!</a:t>
            </a:r>
            <a:endParaRPr lang="fr-FR" dirty="0"/>
          </a:p>
        </p:txBody>
      </p:sp>
      <p:sp>
        <p:nvSpPr>
          <p:cNvPr id="3" name="Text Placeholder 2">
            <a:extLst>
              <a:ext uri="{FF2B5EF4-FFF2-40B4-BE49-F238E27FC236}">
                <a16:creationId xmlns:a16="http://schemas.microsoft.com/office/drawing/2014/main" id="{DC3300C8-DA59-4A89-8C22-B35A86FDC4E0}"/>
              </a:ext>
            </a:extLst>
          </p:cNvPr>
          <p:cNvSpPr>
            <a:spLocks noGrp="1"/>
          </p:cNvSpPr>
          <p:nvPr>
            <p:ph type="body" sz="quarter" idx="10"/>
          </p:nvPr>
        </p:nvSpPr>
        <p:spPr/>
        <p:txBody>
          <a:bodyPr/>
          <a:lstStyle/>
          <a:p>
            <a:endParaRPr lang="fr-FR"/>
          </a:p>
        </p:txBody>
      </p:sp>
      <p:pic>
        <p:nvPicPr>
          <p:cNvPr id="4" name="Picture 3">
            <a:extLst>
              <a:ext uri="{FF2B5EF4-FFF2-40B4-BE49-F238E27FC236}">
                <a16:creationId xmlns:a16="http://schemas.microsoft.com/office/drawing/2014/main" id="{13C9BF4F-C913-4836-A722-6EF1C963023B}"/>
              </a:ext>
            </a:extLst>
          </p:cNvPr>
          <p:cNvPicPr>
            <a:picLocks noChangeAspect="1"/>
          </p:cNvPicPr>
          <p:nvPr/>
        </p:nvPicPr>
        <p:blipFill>
          <a:blip r:embed="rId2"/>
          <a:stretch>
            <a:fillRect/>
          </a:stretch>
        </p:blipFill>
        <p:spPr>
          <a:xfrm>
            <a:off x="-1" y="1670486"/>
            <a:ext cx="12436475" cy="3653552"/>
          </a:xfrm>
          <a:prstGeom prst="rect">
            <a:avLst/>
          </a:prstGeom>
        </p:spPr>
      </p:pic>
    </p:spTree>
    <p:extLst>
      <p:ext uri="{BB962C8B-B14F-4D97-AF65-F5344CB8AC3E}">
        <p14:creationId xmlns:p14="http://schemas.microsoft.com/office/powerpoint/2010/main" val="25858234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56412" y="1105784"/>
            <a:ext cx="12436475" cy="5888741"/>
          </a:xfrm>
        </p:spPr>
        <p:txBody>
          <a:bodyPr/>
          <a:lstStyle/>
          <a:p>
            <a:pPr marL="0" indent="0">
              <a:buNone/>
            </a:pPr>
            <a:r>
              <a:rPr lang="fr-FR" sz="3200" u="sng" dirty="0"/>
              <a:t>Virtual Machine Storage</a:t>
            </a:r>
          </a:p>
          <a:p>
            <a:r>
              <a:rPr lang="fr-FR" sz="3200" dirty="0"/>
              <a:t>Virtual Machine Storage </a:t>
            </a:r>
            <a:r>
              <a:rPr lang="fr-FR" sz="3200" b="1" dirty="0"/>
              <a:t>- </a:t>
            </a:r>
            <a:r>
              <a:rPr lang="fr-FR" sz="3200" dirty="0">
                <a:solidFill>
                  <a:schemeClr val="accent1"/>
                </a:solidFill>
                <a:hlinkClick r:id="rId2">
                  <a:extLst>
                    <a:ext uri="{A12FA001-AC4F-418D-AE19-62706E023703}">
                      <ahyp:hlinkClr xmlns:ahyp="http://schemas.microsoft.com/office/drawing/2018/hyperlinkcolor" val="tx"/>
                    </a:ext>
                  </a:extLst>
                </a:hlinkClick>
              </a:rPr>
              <a:t>https://youtu.be/og_rZYBLvCs</a:t>
            </a:r>
            <a:endParaRPr lang="fr-FR" sz="3200" dirty="0">
              <a:solidFill>
                <a:schemeClr val="accent1"/>
              </a:solidFill>
            </a:endParaRPr>
          </a:p>
          <a:p>
            <a:r>
              <a:rPr lang="fr-FR" sz="3200" dirty="0"/>
              <a:t>Virtual machine </a:t>
            </a:r>
            <a:r>
              <a:rPr lang="fr-FR" sz="3200" dirty="0" err="1"/>
              <a:t>limits</a:t>
            </a:r>
            <a:r>
              <a:rPr lang="fr-FR" sz="3200" dirty="0"/>
              <a:t>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https://docs.microsoft.com/en-us/azure/azure-subscription-service-limits#virtual-machines-limits</a:t>
            </a:r>
            <a:endParaRPr lang="fr-FR" sz="3200" dirty="0">
              <a:solidFill>
                <a:schemeClr val="accent1"/>
              </a:solidFill>
            </a:endParaRPr>
          </a:p>
          <a:p>
            <a:r>
              <a:rPr lang="fr-FR" sz="3200" dirty="0"/>
              <a:t>Virtual Machine Storage - </a:t>
            </a:r>
            <a:r>
              <a:rPr lang="fr-FR" sz="3200" dirty="0">
                <a:solidFill>
                  <a:schemeClr val="accent1"/>
                </a:solidFill>
                <a:hlinkClick r:id="rId4">
                  <a:extLst>
                    <a:ext uri="{A12FA001-AC4F-418D-AE19-62706E023703}">
                      <ahyp:hlinkClr xmlns:ahyp="http://schemas.microsoft.com/office/drawing/2018/hyperlinkcolor" val="tx"/>
                    </a:ext>
                  </a:extLst>
                </a:hlinkClick>
              </a:rPr>
              <a:t>https://youtu.be/sKg5Hz1tSmQ</a:t>
            </a:r>
            <a:endParaRPr lang="fr-FR" sz="3200" dirty="0">
              <a:solidFill>
                <a:schemeClr val="accent1"/>
              </a:solidFill>
            </a:endParaRPr>
          </a:p>
          <a:p>
            <a:r>
              <a:rPr lang="en-US" sz="3200" dirty="0"/>
              <a:t>About disk storage for Azure Windows virtual machines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https://docs.microsoft.com/en-us/azure/virtual-machines/windows/about-disks-and-vhds?toc=%2Fazure%2Fvirtual-machines%2Fwindows%2Ftoc.json</a:t>
            </a:r>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778026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56412" y="1105784"/>
            <a:ext cx="12436475" cy="5888741"/>
          </a:xfrm>
        </p:spPr>
        <p:txBody>
          <a:bodyPr/>
          <a:lstStyle/>
          <a:p>
            <a:pPr marL="0" indent="0">
              <a:buNone/>
            </a:pPr>
            <a:r>
              <a:rPr lang="fr-FR" sz="3200" u="sng" dirty="0"/>
              <a:t>Virtual Machine Storage</a:t>
            </a:r>
          </a:p>
          <a:p>
            <a:r>
              <a:rPr lang="en-US" sz="2800" b="1" dirty="0"/>
              <a:t>Managed disks overview</a:t>
            </a:r>
            <a:r>
              <a:rPr lang="en-US" sz="2800" dirty="0"/>
              <a:t>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https://docs.microsoft.com/en-us/azure/virtual-machines/windows/managed-disks-overview</a:t>
            </a:r>
            <a:endParaRPr lang="en-US" sz="2800" dirty="0">
              <a:solidFill>
                <a:schemeClr val="accent1"/>
              </a:solidFill>
            </a:endParaRPr>
          </a:p>
          <a:p>
            <a:r>
              <a:rPr lang="en-US" sz="2800" b="1" dirty="0"/>
              <a:t>Premium Storage</a:t>
            </a:r>
            <a:r>
              <a:rPr lang="en-US" sz="2800" dirty="0"/>
              <a:t>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https://docs.microsoft.com/en-us/azure/virtual-machines/windows/premium-storage</a:t>
            </a:r>
            <a:endParaRPr lang="en-US" sz="2800" dirty="0">
              <a:solidFill>
                <a:schemeClr val="accent1"/>
              </a:solidFill>
            </a:endParaRPr>
          </a:p>
          <a:p>
            <a:r>
              <a:rPr lang="en-US" sz="2800" b="1" dirty="0"/>
              <a:t>Standard Storage</a:t>
            </a:r>
            <a:r>
              <a:rPr lang="en-US" sz="2800" dirty="0"/>
              <a:t>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https://docs.microsoft.com/en-us/azure/virtual-machines/windows/standard-storage</a:t>
            </a:r>
            <a:endParaRPr lang="en-US" sz="2800" dirty="0">
              <a:solidFill>
                <a:schemeClr val="accent1"/>
              </a:solidFill>
            </a:endParaRPr>
          </a:p>
          <a:p>
            <a:r>
              <a:rPr lang="fr-FR" sz="2800" b="1" cap="all" dirty="0"/>
              <a:t>RESILIENCY WITH MANAGED DISKS - </a:t>
            </a:r>
            <a:r>
              <a:rPr lang="fr-FR" sz="2800" b="1" cap="all" dirty="0">
                <a:solidFill>
                  <a:schemeClr val="accent1"/>
                </a:solidFill>
              </a:rPr>
              <a:t>https://sec.ch9.ms/ch9/192d/e9de0a81-7ddf-47b2-976e-42ea7ec3192d/ManagedDisksforAzureResiliency_high.mp4</a:t>
            </a:r>
          </a:p>
          <a:p>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3100524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Configuration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872633"/>
            <a:ext cx="12436475" cy="5888741"/>
          </a:xfrm>
        </p:spPr>
        <p:txBody>
          <a:bodyPr/>
          <a:lstStyle/>
          <a:p>
            <a:pPr marL="0" indent="0">
              <a:buNone/>
            </a:pPr>
            <a:r>
              <a:rPr lang="fr-FR" sz="3200" u="sng" dirty="0"/>
              <a:t>Virtual Machine Storage</a:t>
            </a:r>
          </a:p>
          <a:p>
            <a:r>
              <a:rPr lang="fr-FR" sz="3200" dirty="0" err="1"/>
              <a:t>Attach</a:t>
            </a:r>
            <a:r>
              <a:rPr lang="fr-FR" sz="3200" dirty="0"/>
              <a:t> and </a:t>
            </a:r>
            <a:r>
              <a:rPr lang="fr-FR" sz="3200" dirty="0" err="1"/>
              <a:t>Detach</a:t>
            </a:r>
            <a:r>
              <a:rPr lang="fr-FR" sz="3200" dirty="0"/>
              <a:t> </a:t>
            </a:r>
            <a:r>
              <a:rPr lang="fr-FR" sz="3200" dirty="0" err="1"/>
              <a:t>Disks</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https://youtu.be/LXblaftKoxM</a:t>
            </a:r>
            <a:endParaRPr lang="fr-FR" sz="3200" dirty="0">
              <a:solidFill>
                <a:schemeClr val="accent1"/>
              </a:solidFill>
            </a:endParaRPr>
          </a:p>
          <a:p>
            <a:r>
              <a:rPr lang="fr-FR" sz="3200" dirty="0" err="1"/>
              <a:t>Upload</a:t>
            </a:r>
            <a:r>
              <a:rPr lang="fr-FR" sz="3200" dirty="0"/>
              <a:t> Custom </a:t>
            </a:r>
            <a:r>
              <a:rPr lang="fr-FR" sz="3200" dirty="0" err="1"/>
              <a:t>Disks</a:t>
            </a:r>
            <a:r>
              <a:rPr lang="fr-FR" sz="3200" dirty="0"/>
              <a:t> - </a:t>
            </a:r>
            <a:r>
              <a:rPr lang="fr-FR" sz="3200" dirty="0">
                <a:solidFill>
                  <a:schemeClr val="accent1"/>
                </a:solidFill>
                <a:hlinkClick r:id="rId3">
                  <a:extLst>
                    <a:ext uri="{A12FA001-AC4F-418D-AE19-62706E023703}">
                      <ahyp:hlinkClr xmlns:ahyp="http://schemas.microsoft.com/office/drawing/2018/hyperlinkcolor" val="tx"/>
                    </a:ext>
                  </a:extLst>
                </a:hlinkClick>
              </a:rPr>
              <a:t>https://youtu.be/uG1wVoc7oVQ</a:t>
            </a:r>
            <a:endParaRPr lang="fr-FR" sz="3200" dirty="0">
              <a:solidFill>
                <a:schemeClr val="accent1"/>
              </a:solidFill>
            </a:endParaRPr>
          </a:p>
          <a:p>
            <a:r>
              <a:rPr lang="fr-FR" sz="3200" dirty="0" err="1"/>
              <a:t>Migrating</a:t>
            </a:r>
            <a:r>
              <a:rPr lang="fr-FR" sz="3200" dirty="0"/>
              <a:t> </a:t>
            </a:r>
            <a:r>
              <a:rPr lang="fr-FR" sz="3200" dirty="0" err="1"/>
              <a:t>from</a:t>
            </a:r>
            <a:r>
              <a:rPr lang="fr-FR" sz="3200" dirty="0"/>
              <a:t> </a:t>
            </a:r>
            <a:r>
              <a:rPr lang="fr-FR" sz="3200" dirty="0" err="1"/>
              <a:t>Managed</a:t>
            </a:r>
            <a:r>
              <a:rPr lang="fr-FR" sz="3200" dirty="0"/>
              <a:t> </a:t>
            </a:r>
            <a:r>
              <a:rPr lang="fr-FR" sz="3200" dirty="0" err="1"/>
              <a:t>Disks</a:t>
            </a:r>
            <a:r>
              <a:rPr lang="fr-FR" sz="3200"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https://youtu.be/hXCBMQlPfR8</a:t>
            </a:r>
            <a:endParaRPr lang="fr-FR"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Attach a data disk to a Windows VM using PowerShell</a:t>
            </a:r>
            <a:r>
              <a:rPr lang="en-US" sz="3200" dirty="0">
                <a:solidFill>
                  <a:schemeClr val="accent1"/>
                </a:solidFill>
              </a:rPr>
              <a:t>. </a:t>
            </a:r>
          </a:p>
          <a:p>
            <a:r>
              <a:rPr lang="en-US" sz="3200" dirty="0">
                <a:solidFill>
                  <a:schemeClr val="accent1"/>
                </a:solidFill>
                <a:hlinkClick r:id="rId6">
                  <a:extLst>
                    <a:ext uri="{A12FA001-AC4F-418D-AE19-62706E023703}">
                      <ahyp:hlinkClr xmlns:ahyp="http://schemas.microsoft.com/office/drawing/2018/hyperlinkcolor" val="tx"/>
                    </a:ext>
                  </a:extLst>
                </a:hlinkClick>
              </a:rPr>
              <a:t>Convert Azure managed disks storage from standard to premium, and vice versa</a:t>
            </a:r>
            <a:endParaRPr lang="en-US" sz="3200" dirty="0">
              <a:solidFill>
                <a:schemeClr val="accent1"/>
              </a:solidFill>
            </a:endParaRPr>
          </a:p>
          <a:p>
            <a:r>
              <a:rPr lang="en-US" sz="3200" u="sng" dirty="0">
                <a:solidFill>
                  <a:schemeClr val="accent1"/>
                </a:solidFill>
                <a:hlinkClick r:id="rId7">
                  <a:extLst>
                    <a:ext uri="{A12FA001-AC4F-418D-AE19-62706E023703}">
                      <ahyp:hlinkClr xmlns:ahyp="http://schemas.microsoft.com/office/drawing/2018/hyperlinkcolor" val="tx"/>
                    </a:ext>
                  </a:extLst>
                </a:hlinkClick>
              </a:rPr>
              <a:t>Convert a Windows virtual machine from unmanaged disks to managed disks</a:t>
            </a:r>
            <a:endParaRPr lang="fr-FR" sz="3200" dirty="0">
              <a:solidFill>
                <a:schemeClr val="accent1"/>
              </a:solidFill>
            </a:endParaRPr>
          </a:p>
          <a:p>
            <a:r>
              <a:rPr lang="en-US" sz="3200" dirty="0"/>
              <a:t>Azure Virtual Machine PowerShell samples - </a:t>
            </a:r>
            <a:r>
              <a:rPr lang="en-US" sz="3200" dirty="0">
                <a:solidFill>
                  <a:schemeClr val="accent1"/>
                </a:solidFill>
                <a:hlinkClick r:id="rId8">
                  <a:extLst>
                    <a:ext uri="{A12FA001-AC4F-418D-AE19-62706E023703}">
                      <ahyp:hlinkClr xmlns:ahyp="http://schemas.microsoft.com/office/drawing/2018/hyperlinkcolor" val="tx"/>
                    </a:ext>
                  </a:extLst>
                </a:hlinkClick>
              </a:rPr>
              <a:t>https://docs.microsoft.com/en-us/azure/virtual-machines/windows/powershell-samples</a:t>
            </a:r>
            <a:endParaRPr lang="fr-FR" sz="3200" dirty="0">
              <a:solidFill>
                <a:schemeClr val="accent1"/>
              </a:solidFill>
            </a:endParaRPr>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6560641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43570" y="1413681"/>
            <a:ext cx="12436475" cy="5888741"/>
          </a:xfrm>
        </p:spPr>
        <p:txBody>
          <a:bodyPr/>
          <a:lstStyle/>
          <a:p>
            <a:pPr marL="0" indent="0">
              <a:buNone/>
            </a:pPr>
            <a:r>
              <a:rPr lang="fr-FR" sz="3200" u="sng" dirty="0"/>
              <a:t>Virtual Machine </a:t>
            </a:r>
            <a:r>
              <a:rPr lang="fr-FR" sz="3200" u="sng" dirty="0" err="1"/>
              <a:t>Availability</a:t>
            </a:r>
            <a:endParaRPr lang="fr-FR" sz="3200" u="sng" dirty="0"/>
          </a:p>
          <a:p>
            <a:r>
              <a:rPr lang="en-US" sz="3200" dirty="0"/>
              <a:t>Manage the availability of Windows virtual machines in Azure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https://docs.microsoft.com/en-us/azure/virtual-machines/windows/manage-availability</a:t>
            </a:r>
            <a:endParaRPr lang="en-US" sz="3200" dirty="0">
              <a:solidFill>
                <a:schemeClr val="accent1"/>
              </a:solidFill>
            </a:endParaRPr>
          </a:p>
          <a:p>
            <a:r>
              <a:rPr lang="en-US" sz="3200" dirty="0"/>
              <a:t>SLA for Virtual Machines - </a:t>
            </a:r>
            <a:r>
              <a:rPr lang="en-US" sz="3200" dirty="0">
                <a:solidFill>
                  <a:schemeClr val="accent1"/>
                </a:solidFill>
                <a:hlinkClick r:id="rId3">
                  <a:extLst>
                    <a:ext uri="{A12FA001-AC4F-418D-AE19-62706E023703}">
                      <ahyp:hlinkClr xmlns:ahyp="http://schemas.microsoft.com/office/drawing/2018/hyperlinkcolor" val="tx"/>
                    </a:ext>
                  </a:extLst>
                </a:hlinkClick>
              </a:rPr>
              <a:t>https://azure.microsoft.com/en-us/support/legal/sla/virtual-machines/v1_8/</a:t>
            </a:r>
            <a:endParaRPr lang="en-US" sz="3200" dirty="0">
              <a:solidFill>
                <a:schemeClr val="accent1"/>
              </a:solidFill>
            </a:endParaRPr>
          </a:p>
          <a:p>
            <a:r>
              <a:rPr lang="en-US" sz="3200" dirty="0"/>
              <a:t>Configure multiple virtual machines in an availability set for redundancy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https://docs.microsoft.com/en-us/azure/virtual-machines/windows/manage-availability?toc=%2Fazure%2Fvirtual-machines%2Fwindows%2Ftoc.json#configure-multiple-virtual-machines-in-an-availability-set-for-redundancy</a:t>
            </a:r>
            <a:endParaRPr lang="fr-FR" sz="3200" u="sng" dirty="0">
              <a:solidFill>
                <a:schemeClr val="accent1"/>
              </a:solidFill>
            </a:endParaRPr>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5646606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43570" y="1413681"/>
            <a:ext cx="12436475" cy="5888741"/>
          </a:xfrm>
        </p:spPr>
        <p:txBody>
          <a:bodyPr/>
          <a:lstStyle/>
          <a:p>
            <a:pPr marL="0" indent="0">
              <a:buNone/>
            </a:pPr>
            <a:r>
              <a:rPr lang="fr-FR" sz="3200" u="sng" dirty="0"/>
              <a:t>Virtual Machine </a:t>
            </a:r>
            <a:r>
              <a:rPr lang="fr-FR" sz="3200" u="sng" dirty="0" err="1"/>
              <a:t>Availability</a:t>
            </a:r>
            <a:endParaRPr lang="fr-FR" sz="3200" u="sng" dirty="0"/>
          </a:p>
          <a:p>
            <a:r>
              <a:rPr lang="fr-FR" sz="3200" b="1" dirty="0" err="1"/>
              <a:t>Creating</a:t>
            </a:r>
            <a:r>
              <a:rPr lang="fr-FR" sz="3200" b="1" dirty="0"/>
              <a:t> </a:t>
            </a:r>
            <a:r>
              <a:rPr lang="fr-FR" sz="3200" b="1" dirty="0" err="1"/>
              <a:t>Availability</a:t>
            </a:r>
            <a:r>
              <a:rPr lang="fr-FR" sz="3200" b="1" dirty="0"/>
              <a:t> Sets - </a:t>
            </a:r>
            <a:r>
              <a:rPr lang="fr-FR" sz="3200" b="1" dirty="0">
                <a:solidFill>
                  <a:schemeClr val="accent1"/>
                </a:solidFill>
                <a:hlinkClick r:id="rId2">
                  <a:extLst>
                    <a:ext uri="{A12FA001-AC4F-418D-AE19-62706E023703}">
                      <ahyp:hlinkClr xmlns:ahyp="http://schemas.microsoft.com/office/drawing/2018/hyperlinkcolor" val="tx"/>
                    </a:ext>
                  </a:extLst>
                </a:hlinkClick>
              </a:rPr>
              <a:t>https://youtu.be/Lh4hrWE07nY</a:t>
            </a:r>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1346585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105784"/>
            <a:ext cx="12436475" cy="5888741"/>
          </a:xfrm>
        </p:spPr>
        <p:txBody>
          <a:bodyPr/>
          <a:lstStyle/>
          <a:p>
            <a:pPr marL="0" indent="0">
              <a:buNone/>
            </a:pPr>
            <a:r>
              <a:rPr lang="fr-FR" sz="3200" u="sng" dirty="0"/>
              <a:t>Virtual Machine </a:t>
            </a:r>
            <a:r>
              <a:rPr lang="fr-FR" sz="3200" u="sng" dirty="0" err="1"/>
              <a:t>Scalability</a:t>
            </a:r>
            <a:endParaRPr lang="fr-FR" sz="3200" u="sng" dirty="0"/>
          </a:p>
          <a:p>
            <a:r>
              <a:rPr lang="en-US" sz="3200" dirty="0"/>
              <a:t>Why use virtual machine scale sets?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https://docs.microsoft.com/en-us/azure/virtual-machine-scale-sets/overview#why-use-virtual-machine-scale-sets</a:t>
            </a:r>
            <a:endParaRPr lang="en-US" sz="3200" dirty="0">
              <a:solidFill>
                <a:schemeClr val="accent1"/>
              </a:solidFill>
            </a:endParaRPr>
          </a:p>
          <a:p>
            <a:r>
              <a:rPr lang="en-US" sz="3200" dirty="0">
                <a:solidFill>
                  <a:schemeClr val="accent1"/>
                </a:solidFill>
              </a:rPr>
              <a:t>Differences between virtual </a:t>
            </a:r>
            <a:r>
              <a:rPr lang="en-US" sz="3200" dirty="0"/>
              <a:t>machines and scale sets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https://docs.microsoft.com/en-us/azure/virtual-machine-scale-sets/overview#differences-between-virtual-machines-and-scale-sets</a:t>
            </a:r>
            <a:endParaRPr lang="en-US" sz="3200" dirty="0">
              <a:solidFill>
                <a:schemeClr val="accent1"/>
              </a:solidFill>
            </a:endParaRPr>
          </a:p>
          <a:p>
            <a:r>
              <a:rPr lang="fr-FR" sz="3200" dirty="0"/>
              <a:t>Azure </a:t>
            </a:r>
            <a:r>
              <a:rPr lang="fr-FR" sz="3200" dirty="0" err="1"/>
              <a:t>Autoscale</a:t>
            </a:r>
            <a:r>
              <a:rPr lang="fr-FR" sz="3200"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https://azure.microsoft.com/en-us/features/autoscale/</a:t>
            </a:r>
            <a:endParaRPr lang="en-US" sz="3200" dirty="0">
              <a:solidFill>
                <a:schemeClr val="accent1"/>
              </a:solidFill>
            </a:endParaRPr>
          </a:p>
          <a:p>
            <a:r>
              <a:rPr lang="en-US" sz="3200" dirty="0"/>
              <a:t>Best Practices for </a:t>
            </a:r>
            <a:r>
              <a:rPr lang="en-US" sz="3200" dirty="0" err="1"/>
              <a:t>Autoscale</a:t>
            </a:r>
            <a:r>
              <a:rPr lang="en-US" sz="3200" dirty="0"/>
              <a:t>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https://docs.microsoft.com/en-us/azure/monitoring-and-diagnostics/insights-autoscale-best-practices</a:t>
            </a:r>
            <a:endParaRPr lang="fr-FR" sz="3200" b="1" dirty="0">
              <a:solidFill>
                <a:schemeClr val="accent1"/>
              </a:solidFill>
            </a:endParaRPr>
          </a:p>
          <a:p>
            <a:endParaRPr lang="fr-FR" sz="3200" b="1" dirty="0"/>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49253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105784"/>
            <a:ext cx="12436475" cy="5888741"/>
          </a:xfrm>
        </p:spPr>
        <p:txBody>
          <a:bodyPr/>
          <a:lstStyle/>
          <a:p>
            <a:pPr marL="0" indent="0">
              <a:buNone/>
            </a:pPr>
            <a:r>
              <a:rPr lang="fr-FR" sz="3200" u="sng" dirty="0"/>
              <a:t>Virtual Machine </a:t>
            </a:r>
            <a:r>
              <a:rPr lang="fr-FR" sz="3200" u="sng" dirty="0" err="1"/>
              <a:t>Scalability</a:t>
            </a:r>
            <a:endParaRPr lang="fr-FR" sz="3200" u="sng" dirty="0"/>
          </a:p>
          <a:p>
            <a:r>
              <a:rPr lang="en-US" sz="3200" dirty="0"/>
              <a:t>Create a rule to automatically scale out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https://docs.microsoft.com/en-us/azure/virtual-machine-scale-sets/virtual-machine-scale-sets-autoscale-portal#create-a-rule-to-automatically-scale-out</a:t>
            </a:r>
            <a:endParaRPr lang="en-US" sz="3200" dirty="0">
              <a:solidFill>
                <a:schemeClr val="accent1"/>
              </a:solidFill>
            </a:endParaRPr>
          </a:p>
          <a:p>
            <a:r>
              <a:rPr lang="fr-FR" sz="3200" dirty="0" err="1"/>
              <a:t>Creating</a:t>
            </a:r>
            <a:r>
              <a:rPr lang="fr-FR" sz="3200" dirty="0"/>
              <a:t> </a:t>
            </a:r>
            <a:r>
              <a:rPr lang="fr-FR" sz="3200" dirty="0" err="1"/>
              <a:t>Scale</a:t>
            </a:r>
            <a:r>
              <a:rPr lang="fr-FR" sz="3200" dirty="0"/>
              <a:t> Sets - </a:t>
            </a:r>
            <a:r>
              <a:rPr lang="fr-FR" sz="3200" dirty="0">
                <a:solidFill>
                  <a:schemeClr val="accent1"/>
                </a:solidFill>
                <a:hlinkClick r:id="rId3">
                  <a:extLst>
                    <a:ext uri="{A12FA001-AC4F-418D-AE19-62706E023703}">
                      <ahyp:hlinkClr xmlns:ahyp="http://schemas.microsoft.com/office/drawing/2018/hyperlinkcolor" val="tx"/>
                    </a:ext>
                  </a:extLst>
                </a:hlinkClick>
              </a:rPr>
              <a:t>https://youtu.be/IhYRZ8ny6b0</a:t>
            </a:r>
            <a:endParaRPr lang="fr-FR" sz="3200" dirty="0">
              <a:solidFill>
                <a:schemeClr val="accent1"/>
              </a:solidFill>
            </a:endParaRPr>
          </a:p>
          <a:p>
            <a:r>
              <a:rPr lang="en-US" sz="3200" dirty="0"/>
              <a:t>QuickStart: Create a virtual machine scale set with the Azure CLI 2.0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https://docs.microsoft.com/en-us/azure/virtual-machine-scale-sets/quick-create-cli</a:t>
            </a:r>
            <a:endParaRPr lang="en-US" sz="3200" dirty="0">
              <a:solidFill>
                <a:schemeClr val="accent1"/>
              </a:solidFill>
            </a:endParaRPr>
          </a:p>
          <a:p>
            <a:r>
              <a:rPr lang="en-US" sz="3200" dirty="0"/>
              <a:t>QuickStart: Create a virtual machine scale set with Azure PowerShell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https://docs.microsoft.com/en-us/azure/virtual-machine-scale-sets/quick-create-powershell</a:t>
            </a:r>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4858042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105784"/>
            <a:ext cx="12436475" cy="5888741"/>
          </a:xfrm>
        </p:spPr>
        <p:txBody>
          <a:bodyPr/>
          <a:lstStyle/>
          <a:p>
            <a:pPr marL="0" indent="0">
              <a:buNone/>
            </a:pPr>
            <a:r>
              <a:rPr lang="fr-FR" sz="3200" u="sng" dirty="0"/>
              <a:t>Virtual Machine </a:t>
            </a:r>
            <a:r>
              <a:rPr lang="fr-FR" sz="3200" u="sng" dirty="0" err="1"/>
              <a:t>Scalability</a:t>
            </a:r>
            <a:endParaRPr lang="fr-FR" sz="3200" u="sng" dirty="0"/>
          </a:p>
          <a:p>
            <a:r>
              <a:rPr lang="en-US" sz="3200" dirty="0"/>
              <a:t>Tutorial: Automatically scale a virtual machine scale set with Azure PowerShell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https://docs.microsoft.com/en-us/azure/virtual-machine-scale-sets/tutorial-autoscale-powershell</a:t>
            </a:r>
            <a:endParaRPr lang="en-US" sz="3200" dirty="0">
              <a:solidFill>
                <a:schemeClr val="accent1"/>
              </a:solidFill>
            </a:endParaRPr>
          </a:p>
          <a:p>
            <a:r>
              <a:rPr lang="en-US" sz="3200" dirty="0"/>
              <a:t>Tutorial: Automatically scale a virtual machine scale set with the Azure CLI 2.0 -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https://docs.microsoft.com/en-us/azure/virtual-machine-scale-sets/tutorial-autoscale-cli</a:t>
            </a:r>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260271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872633"/>
            <a:ext cx="12436475" cy="5888741"/>
          </a:xfrm>
        </p:spPr>
        <p:txBody>
          <a:bodyPr/>
          <a:lstStyle/>
          <a:p>
            <a:pPr marL="0" indent="0">
              <a:buNone/>
            </a:pPr>
            <a:r>
              <a:rPr lang="fr-FR" sz="3200" u="sng" dirty="0" err="1"/>
              <a:t>Applying</a:t>
            </a:r>
            <a:r>
              <a:rPr lang="fr-FR" sz="3200" u="sng" dirty="0"/>
              <a:t> Virtual Machine Extension</a:t>
            </a:r>
          </a:p>
          <a:p>
            <a:r>
              <a:rPr lang="en-US" sz="3200" dirty="0"/>
              <a:t>Virtual machine extensions and features for Windows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https://docs.microsoft.com/en-us/azure/virtual-machines/extensions/features-windows?toc=%2Fazure%2Fvirtual-machines%2Fwindows%2Ftoc.json</a:t>
            </a:r>
            <a:endParaRPr lang="en-US" sz="3200" dirty="0">
              <a:solidFill>
                <a:schemeClr val="accent1"/>
              </a:solidFill>
            </a:endParaRPr>
          </a:p>
          <a:p>
            <a:r>
              <a:rPr lang="en-US" sz="3200" dirty="0"/>
              <a:t>Virtual machine extensions and features for Linux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https://docs.microsoft.com/en-us/azure/virtual-machines/extensions/features-linux</a:t>
            </a:r>
            <a:endParaRPr lang="en-US" sz="3200" dirty="0">
              <a:solidFill>
                <a:schemeClr val="accent1"/>
              </a:solidFill>
            </a:endParaRPr>
          </a:p>
          <a:p>
            <a:r>
              <a:rPr lang="en-US" sz="3200" dirty="0"/>
              <a:t>Get started with Azure PowerShell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https://docs.microsoft.com/en-us/powershell/azure/get-started-azureps?view=azurermps-6.2.0</a:t>
            </a:r>
            <a:endParaRPr lang="en-US" sz="3200" dirty="0">
              <a:solidFill>
                <a:schemeClr val="accent1"/>
              </a:solidFill>
            </a:endParaRPr>
          </a:p>
          <a:p>
            <a:r>
              <a:rPr lang="en-US" sz="3200" dirty="0"/>
              <a:t>Introduction to the Azure Desired State Configuration extension handler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https://docs.microsoft.com/en-us/azure/virtual-machines/extensions/dsc-overview</a:t>
            </a:r>
            <a:endParaRPr lang="en-US" sz="3200" dirty="0">
              <a:solidFill>
                <a:schemeClr val="accent1"/>
              </a:solidFill>
            </a:endParaRPr>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7800194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872633"/>
            <a:ext cx="12436475" cy="5888741"/>
          </a:xfrm>
        </p:spPr>
        <p:txBody>
          <a:bodyPr/>
          <a:lstStyle/>
          <a:p>
            <a:pPr marL="0" indent="0">
              <a:buNone/>
            </a:pPr>
            <a:r>
              <a:rPr lang="fr-FR" sz="3200" u="sng" dirty="0" err="1"/>
              <a:t>Applying</a:t>
            </a:r>
            <a:r>
              <a:rPr lang="fr-FR" sz="3200" u="sng" dirty="0"/>
              <a:t> Virtual Machine Extension</a:t>
            </a:r>
          </a:p>
          <a:p>
            <a:r>
              <a:rPr lang="en-US" sz="3200" dirty="0"/>
              <a:t>Built-In Windows PowerShell Desired State Configuration Resources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https://docs.microsoft.com/en-us/powershell/dsc/builtinresource</a:t>
            </a:r>
            <a:endParaRPr lang="en-US" sz="3200" dirty="0">
              <a:solidFill>
                <a:schemeClr val="accent1"/>
              </a:solidFill>
            </a:endParaRPr>
          </a:p>
          <a:p>
            <a:r>
              <a:rPr lang="en-US" sz="3200" dirty="0"/>
              <a:t>DSC extension PowerShell cmdlets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https://docs.microsoft.com/en-us/azure/virtual-machines/extensions/dsc-overview#dsc-extension-powershell-cmdlets</a:t>
            </a:r>
            <a:endParaRPr lang="en-US" sz="3200" dirty="0">
              <a:solidFill>
                <a:schemeClr val="accent1"/>
              </a:solidFill>
            </a:endParaRPr>
          </a:p>
          <a:p>
            <a:r>
              <a:rPr lang="en-US" sz="3200" dirty="0"/>
              <a:t>Publish-</a:t>
            </a:r>
            <a:r>
              <a:rPr lang="en-US" sz="3200" dirty="0" err="1"/>
              <a:t>AzureRmVMDscConfiguration</a:t>
            </a:r>
            <a:r>
              <a:rPr lang="en-US" sz="3200" dirty="0"/>
              <a:t> -</a:t>
            </a:r>
            <a:r>
              <a:rPr lang="en-US" sz="3200" dirty="0">
                <a:solidFill>
                  <a:schemeClr val="accent1"/>
                </a:solidFill>
              </a:rPr>
              <a:t>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https://docs.microsoft.com/en-us/powershell/module/azurerm.compute/publish-azurermvmdscconfiguration?view=azurermps-6.2.0</a:t>
            </a:r>
            <a:endParaRPr lang="en-US" sz="3200" dirty="0">
              <a:solidFill>
                <a:schemeClr val="accent1"/>
              </a:solidFill>
            </a:endParaRPr>
          </a:p>
          <a:p>
            <a:r>
              <a:rPr lang="en-US" sz="3200" dirty="0">
                <a:solidFill>
                  <a:schemeClr val="accent1"/>
                </a:solidFill>
              </a:rPr>
              <a:t>Set-</a:t>
            </a:r>
            <a:r>
              <a:rPr lang="en-US" sz="3200" dirty="0" err="1">
                <a:solidFill>
                  <a:schemeClr val="accent1"/>
                </a:solidFill>
              </a:rPr>
              <a:t>AzureRmVMDscExtension</a:t>
            </a:r>
            <a:r>
              <a:rPr lang="en-US" sz="3200" dirty="0">
                <a:solidFill>
                  <a:schemeClr val="accent1"/>
                </a:solidFill>
              </a:rPr>
              <a:t>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https://docs.microsoft.com/en-us/powershell/module/azurerm.compute/set-azurermvmdscextension?view=azurermps-6.2.0</a:t>
            </a:r>
            <a:endParaRPr lang="en-US" sz="3200" dirty="0">
              <a:solidFill>
                <a:schemeClr val="accent1"/>
              </a:solidFill>
            </a:endParaRPr>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213833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596712" y="466302"/>
            <a:ext cx="11436282" cy="757144"/>
          </a:xfrm>
          <a:noFill/>
        </p:spPr>
        <p:txBody>
          <a:bodyPr vert="horz" wrap="square" lIns="91427" tIns="91427" rIns="91427" bIns="91427" rtlCol="0" anchor="t" anchorCtr="0">
            <a:noAutofit/>
          </a:bodyPr>
          <a:lstStyle>
            <a:lvl1pPr>
              <a:defRPr sz="6000" spc="-80" baseline="0">
                <a:solidFill>
                  <a:srgbClr val="0072C6"/>
                </a:solidFill>
              </a:defRPr>
            </a:lvl1pPr>
          </a:lstStyle>
          <a:p>
            <a:r>
              <a:rPr lang="en-US" sz="3672" spc="-102" dirty="0">
                <a:solidFill>
                  <a:schemeClr val="tx2"/>
                </a:solidFill>
              </a:rPr>
              <a:t>AZ-103: Microsoft Azure Administrator certification </a:t>
            </a:r>
          </a:p>
        </p:txBody>
      </p:sp>
      <p:sp>
        <p:nvSpPr>
          <p:cNvPr id="5" name="Text Placeholder 1">
            <a:extLst>
              <a:ext uri="{FF2B5EF4-FFF2-40B4-BE49-F238E27FC236}">
                <a16:creationId xmlns:a16="http://schemas.microsoft.com/office/drawing/2014/main" id="{4DF89F4B-C50B-4DB4-A8EE-191DD5E8D767}"/>
              </a:ext>
            </a:extLst>
          </p:cNvPr>
          <p:cNvSpPr txBox="1">
            <a:spLocks/>
          </p:cNvSpPr>
          <p:nvPr/>
        </p:nvSpPr>
        <p:spPr>
          <a:xfrm>
            <a:off x="489366" y="2192643"/>
            <a:ext cx="6804440" cy="2828312"/>
          </a:xfrm>
          <a:prstGeom prst="rect">
            <a:avLst/>
          </a:prstGeom>
        </p:spPr>
        <p:txBody>
          <a:bodyPr vert="horz" wrap="square" lIns="146283" tIns="91427" rIns="146283" bIns="91427"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spcAft>
                <a:spcPts val="2448"/>
              </a:spcAft>
            </a:pPr>
            <a:r>
              <a:rPr lang="en-US" sz="2040" b="1" dirty="0">
                <a:ln w="3175">
                  <a:noFill/>
                </a:ln>
                <a:cs typeface="Segoe UI" panose="020B0502040204020203" pitchFamily="34" charset="0"/>
              </a:rPr>
              <a:t>Manage Azure subscriptions and resources (15–20%)</a:t>
            </a:r>
          </a:p>
          <a:p>
            <a:pPr>
              <a:spcBef>
                <a:spcPct val="0"/>
              </a:spcBef>
              <a:spcAft>
                <a:spcPts val="2448"/>
              </a:spcAft>
            </a:pPr>
            <a:r>
              <a:rPr lang="en-US" sz="2040" b="1" dirty="0">
                <a:ln w="3175">
                  <a:noFill/>
                </a:ln>
                <a:cs typeface="Segoe UI" panose="020B0502040204020203" pitchFamily="34" charset="0"/>
              </a:rPr>
              <a:t>Implement and Manage Storage (20–25%)</a:t>
            </a:r>
          </a:p>
          <a:p>
            <a:pPr>
              <a:spcBef>
                <a:spcPct val="0"/>
              </a:spcBef>
              <a:spcAft>
                <a:spcPts val="2448"/>
              </a:spcAft>
            </a:pPr>
            <a:r>
              <a:rPr lang="en-US" sz="2040" b="1" dirty="0">
                <a:ln w="3175">
                  <a:noFill/>
                </a:ln>
                <a:cs typeface="Segoe UI" panose="020B0502040204020203" pitchFamily="34" charset="0"/>
              </a:rPr>
              <a:t>Deploy and Manage Azure VMs (20–25%)</a:t>
            </a:r>
          </a:p>
          <a:p>
            <a:pPr>
              <a:spcBef>
                <a:spcPct val="0"/>
              </a:spcBef>
              <a:spcAft>
                <a:spcPts val="2448"/>
              </a:spcAft>
            </a:pPr>
            <a:r>
              <a:rPr lang="en-US" sz="2040" b="1" dirty="0">
                <a:ln w="3175">
                  <a:noFill/>
                </a:ln>
                <a:cs typeface="Segoe UI" panose="020B0502040204020203" pitchFamily="34" charset="0"/>
              </a:rPr>
              <a:t>Configure and Manage Virtual Networks (20–25%)</a:t>
            </a:r>
          </a:p>
          <a:p>
            <a:pPr>
              <a:spcBef>
                <a:spcPct val="0"/>
              </a:spcBef>
              <a:spcAft>
                <a:spcPts val="2448"/>
              </a:spcAft>
            </a:pPr>
            <a:r>
              <a:rPr lang="en-US" sz="2040" b="1" dirty="0">
                <a:ln w="3175">
                  <a:noFill/>
                </a:ln>
                <a:cs typeface="Segoe UI" panose="020B0502040204020203" pitchFamily="34" charset="0"/>
              </a:rPr>
              <a:t>Manage Identities (15–20%)</a:t>
            </a:r>
          </a:p>
        </p:txBody>
      </p:sp>
      <p:grpSp>
        <p:nvGrpSpPr>
          <p:cNvPr id="16" name="Group 15">
            <a:extLst>
              <a:ext uri="{FF2B5EF4-FFF2-40B4-BE49-F238E27FC236}">
                <a16:creationId xmlns:a16="http://schemas.microsoft.com/office/drawing/2014/main" id="{D771B777-D18C-499C-BF26-41F72D7199E2}"/>
              </a:ext>
            </a:extLst>
          </p:cNvPr>
          <p:cNvGrpSpPr/>
          <p:nvPr/>
        </p:nvGrpSpPr>
        <p:grpSpPr>
          <a:xfrm>
            <a:off x="7382030" y="1679995"/>
            <a:ext cx="4316466" cy="4105437"/>
            <a:chOff x="7028397" y="1637519"/>
            <a:chExt cx="4232214" cy="4025304"/>
          </a:xfrm>
        </p:grpSpPr>
        <p:sp>
          <p:nvSpPr>
            <p:cNvPr id="6" name="Oval 5">
              <a:extLst>
                <a:ext uri="{FF2B5EF4-FFF2-40B4-BE49-F238E27FC236}">
                  <a16:creationId xmlns:a16="http://schemas.microsoft.com/office/drawing/2014/main" id="{D059058F-F890-4549-86AD-4E7CF1750C75}"/>
                </a:ext>
              </a:extLst>
            </p:cNvPr>
            <p:cNvSpPr/>
            <p:nvPr/>
          </p:nvSpPr>
          <p:spPr bwMode="auto">
            <a:xfrm>
              <a:off x="7374877" y="2033480"/>
              <a:ext cx="3542451" cy="3542451"/>
            </a:xfrm>
            <a:prstGeom prst="ellipse">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5" name="Oval 14">
              <a:extLst>
                <a:ext uri="{FF2B5EF4-FFF2-40B4-BE49-F238E27FC236}">
                  <a16:creationId xmlns:a16="http://schemas.microsoft.com/office/drawing/2014/main" id="{09E566BC-3DA5-41ED-BBD6-760E4C24635A}"/>
                </a:ext>
              </a:extLst>
            </p:cNvPr>
            <p:cNvSpPr/>
            <p:nvPr/>
          </p:nvSpPr>
          <p:spPr bwMode="auto">
            <a:xfrm>
              <a:off x="8784550" y="1637519"/>
              <a:ext cx="841373" cy="841373"/>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8" name="Oval 17">
              <a:extLst>
                <a:ext uri="{FF2B5EF4-FFF2-40B4-BE49-F238E27FC236}">
                  <a16:creationId xmlns:a16="http://schemas.microsoft.com/office/drawing/2014/main" id="{EA80B88D-0A17-48BD-9909-29DBBF449157}"/>
                </a:ext>
              </a:extLst>
            </p:cNvPr>
            <p:cNvSpPr/>
            <p:nvPr/>
          </p:nvSpPr>
          <p:spPr bwMode="auto">
            <a:xfrm>
              <a:off x="10419238" y="3204100"/>
              <a:ext cx="841373" cy="841373"/>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9" name="Oval 18">
              <a:extLst>
                <a:ext uri="{FF2B5EF4-FFF2-40B4-BE49-F238E27FC236}">
                  <a16:creationId xmlns:a16="http://schemas.microsoft.com/office/drawing/2014/main" id="{D4334E66-9F78-4161-B350-6300B0080FCA}"/>
                </a:ext>
              </a:extLst>
            </p:cNvPr>
            <p:cNvSpPr/>
            <p:nvPr/>
          </p:nvSpPr>
          <p:spPr bwMode="auto">
            <a:xfrm>
              <a:off x="9826910" y="4821450"/>
              <a:ext cx="841373" cy="841373"/>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0" name="Oval 19">
              <a:extLst>
                <a:ext uri="{FF2B5EF4-FFF2-40B4-BE49-F238E27FC236}">
                  <a16:creationId xmlns:a16="http://schemas.microsoft.com/office/drawing/2014/main" id="{5B589B46-EDF3-4F84-A23E-74BFFD4C7D96}"/>
                </a:ext>
              </a:extLst>
            </p:cNvPr>
            <p:cNvSpPr/>
            <p:nvPr/>
          </p:nvSpPr>
          <p:spPr bwMode="auto">
            <a:xfrm>
              <a:off x="7503460" y="4733467"/>
              <a:ext cx="841373" cy="841373"/>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21" name="Oval 20">
              <a:extLst>
                <a:ext uri="{FF2B5EF4-FFF2-40B4-BE49-F238E27FC236}">
                  <a16:creationId xmlns:a16="http://schemas.microsoft.com/office/drawing/2014/main" id="{3C095FD6-533B-4D04-B557-D5AEB372A083}"/>
                </a:ext>
              </a:extLst>
            </p:cNvPr>
            <p:cNvSpPr/>
            <p:nvPr/>
          </p:nvSpPr>
          <p:spPr bwMode="auto">
            <a:xfrm>
              <a:off x="7028397" y="3170465"/>
              <a:ext cx="841373" cy="841373"/>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11" name="Browser_3">
              <a:extLst>
                <a:ext uri="{FF2B5EF4-FFF2-40B4-BE49-F238E27FC236}">
                  <a16:creationId xmlns:a16="http://schemas.microsoft.com/office/drawing/2014/main" id="{AC8F6305-F98E-4EF9-AC2C-E1E8B6501BA5}"/>
                </a:ext>
              </a:extLst>
            </p:cNvPr>
            <p:cNvSpPr>
              <a:spLocks noChangeAspect="1" noEditPoints="1"/>
            </p:cNvSpPr>
            <p:nvPr/>
          </p:nvSpPr>
          <p:spPr bwMode="auto">
            <a:xfrm>
              <a:off x="9012970" y="182039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497"/>
            </a:p>
          </p:txBody>
        </p:sp>
        <p:sp>
          <p:nvSpPr>
            <p:cNvPr id="12" name="Ribbon2_F19B">
              <a:extLst>
                <a:ext uri="{FF2B5EF4-FFF2-40B4-BE49-F238E27FC236}">
                  <a16:creationId xmlns:a16="http://schemas.microsoft.com/office/drawing/2014/main" id="{E15053F8-DC04-46CB-9294-A8D2F6C01639}"/>
                </a:ext>
              </a:extLst>
            </p:cNvPr>
            <p:cNvSpPr>
              <a:spLocks noChangeAspect="1" noEditPoints="1"/>
            </p:cNvSpPr>
            <p:nvPr/>
          </p:nvSpPr>
          <p:spPr bwMode="auto">
            <a:xfrm>
              <a:off x="10117020" y="5043521"/>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497"/>
            </a:p>
          </p:txBody>
        </p:sp>
        <p:sp>
          <p:nvSpPr>
            <p:cNvPr id="13" name="MusicAlbum_E93C">
              <a:extLst>
                <a:ext uri="{FF2B5EF4-FFF2-40B4-BE49-F238E27FC236}">
                  <a16:creationId xmlns:a16="http://schemas.microsoft.com/office/drawing/2014/main" id="{67BF31B9-62B1-43A1-B85E-93D5216DA4A0}"/>
                </a:ext>
              </a:extLst>
            </p:cNvPr>
            <p:cNvSpPr>
              <a:spLocks noChangeAspect="1" noEditPoints="1"/>
            </p:cNvSpPr>
            <p:nvPr/>
          </p:nvSpPr>
          <p:spPr bwMode="auto">
            <a:xfrm>
              <a:off x="10657134" y="34419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497"/>
            </a:p>
          </p:txBody>
        </p:sp>
        <p:grpSp>
          <p:nvGrpSpPr>
            <p:cNvPr id="4" name="Group 3">
              <a:extLst>
                <a:ext uri="{FF2B5EF4-FFF2-40B4-BE49-F238E27FC236}">
                  <a16:creationId xmlns:a16="http://schemas.microsoft.com/office/drawing/2014/main" id="{84392BF3-352D-4486-B5F7-F022E80E7364}"/>
                </a:ext>
              </a:extLst>
            </p:cNvPr>
            <p:cNvGrpSpPr/>
            <p:nvPr/>
          </p:nvGrpSpPr>
          <p:grpSpPr>
            <a:xfrm>
              <a:off x="8330372" y="3064495"/>
              <a:ext cx="1809421" cy="1255327"/>
              <a:chOff x="8015774" y="2571460"/>
              <a:chExt cx="2476952" cy="1718442"/>
            </a:xfrm>
          </p:grpSpPr>
          <p:sp>
            <p:nvSpPr>
              <p:cNvPr id="10" name="Laptop_E770">
                <a:extLst>
                  <a:ext uri="{FF2B5EF4-FFF2-40B4-BE49-F238E27FC236}">
                    <a16:creationId xmlns:a16="http://schemas.microsoft.com/office/drawing/2014/main" id="{BA9EBC27-80FD-4823-862B-75744D6CB0FA}"/>
                  </a:ext>
                </a:extLst>
              </p:cNvPr>
              <p:cNvSpPr>
                <a:spLocks noChangeAspect="1" noEditPoints="1"/>
              </p:cNvSpPr>
              <p:nvPr/>
            </p:nvSpPr>
            <p:spPr bwMode="auto">
              <a:xfrm>
                <a:off x="8606215" y="2985232"/>
                <a:ext cx="1886511" cy="125882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people_4">
                <a:extLst>
                  <a:ext uri="{FF2B5EF4-FFF2-40B4-BE49-F238E27FC236}">
                    <a16:creationId xmlns:a16="http://schemas.microsoft.com/office/drawing/2014/main" id="{2A42CCE4-2D9B-4D8A-BC0D-32DB09787B5B}"/>
                  </a:ext>
                </a:extLst>
              </p:cNvPr>
              <p:cNvSpPr>
                <a:spLocks noChangeAspect="1" noEditPoints="1"/>
              </p:cNvSpPr>
              <p:nvPr/>
            </p:nvSpPr>
            <p:spPr bwMode="auto">
              <a:xfrm>
                <a:off x="8015774" y="2571460"/>
                <a:ext cx="1537093" cy="171844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2"/>
              </a:solidFill>
              <a:ln w="222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2497"/>
              </a:p>
            </p:txBody>
          </p:sp>
        </p:grpSp>
        <p:sp>
          <p:nvSpPr>
            <p:cNvPr id="22" name="speech_4">
              <a:extLst>
                <a:ext uri="{FF2B5EF4-FFF2-40B4-BE49-F238E27FC236}">
                  <a16:creationId xmlns:a16="http://schemas.microsoft.com/office/drawing/2014/main" id="{743CA7A6-24B4-4BE3-A9DE-16526F0F37C1}"/>
                </a:ext>
              </a:extLst>
            </p:cNvPr>
            <p:cNvSpPr>
              <a:spLocks noChangeAspect="1" noEditPoints="1"/>
            </p:cNvSpPr>
            <p:nvPr/>
          </p:nvSpPr>
          <p:spPr bwMode="auto">
            <a:xfrm>
              <a:off x="7719429" y="4965943"/>
              <a:ext cx="409433" cy="365760"/>
            </a:xfrm>
            <a:custGeom>
              <a:avLst/>
              <a:gdLst>
                <a:gd name="T0" fmla="*/ 298 w 525"/>
                <a:gd name="T1" fmla="*/ 357 h 469"/>
                <a:gd name="T2" fmla="*/ 186 w 525"/>
                <a:gd name="T3" fmla="*/ 357 h 469"/>
                <a:gd name="T4" fmla="*/ 74 w 525"/>
                <a:gd name="T5" fmla="*/ 469 h 469"/>
                <a:gd name="T6" fmla="*/ 74 w 525"/>
                <a:gd name="T7" fmla="*/ 357 h 469"/>
                <a:gd name="T8" fmla="*/ 0 w 525"/>
                <a:gd name="T9" fmla="*/ 357 h 469"/>
                <a:gd name="T10" fmla="*/ 0 w 525"/>
                <a:gd name="T11" fmla="*/ 0 h 469"/>
                <a:gd name="T12" fmla="*/ 525 w 525"/>
                <a:gd name="T13" fmla="*/ 0 h 469"/>
                <a:gd name="T14" fmla="*/ 525 w 525"/>
                <a:gd name="T15" fmla="*/ 295 h 469"/>
                <a:gd name="T16" fmla="*/ 292 w 525"/>
                <a:gd name="T17" fmla="*/ 357 h 469"/>
                <a:gd name="T18" fmla="*/ 292 w 525"/>
                <a:gd name="T19" fmla="*/ 357 h 469"/>
                <a:gd name="T20" fmla="*/ 298 w 525"/>
                <a:gd name="T21" fmla="*/ 357 h 469"/>
                <a:gd name="T22" fmla="*/ 525 w 525"/>
                <a:gd name="T23" fmla="*/ 357 h 469"/>
                <a:gd name="T24" fmla="*/ 525 w 525"/>
                <a:gd name="T25" fmla="*/ 295 h 469"/>
                <a:gd name="T26" fmla="*/ 319 w 525"/>
                <a:gd name="T27" fmla="*/ 148 h 469"/>
                <a:gd name="T28" fmla="*/ 319 w 525"/>
                <a:gd name="T29" fmla="*/ 100 h 469"/>
                <a:gd name="T30" fmla="*/ 131 w 525"/>
                <a:gd name="T31" fmla="*/ 100 h 469"/>
                <a:gd name="T32" fmla="*/ 131 w 525"/>
                <a:gd name="T33" fmla="*/ 251 h 469"/>
                <a:gd name="T34" fmla="*/ 319 w 525"/>
                <a:gd name="T35" fmla="*/ 251 h 469"/>
                <a:gd name="T36" fmla="*/ 319 w 525"/>
                <a:gd name="T37" fmla="*/ 148 h 469"/>
                <a:gd name="T38" fmla="*/ 319 w 525"/>
                <a:gd name="T39" fmla="*/ 206 h 469"/>
                <a:gd name="T40" fmla="*/ 393 w 525"/>
                <a:gd name="T41" fmla="*/ 247 h 469"/>
                <a:gd name="T42" fmla="*/ 393 w 525"/>
                <a:gd name="T43" fmla="*/ 110 h 469"/>
                <a:gd name="T44" fmla="*/ 319 w 525"/>
                <a:gd name="T45" fmla="*/ 1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5" h="469">
                  <a:moveTo>
                    <a:pt x="298" y="357"/>
                  </a:moveTo>
                  <a:lnTo>
                    <a:pt x="186" y="357"/>
                  </a:lnTo>
                  <a:lnTo>
                    <a:pt x="74" y="469"/>
                  </a:lnTo>
                  <a:lnTo>
                    <a:pt x="74" y="357"/>
                  </a:lnTo>
                  <a:lnTo>
                    <a:pt x="0" y="357"/>
                  </a:lnTo>
                  <a:lnTo>
                    <a:pt x="0" y="0"/>
                  </a:lnTo>
                  <a:lnTo>
                    <a:pt x="525" y="0"/>
                  </a:lnTo>
                  <a:lnTo>
                    <a:pt x="525" y="295"/>
                  </a:lnTo>
                  <a:moveTo>
                    <a:pt x="292" y="357"/>
                  </a:moveTo>
                  <a:lnTo>
                    <a:pt x="292" y="357"/>
                  </a:lnTo>
                  <a:moveTo>
                    <a:pt x="298" y="357"/>
                  </a:moveTo>
                  <a:lnTo>
                    <a:pt x="525" y="357"/>
                  </a:lnTo>
                  <a:lnTo>
                    <a:pt x="525" y="295"/>
                  </a:lnTo>
                  <a:moveTo>
                    <a:pt x="319" y="148"/>
                  </a:moveTo>
                  <a:lnTo>
                    <a:pt x="319" y="100"/>
                  </a:lnTo>
                  <a:lnTo>
                    <a:pt x="131" y="100"/>
                  </a:lnTo>
                  <a:lnTo>
                    <a:pt x="131" y="251"/>
                  </a:lnTo>
                  <a:lnTo>
                    <a:pt x="319" y="251"/>
                  </a:lnTo>
                  <a:lnTo>
                    <a:pt x="319" y="148"/>
                  </a:lnTo>
                  <a:moveTo>
                    <a:pt x="319" y="206"/>
                  </a:moveTo>
                  <a:lnTo>
                    <a:pt x="393" y="247"/>
                  </a:lnTo>
                  <a:lnTo>
                    <a:pt x="393" y="110"/>
                  </a:lnTo>
                  <a:lnTo>
                    <a:pt x="319" y="148"/>
                  </a:ln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497"/>
            </a:p>
          </p:txBody>
        </p:sp>
        <p:sp>
          <p:nvSpPr>
            <p:cNvPr id="23" name="Books">
              <a:extLst>
                <a:ext uri="{FF2B5EF4-FFF2-40B4-BE49-F238E27FC236}">
                  <a16:creationId xmlns:a16="http://schemas.microsoft.com/office/drawing/2014/main" id="{DDFA0242-1D60-4DE7-AE28-83B98366D0B0}"/>
                </a:ext>
              </a:extLst>
            </p:cNvPr>
            <p:cNvSpPr>
              <a:spLocks noChangeAspect="1" noEditPoints="1"/>
            </p:cNvSpPr>
            <p:nvPr/>
          </p:nvSpPr>
          <p:spPr bwMode="auto">
            <a:xfrm>
              <a:off x="7135476" y="335584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497"/>
            </a:p>
          </p:txBody>
        </p:sp>
      </p:grpSp>
      <p:sp>
        <p:nvSpPr>
          <p:cNvPr id="24" name="Rectangle 23">
            <a:extLst>
              <a:ext uri="{FF2B5EF4-FFF2-40B4-BE49-F238E27FC236}">
                <a16:creationId xmlns:a16="http://schemas.microsoft.com/office/drawing/2014/main" id="{E5BAA53D-F5FB-4532-8653-FE6456B8BE4B}"/>
              </a:ext>
            </a:extLst>
          </p:cNvPr>
          <p:cNvSpPr/>
          <p:nvPr/>
        </p:nvSpPr>
        <p:spPr>
          <a:xfrm>
            <a:off x="838001" y="6339881"/>
            <a:ext cx="10980619" cy="860877"/>
          </a:xfrm>
          <a:prstGeom prst="rect">
            <a:avLst/>
          </a:prstGeom>
        </p:spPr>
        <p:txBody>
          <a:bodyPr wrap="square">
            <a:spAutoFit/>
          </a:bodyPr>
          <a:lstStyle/>
          <a:p>
            <a:r>
              <a:rPr lang="fr-BE" sz="2497" dirty="0">
                <a:solidFill>
                  <a:schemeClr val="accent3"/>
                </a:solidFill>
              </a:rPr>
              <a:t>Exam Details Page</a:t>
            </a:r>
            <a:r>
              <a:rPr lang="fr-BE" sz="2000" dirty="0">
                <a:solidFill>
                  <a:schemeClr val="accent3"/>
                </a:solidFill>
              </a:rPr>
              <a:t>: </a:t>
            </a:r>
            <a:r>
              <a:rPr lang="en-US" sz="2000" u="sng" dirty="0">
                <a:hlinkClick r:id="rId2"/>
              </a:rPr>
              <a:t>https://www.microsoft.com/en-us/learning/exam-AZ-103.aspx</a:t>
            </a:r>
            <a:r>
              <a:rPr lang="en-US" sz="2000" u="sng" dirty="0"/>
              <a:t> </a:t>
            </a:r>
            <a:endParaRPr lang="fr-FR" dirty="0"/>
          </a:p>
          <a:p>
            <a:endParaRPr lang="fr-BE" sz="2497" dirty="0">
              <a:solidFill>
                <a:schemeClr val="accent1"/>
              </a:solidFill>
            </a:endParaRPr>
          </a:p>
        </p:txBody>
      </p:sp>
    </p:spTree>
    <p:extLst>
      <p:ext uri="{BB962C8B-B14F-4D97-AF65-F5344CB8AC3E}">
        <p14:creationId xmlns:p14="http://schemas.microsoft.com/office/powerpoint/2010/main" val="215464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2.5E-6 -4.81481E-6 L -0.05091 -0.00069 " pathEditMode="relative" rAng="0" ptsTypes="AA">
                                      <p:cBhvr>
                                        <p:cTn id="9" dur="750" spd="-100000" fill="hold"/>
                                        <p:tgtEl>
                                          <p:spTgt spid="16"/>
                                        </p:tgtEl>
                                        <p:attrNameLst>
                                          <p:attrName>ppt_x</p:attrName>
                                          <p:attrName>ppt_y</p:attrName>
                                        </p:attrNameLst>
                                      </p:cBhvr>
                                      <p:rCtr x="-255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872633"/>
            <a:ext cx="12436475" cy="5888741"/>
          </a:xfrm>
        </p:spPr>
        <p:txBody>
          <a:bodyPr/>
          <a:lstStyle/>
          <a:p>
            <a:pPr marL="0" indent="0">
              <a:buNone/>
            </a:pPr>
            <a:r>
              <a:rPr lang="fr-FR" sz="3200" u="sng" dirty="0" err="1"/>
              <a:t>Applying</a:t>
            </a:r>
            <a:r>
              <a:rPr lang="fr-FR" sz="3200" u="sng" dirty="0"/>
              <a:t> Virtual Machine Extension</a:t>
            </a:r>
          </a:p>
          <a:p>
            <a:r>
              <a:rPr lang="en-US" sz="3200" dirty="0"/>
              <a:t>Publish-</a:t>
            </a:r>
            <a:r>
              <a:rPr lang="en-US" sz="3200" dirty="0" err="1"/>
              <a:t>AzureRmVMDscConfiguration</a:t>
            </a:r>
            <a:r>
              <a:rPr lang="en-US" sz="3200" dirty="0"/>
              <a: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https://docs.microsoft.com/en-us/powershell/module/azurerm.compute/publish-azurermvmdscconfiguration?view=azurermps-6.2.0</a:t>
            </a:r>
            <a:endParaRPr lang="en-US" sz="3200" dirty="0">
              <a:solidFill>
                <a:schemeClr val="accent1"/>
              </a:solidFill>
            </a:endParaRPr>
          </a:p>
          <a:p>
            <a:r>
              <a:rPr lang="en-US" sz="3200" dirty="0"/>
              <a:t>Set-</a:t>
            </a:r>
            <a:r>
              <a:rPr lang="en-US" sz="3200" dirty="0" err="1"/>
              <a:t>AzureRmVMDscExtension</a:t>
            </a:r>
            <a:r>
              <a:rPr lang="en-US" sz="3200" dirty="0"/>
              <a: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https://docs.microsoft.com/en-us/powershell/module/azurerm.compute/set-azurermvmdscextension?view=azurermps-6.2.0</a:t>
            </a:r>
            <a:endParaRPr lang="en-US" sz="3200" dirty="0">
              <a:solidFill>
                <a:schemeClr val="accent1"/>
              </a:solidFill>
            </a:endParaRPr>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433901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Configuring</a:t>
            </a:r>
            <a:r>
              <a:rPr lang="fr-FR" sz="5400" dirty="0"/>
              <a:t> </a:t>
            </a:r>
            <a:r>
              <a:rPr lang="fr-FR" sz="5400" dirty="0" err="1"/>
              <a:t>Availability</a:t>
            </a:r>
            <a:r>
              <a:rPr lang="fr-FR" sz="5400" dirty="0"/>
              <a:t> and </a:t>
            </a:r>
            <a:r>
              <a:rPr lang="fr-FR" sz="5400" dirty="0" err="1"/>
              <a:t>Extensibility</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1269675"/>
            <a:ext cx="12436475" cy="5888741"/>
          </a:xfrm>
        </p:spPr>
        <p:txBody>
          <a:bodyPr/>
          <a:lstStyle/>
          <a:p>
            <a:pPr marL="0" indent="0">
              <a:buNone/>
            </a:pPr>
            <a:r>
              <a:rPr lang="fr-FR" sz="3200" u="sng" dirty="0" err="1"/>
              <a:t>Applying</a:t>
            </a:r>
            <a:r>
              <a:rPr lang="fr-FR" sz="3200" u="sng" dirty="0"/>
              <a:t> Virtual Machine Extension</a:t>
            </a:r>
          </a:p>
          <a:p>
            <a:r>
              <a:rPr lang="fr-FR" sz="3200" dirty="0"/>
              <a:t>DSC and Custom Scripts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https://youtu.be/dw_EE8cUfEU</a:t>
            </a:r>
            <a:endParaRPr lang="fr-FR" sz="3200" dirty="0">
              <a:solidFill>
                <a:schemeClr val="accent1"/>
              </a:solidFill>
            </a:endParaRPr>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730335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and Monitoring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895318"/>
            <a:ext cx="12436475" cy="5888741"/>
          </a:xfrm>
        </p:spPr>
        <p:txBody>
          <a:bodyPr/>
          <a:lstStyle/>
          <a:p>
            <a:pPr marL="0" indent="0">
              <a:buNone/>
            </a:pPr>
            <a:r>
              <a:rPr lang="fr-FR" sz="3200" u="sng" dirty="0"/>
              <a:t>Backup and Restore</a:t>
            </a:r>
          </a:p>
          <a:p>
            <a:r>
              <a:rPr lang="fr-FR" sz="2800" dirty="0" err="1"/>
              <a:t>Managing</a:t>
            </a:r>
            <a:r>
              <a:rPr lang="fr-FR" sz="2800" dirty="0"/>
              <a:t> Virtual Machines - </a:t>
            </a:r>
            <a:r>
              <a:rPr lang="fr-FR" sz="2800" dirty="0">
                <a:solidFill>
                  <a:schemeClr val="accent1"/>
                </a:solidFill>
                <a:hlinkClick r:id="rId2">
                  <a:extLst>
                    <a:ext uri="{A12FA001-AC4F-418D-AE19-62706E023703}">
                      <ahyp:hlinkClr xmlns:ahyp="http://schemas.microsoft.com/office/drawing/2018/hyperlinkcolor" val="tx"/>
                    </a:ext>
                  </a:extLst>
                </a:hlinkClick>
              </a:rPr>
              <a:t>https://youtu.be/uo7Mfq9Vibk</a:t>
            </a:r>
            <a:endParaRPr lang="fr-FR" sz="2800" dirty="0">
              <a:solidFill>
                <a:schemeClr val="accent1"/>
              </a:solidFill>
            </a:endParaRPr>
          </a:p>
          <a:p>
            <a:r>
              <a:rPr lang="en-US" sz="2800" dirty="0"/>
              <a:t>About site recovery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https://docs.microsoft.com/en-us/azure/site-recovery/site-recovery-overview</a:t>
            </a:r>
            <a:endParaRPr lang="en-US" sz="2800" dirty="0">
              <a:solidFill>
                <a:schemeClr val="accent1"/>
              </a:solidFill>
            </a:endParaRPr>
          </a:p>
          <a:p>
            <a:r>
              <a:rPr lang="en-US" sz="2800" dirty="0"/>
              <a:t>Replicate an Azure VM to another Azure region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https://docs.microsoft.com/en-us/azure/site-recovery/azure-to-azure-quickstart</a:t>
            </a:r>
            <a:endParaRPr lang="en-US" sz="2800" dirty="0">
              <a:solidFill>
                <a:schemeClr val="accent1"/>
              </a:solidFill>
            </a:endParaRPr>
          </a:p>
          <a:p>
            <a:r>
              <a:rPr lang="en-US" sz="2800" dirty="0"/>
              <a:t>Backing up Virtual Machines - </a:t>
            </a:r>
            <a:r>
              <a:rPr lang="en-US" sz="2800" dirty="0">
                <a:solidFill>
                  <a:schemeClr val="accent1"/>
                </a:solidFill>
                <a:hlinkClick r:id="rId5">
                  <a:extLst>
                    <a:ext uri="{A12FA001-AC4F-418D-AE19-62706E023703}">
                      <ahyp:hlinkClr xmlns:ahyp="http://schemas.microsoft.com/office/drawing/2018/hyperlinkcolor" val="tx"/>
                    </a:ext>
                  </a:extLst>
                </a:hlinkClick>
              </a:rPr>
              <a:t>https://azure.microsoft.com/en-us/documentation/articles/backup-azure-vms-first-look-arm/</a:t>
            </a:r>
            <a:endParaRPr lang="en-US" sz="2800" dirty="0">
              <a:solidFill>
                <a:schemeClr val="accent1"/>
              </a:solidFill>
            </a:endParaRPr>
          </a:p>
          <a:p>
            <a:r>
              <a:rPr lang="en-US" sz="2800" dirty="0"/>
              <a:t>Plan your VM backup infrastructure in Azure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https://docs.microsoft.com/en-us/azure/backup/backup-azure-vms-introduction</a:t>
            </a:r>
            <a:endParaRPr lang="en-US" sz="2800"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3468968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and Monitoring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895318"/>
            <a:ext cx="12436475" cy="5888741"/>
          </a:xfrm>
        </p:spPr>
        <p:txBody>
          <a:bodyPr/>
          <a:lstStyle/>
          <a:p>
            <a:pPr marL="0" indent="0">
              <a:buNone/>
            </a:pPr>
            <a:r>
              <a:rPr lang="fr-FR" sz="3200" u="sng" dirty="0"/>
              <a:t>Backup and Restore</a:t>
            </a:r>
          </a:p>
          <a:p>
            <a:r>
              <a:rPr lang="en-US" sz="2800" dirty="0"/>
              <a:t>Use the Azure portal to restore virtual machines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https://docs.microsoft.com/en-us/azure/backup/backup-azure-arm-restore-vms</a:t>
            </a:r>
            <a:endParaRPr lang="en-US" sz="2800" dirty="0">
              <a:solidFill>
                <a:schemeClr val="accent1"/>
              </a:solidFill>
            </a:endParaRPr>
          </a:p>
          <a:p>
            <a:r>
              <a:rPr lang="en-US" sz="2800" dirty="0">
                <a:solidFill>
                  <a:schemeClr val="accent1"/>
                </a:solidFill>
                <a:hlinkClick r:id="rId3">
                  <a:extLst>
                    <a:ext uri="{A12FA001-AC4F-418D-AE19-62706E023703}">
                      <ahyp:hlinkClr xmlns:ahyp="http://schemas.microsoft.com/office/drawing/2018/hyperlinkcolor" val="tx"/>
                    </a:ext>
                  </a:extLst>
                </a:hlinkClick>
              </a:rPr>
              <a:t>Tutorial: Backup and restore files for Windows virtual machines in Azure</a:t>
            </a:r>
            <a:r>
              <a:rPr lang="en-US" sz="2800" dirty="0">
                <a:solidFill>
                  <a:schemeClr val="accent1"/>
                </a:solidFill>
              </a:rPr>
              <a:t>.</a:t>
            </a:r>
            <a:r>
              <a:rPr lang="en-US" sz="2800" dirty="0"/>
              <a:t> </a:t>
            </a:r>
          </a:p>
          <a:p>
            <a:r>
              <a:rPr lang="en-US" sz="2800" dirty="0"/>
              <a:t>Configure the backup job from the VM operations menu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https://docs.microsoft.com/en-us/azure/backup/backup-azure-vms-first-look-arm#configure-the-backup-job-from-the-vm-operations-menu</a:t>
            </a:r>
            <a:endParaRPr lang="en-US" sz="2800" dirty="0">
              <a:solidFill>
                <a:schemeClr val="accent1"/>
              </a:solidFill>
            </a:endParaRPr>
          </a:p>
          <a:p>
            <a:r>
              <a:rPr lang="en-US" sz="2800" dirty="0"/>
              <a:t>Create a new VM from a restore point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https://docs.microsoft.com/en-us/azure/backup/backup-azure-arm-restore-vms#create-a-new-vm-from-a-restore-point</a:t>
            </a:r>
            <a:endParaRPr lang="en-US" sz="2800" dirty="0">
              <a:solidFill>
                <a:schemeClr val="accent1"/>
              </a:solidFill>
            </a:endParaRPr>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113362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and Monitoring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895318"/>
            <a:ext cx="12436475" cy="5888741"/>
          </a:xfrm>
        </p:spPr>
        <p:txBody>
          <a:bodyPr/>
          <a:lstStyle/>
          <a:p>
            <a:pPr marL="0" indent="0">
              <a:buNone/>
            </a:pPr>
            <a:r>
              <a:rPr lang="fr-FR" sz="3200" u="sng" dirty="0"/>
              <a:t>Monitoring Virtual Machines</a:t>
            </a:r>
          </a:p>
          <a:p>
            <a:r>
              <a:rPr lang="fr-FR" sz="3200" dirty="0"/>
              <a:t>Monitoring Virtual Machines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https://youtu.be/uK6K_w75Fjk</a:t>
            </a:r>
            <a:endParaRPr lang="fr-FR" sz="3200" dirty="0">
              <a:solidFill>
                <a:schemeClr val="accent1"/>
              </a:solidFill>
            </a:endParaRPr>
          </a:p>
          <a:p>
            <a:r>
              <a:rPr lang="en-US" sz="3200" dirty="0"/>
              <a:t>How to monitor virtual machines in Azure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https://docs.microsoft.com/en-us/azure/virtual-machines/windows/monitor</a:t>
            </a:r>
            <a:endParaRPr lang="fr-FR" sz="3200" dirty="0">
              <a:solidFill>
                <a:schemeClr val="accent1"/>
              </a:solidFill>
            </a:endParaRPr>
          </a:p>
          <a:p>
            <a:r>
              <a:rPr lang="en-US" sz="3200" dirty="0"/>
              <a:t>Overview of metrics in Microsoft Azure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https://docs.microsoft.com/en-us/azure/monitoring-and-diagnostics/monitoring-overview-metrics</a:t>
            </a:r>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143356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and Monitoring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895318"/>
            <a:ext cx="12436475" cy="5888741"/>
          </a:xfrm>
        </p:spPr>
        <p:txBody>
          <a:bodyPr/>
          <a:lstStyle/>
          <a:p>
            <a:pPr marL="0" indent="0">
              <a:buNone/>
            </a:pPr>
            <a:r>
              <a:rPr lang="fr-FR" sz="3200" u="sng" dirty="0"/>
              <a:t>Monitoring Virtual Machines</a:t>
            </a:r>
          </a:p>
          <a:p>
            <a:r>
              <a:rPr lang="en-US" sz="2800" dirty="0">
                <a:solidFill>
                  <a:schemeClr val="accent1"/>
                </a:solidFill>
                <a:hlinkClick r:id="rId2">
                  <a:extLst>
                    <a:ext uri="{A12FA001-AC4F-418D-AE19-62706E023703}">
                      <ahyp:hlinkClr xmlns:ahyp="http://schemas.microsoft.com/office/drawing/2018/hyperlinkcolor" val="tx"/>
                    </a:ext>
                  </a:extLst>
                </a:hlinkClick>
              </a:rPr>
              <a:t>High Availability recommendations</a:t>
            </a:r>
            <a:r>
              <a:rPr lang="en-US" sz="2800" dirty="0">
                <a:solidFill>
                  <a:schemeClr val="accent1"/>
                </a:solidFill>
              </a:rPr>
              <a:t> </a:t>
            </a:r>
            <a:r>
              <a:rPr lang="en-US" sz="2800" dirty="0"/>
              <a:t>helps you ensure and improve the continuity of your business-critical applications.</a:t>
            </a:r>
          </a:p>
          <a:p>
            <a:r>
              <a:rPr lang="en-US" sz="2800" dirty="0">
                <a:solidFill>
                  <a:schemeClr val="accent1"/>
                </a:solidFill>
                <a:hlinkClick r:id="rId3">
                  <a:extLst>
                    <a:ext uri="{A12FA001-AC4F-418D-AE19-62706E023703}">
                      <ahyp:hlinkClr xmlns:ahyp="http://schemas.microsoft.com/office/drawing/2018/hyperlinkcolor" val="tx"/>
                    </a:ext>
                  </a:extLst>
                </a:hlinkClick>
              </a:rPr>
              <a:t>Security recommendations</a:t>
            </a:r>
            <a:r>
              <a:rPr lang="en-US" sz="2800" dirty="0"/>
              <a:t> to detect threats and vulnerabilities that might lead to security breaches.</a:t>
            </a:r>
          </a:p>
          <a:p>
            <a:r>
              <a:rPr lang="en-US" sz="2800" dirty="0">
                <a:solidFill>
                  <a:schemeClr val="accent1"/>
                </a:solidFill>
                <a:hlinkClick r:id="rId4">
                  <a:extLst>
                    <a:ext uri="{A12FA001-AC4F-418D-AE19-62706E023703}">
                      <ahyp:hlinkClr xmlns:ahyp="http://schemas.microsoft.com/office/drawing/2018/hyperlinkcolor" val="tx"/>
                    </a:ext>
                  </a:extLst>
                </a:hlinkClick>
              </a:rPr>
              <a:t>Performance recommendations</a:t>
            </a:r>
            <a:r>
              <a:rPr lang="en-US" sz="2800" dirty="0"/>
              <a:t> to improve the speed of your applications.</a:t>
            </a:r>
          </a:p>
          <a:p>
            <a:r>
              <a:rPr lang="en-US" sz="2800" dirty="0">
                <a:solidFill>
                  <a:schemeClr val="accent1"/>
                </a:solidFill>
                <a:hlinkClick r:id="rId5">
                  <a:extLst>
                    <a:ext uri="{A12FA001-AC4F-418D-AE19-62706E023703}">
                      <ahyp:hlinkClr xmlns:ahyp="http://schemas.microsoft.com/office/drawing/2018/hyperlinkcolor" val="tx"/>
                    </a:ext>
                  </a:extLst>
                </a:hlinkClick>
              </a:rPr>
              <a:t>Cost recommendations</a:t>
            </a:r>
            <a:r>
              <a:rPr lang="en-US" sz="2800" dirty="0"/>
              <a:t> to optimize and reduce your overall Azure spending.</a:t>
            </a:r>
          </a:p>
          <a:p>
            <a:r>
              <a:rPr lang="en-US" sz="2800" dirty="0"/>
              <a:t>Introduction to Azure Advisor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https://docs.microsoft.com/en-us/azure/advisor/advisor-overview</a:t>
            </a:r>
            <a:endParaRPr lang="en-US" sz="28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6116209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and Monitoring Virtual machines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895318"/>
            <a:ext cx="12436475" cy="5888741"/>
          </a:xfrm>
        </p:spPr>
        <p:txBody>
          <a:bodyPr/>
          <a:lstStyle/>
          <a:p>
            <a:pPr marL="0" indent="0">
              <a:buNone/>
            </a:pPr>
            <a:r>
              <a:rPr lang="fr-FR" sz="3200" u="sng" dirty="0"/>
              <a:t>Monitoring Virtual Machines</a:t>
            </a:r>
          </a:p>
          <a:p>
            <a:r>
              <a:rPr lang="fr-FR" sz="3200" dirty="0"/>
              <a:t>Azure Advisor - </a:t>
            </a:r>
            <a:r>
              <a:rPr lang="fr-FR" sz="3200" dirty="0">
                <a:solidFill>
                  <a:schemeClr val="accent1"/>
                </a:solidFill>
                <a:hlinkClick r:id="rId2">
                  <a:extLst>
                    <a:ext uri="{A12FA001-AC4F-418D-AE19-62706E023703}">
                      <ahyp:hlinkClr xmlns:ahyp="http://schemas.microsoft.com/office/drawing/2018/hyperlinkcolor" val="tx"/>
                    </a:ext>
                  </a:extLst>
                </a:hlinkClick>
              </a:rPr>
              <a:t>https://sec.ch9.ms/ch9/a039/e615c8ff-1bb3-4840-b947-e1d000aaa039/AzureAdvisorNovember2017update_high.mp4</a:t>
            </a:r>
            <a:endParaRPr lang="fr-FR" sz="3200" dirty="0">
              <a:solidFill>
                <a:schemeClr val="accent1"/>
              </a:solidFill>
            </a:endParaRPr>
          </a:p>
          <a:p>
            <a:r>
              <a:rPr lang="en-US" sz="3200" dirty="0"/>
              <a:t>Introduction to Azure Advisor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https://docs.microsoft.com/en-us/azure/advisor/advisor-overview</a:t>
            </a:r>
            <a:endParaRPr lang="en-US" sz="3200" dirty="0">
              <a:solidFill>
                <a:schemeClr val="accent1"/>
              </a:solidFill>
            </a:endParaRPr>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529937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5423B0-50D7-493E-A94D-A6157C37BA1D}"/>
              </a:ext>
            </a:extLst>
          </p:cNvPr>
          <p:cNvSpPr>
            <a:spLocks noGrp="1"/>
          </p:cNvSpPr>
          <p:nvPr>
            <p:ph type="title"/>
          </p:nvPr>
        </p:nvSpPr>
        <p:spPr>
          <a:xfrm>
            <a:off x="0" y="0"/>
            <a:ext cx="11889564" cy="1648326"/>
          </a:xfrm>
        </p:spPr>
        <p:txBody>
          <a:bodyPr/>
          <a:lstStyle/>
          <a:p>
            <a:br>
              <a:rPr lang="fr-FR" dirty="0"/>
            </a:br>
            <a:r>
              <a:rPr lang="fr-FR" b="1" dirty="0"/>
              <a:t>Module 4 :  </a:t>
            </a:r>
            <a:r>
              <a:rPr lang="en-US" dirty="0"/>
              <a:t>Configuring and Managing Virtual Networks</a:t>
            </a:r>
            <a:br>
              <a:rPr lang="fr-FR" dirty="0"/>
            </a:br>
            <a:br>
              <a:rPr lang="fr-FR" dirty="0"/>
            </a:br>
            <a:br>
              <a:rPr lang="fr-FR" dirty="0"/>
            </a:br>
            <a:br>
              <a:rPr lang="fr-FR" dirty="0"/>
            </a:br>
            <a:endParaRPr lang="fr-FR" dirty="0"/>
          </a:p>
        </p:txBody>
      </p:sp>
      <p:sp>
        <p:nvSpPr>
          <p:cNvPr id="2" name="TextBox 1">
            <a:extLst>
              <a:ext uri="{FF2B5EF4-FFF2-40B4-BE49-F238E27FC236}">
                <a16:creationId xmlns:a16="http://schemas.microsoft.com/office/drawing/2014/main" id="{5356B0D2-8FF7-466C-8806-4179F6ADC409}"/>
              </a:ext>
            </a:extLst>
          </p:cNvPr>
          <p:cNvSpPr txBox="1"/>
          <p:nvPr/>
        </p:nvSpPr>
        <p:spPr>
          <a:xfrm>
            <a:off x="962952" y="2112021"/>
            <a:ext cx="8334797" cy="3269183"/>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Azure Virtual Networks</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Azure DNS</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Securing</a:t>
            </a:r>
            <a:r>
              <a:rPr lang="fr-FR" sz="2800" dirty="0">
                <a:solidFill>
                  <a:schemeClr val="bg1"/>
                </a:solidFill>
                <a:latin typeface="+mj-lt"/>
              </a:rPr>
              <a:t> Virtual Network </a:t>
            </a:r>
            <a:r>
              <a:rPr lang="fr-FR" sz="2800" dirty="0" err="1">
                <a:solidFill>
                  <a:schemeClr val="bg1"/>
                </a:solidFill>
                <a:latin typeface="+mj-lt"/>
              </a:rPr>
              <a:t>Resources</a:t>
            </a: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Connecting</a:t>
            </a:r>
            <a:r>
              <a:rPr lang="fr-FR" sz="2800" dirty="0">
                <a:solidFill>
                  <a:schemeClr val="bg1"/>
                </a:solidFill>
                <a:latin typeface="+mj-lt"/>
              </a:rPr>
              <a:t> Virtual Networks</a:t>
            </a: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p:txBody>
      </p:sp>
    </p:spTree>
    <p:extLst>
      <p:ext uri="{BB962C8B-B14F-4D97-AF65-F5344CB8AC3E}">
        <p14:creationId xmlns:p14="http://schemas.microsoft.com/office/powerpoint/2010/main" val="15459587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B9EE-68BA-4158-91E0-E8509DBEF62A}"/>
              </a:ext>
            </a:extLst>
          </p:cNvPr>
          <p:cNvSpPr>
            <a:spLocks noGrp="1"/>
          </p:cNvSpPr>
          <p:nvPr>
            <p:ph type="title"/>
          </p:nvPr>
        </p:nvSpPr>
        <p:spPr/>
        <p:txBody>
          <a:bodyPr/>
          <a:lstStyle/>
          <a:p>
            <a:r>
              <a:rPr lang="fr-FR" dirty="0"/>
              <a:t>Réseaux dans Azure</a:t>
            </a:r>
          </a:p>
        </p:txBody>
      </p:sp>
      <p:sp>
        <p:nvSpPr>
          <p:cNvPr id="3" name="Text Placeholder 2">
            <a:extLst>
              <a:ext uri="{FF2B5EF4-FFF2-40B4-BE49-F238E27FC236}">
                <a16:creationId xmlns:a16="http://schemas.microsoft.com/office/drawing/2014/main" id="{7860AC6F-D9D8-4612-96DA-6D2628727773}"/>
              </a:ext>
            </a:extLst>
          </p:cNvPr>
          <p:cNvSpPr>
            <a:spLocks noGrp="1"/>
          </p:cNvSpPr>
          <p:nvPr>
            <p:ph type="body" sz="quarter" idx="10"/>
          </p:nvPr>
        </p:nvSpPr>
        <p:spPr/>
        <p:txBody>
          <a:bodyPr/>
          <a:lstStyle/>
          <a:p>
            <a:r>
              <a:rPr lang="fr-FR" sz="4000" dirty="0" err="1"/>
              <a:t>VNet</a:t>
            </a:r>
            <a:r>
              <a:rPr lang="fr-FR" sz="4000" dirty="0"/>
              <a:t>, </a:t>
            </a:r>
            <a:r>
              <a:rPr lang="fr-FR" sz="4000" dirty="0" err="1"/>
              <a:t>Subnet</a:t>
            </a:r>
            <a:r>
              <a:rPr lang="fr-FR" sz="4000" dirty="0"/>
              <a:t>, </a:t>
            </a:r>
            <a:r>
              <a:rPr lang="fr-FR" sz="4000" dirty="0" err="1"/>
              <a:t>VNet</a:t>
            </a:r>
            <a:r>
              <a:rPr lang="fr-FR" sz="4000" dirty="0"/>
              <a:t> </a:t>
            </a:r>
            <a:r>
              <a:rPr lang="fr-FR" sz="4000" dirty="0" err="1"/>
              <a:t>peering</a:t>
            </a:r>
            <a:endParaRPr lang="fr-FR" sz="4000" dirty="0"/>
          </a:p>
          <a:p>
            <a:r>
              <a:rPr lang="fr-FR" sz="4000" dirty="0"/>
              <a:t>IPv4 (BYOIP ou RFC 1918), IPv6, UDR</a:t>
            </a:r>
          </a:p>
          <a:p>
            <a:r>
              <a:rPr lang="fr-FR" sz="4000" dirty="0"/>
              <a:t>VPN P2S : Windows, Mac OS X, Linux</a:t>
            </a:r>
          </a:p>
          <a:p>
            <a:r>
              <a:rPr lang="fr-FR" sz="4000" dirty="0"/>
              <a:t>VPN S2S ou Express Route </a:t>
            </a:r>
            <a:r>
              <a:rPr lang="fr-FR" sz="2800" dirty="0"/>
              <a:t>(Point d’échange | MPLS) </a:t>
            </a:r>
            <a:endParaRPr lang="fr-FR" sz="4000" dirty="0"/>
          </a:p>
          <a:p>
            <a:r>
              <a:rPr lang="fr-FR" sz="4000" dirty="0"/>
              <a:t>Trafic Manager, </a:t>
            </a:r>
            <a:r>
              <a:rPr lang="fr-FR" sz="4000" dirty="0" err="1"/>
              <a:t>Load</a:t>
            </a:r>
            <a:r>
              <a:rPr lang="fr-FR" sz="4000" dirty="0"/>
              <a:t> Balancer, Azure DNS</a:t>
            </a:r>
          </a:p>
          <a:p>
            <a:r>
              <a:rPr lang="fr-FR" sz="4000" dirty="0"/>
              <a:t>Network Security Group, Azure Firewall</a:t>
            </a:r>
          </a:p>
          <a:p>
            <a:r>
              <a:rPr lang="fr-FR" sz="4000" dirty="0"/>
              <a:t>Virtual Appliance, Azure WAN</a:t>
            </a:r>
          </a:p>
          <a:p>
            <a:r>
              <a:rPr lang="fr-FR" sz="4000" dirty="0"/>
              <a:t>Azure Network Watcher</a:t>
            </a:r>
          </a:p>
        </p:txBody>
      </p:sp>
      <p:pic>
        <p:nvPicPr>
          <p:cNvPr id="5" name="Picture 4">
            <a:extLst>
              <a:ext uri="{FF2B5EF4-FFF2-40B4-BE49-F238E27FC236}">
                <a16:creationId xmlns:a16="http://schemas.microsoft.com/office/drawing/2014/main" id="{E82E548E-4B60-46BC-BC5D-B677F27CD741}"/>
              </a:ext>
            </a:extLst>
          </p:cNvPr>
          <p:cNvPicPr>
            <a:picLocks noChangeAspect="1"/>
          </p:cNvPicPr>
          <p:nvPr/>
        </p:nvPicPr>
        <p:blipFill>
          <a:blip r:embed="rId3"/>
          <a:stretch>
            <a:fillRect/>
          </a:stretch>
        </p:blipFill>
        <p:spPr>
          <a:xfrm>
            <a:off x="10685610" y="1476623"/>
            <a:ext cx="1653196" cy="1653196"/>
          </a:xfrm>
          <a:prstGeom prst="rect">
            <a:avLst/>
          </a:prstGeom>
        </p:spPr>
      </p:pic>
      <p:pic>
        <p:nvPicPr>
          <p:cNvPr id="7" name="Picture 6">
            <a:extLst>
              <a:ext uri="{FF2B5EF4-FFF2-40B4-BE49-F238E27FC236}">
                <a16:creationId xmlns:a16="http://schemas.microsoft.com/office/drawing/2014/main" id="{B399E714-53E9-4AB8-A36F-A53DF06283D7}"/>
              </a:ext>
            </a:extLst>
          </p:cNvPr>
          <p:cNvPicPr>
            <a:picLocks noChangeAspect="1"/>
          </p:cNvPicPr>
          <p:nvPr/>
        </p:nvPicPr>
        <p:blipFill>
          <a:blip r:embed="rId4"/>
          <a:stretch>
            <a:fillRect/>
          </a:stretch>
        </p:blipFill>
        <p:spPr>
          <a:xfrm>
            <a:off x="10990221" y="5366214"/>
            <a:ext cx="1132111" cy="1132111"/>
          </a:xfrm>
          <a:prstGeom prst="rect">
            <a:avLst/>
          </a:prstGeom>
        </p:spPr>
      </p:pic>
      <p:pic>
        <p:nvPicPr>
          <p:cNvPr id="9" name="Picture 8">
            <a:extLst>
              <a:ext uri="{FF2B5EF4-FFF2-40B4-BE49-F238E27FC236}">
                <a16:creationId xmlns:a16="http://schemas.microsoft.com/office/drawing/2014/main" id="{4609A620-E2DC-4725-AB7D-1A44DE7FDDFD}"/>
              </a:ext>
            </a:extLst>
          </p:cNvPr>
          <p:cNvPicPr>
            <a:picLocks noChangeAspect="1"/>
          </p:cNvPicPr>
          <p:nvPr/>
        </p:nvPicPr>
        <p:blipFill>
          <a:blip r:embed="rId5"/>
          <a:stretch>
            <a:fillRect/>
          </a:stretch>
        </p:blipFill>
        <p:spPr>
          <a:xfrm>
            <a:off x="10789920" y="3127150"/>
            <a:ext cx="1548886" cy="1524870"/>
          </a:xfrm>
          <a:prstGeom prst="rect">
            <a:avLst/>
          </a:prstGeom>
        </p:spPr>
      </p:pic>
    </p:spTree>
    <p:extLst>
      <p:ext uri="{BB962C8B-B14F-4D97-AF65-F5344CB8AC3E}">
        <p14:creationId xmlns:p14="http://schemas.microsoft.com/office/powerpoint/2010/main" val="305302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Réseaux</a:t>
            </a:r>
            <a:r>
              <a:rPr lang="en-US" dirty="0"/>
              <a:t> </a:t>
            </a:r>
            <a:r>
              <a:rPr lang="en-US" dirty="0" err="1"/>
              <a:t>Virtuels</a:t>
            </a:r>
            <a:r>
              <a:rPr lang="en-US" dirty="0"/>
              <a:t> </a:t>
            </a:r>
            <a:r>
              <a:rPr lang="en-US" dirty="0" err="1"/>
              <a:t>dans</a:t>
            </a:r>
            <a:r>
              <a:rPr lang="en-US" dirty="0"/>
              <a:t> Azure (</a:t>
            </a:r>
            <a:r>
              <a:rPr lang="en-US" dirty="0" err="1"/>
              <a:t>VNet</a:t>
            </a:r>
            <a:r>
              <a:rPr lang="en-US" dirty="0"/>
              <a:t>)</a:t>
            </a:r>
            <a:endParaRPr lang="fr-FR" dirty="0"/>
          </a:p>
        </p:txBody>
      </p:sp>
      <p:sp>
        <p:nvSpPr>
          <p:cNvPr id="8" name="Content Placeholder 7"/>
          <p:cNvSpPr>
            <a:spLocks noGrp="1"/>
          </p:cNvSpPr>
          <p:nvPr>
            <p:ph type="body" sz="quarter" idx="10"/>
          </p:nvPr>
        </p:nvSpPr>
        <p:spPr>
          <a:xfrm>
            <a:off x="529661" y="1476623"/>
            <a:ext cx="6500313" cy="2084319"/>
          </a:xfrm>
        </p:spPr>
        <p:txBody>
          <a:bodyPr/>
          <a:lstStyle/>
          <a:p>
            <a:r>
              <a:rPr lang="fr-FR" dirty="0"/>
              <a:t>Réseau virtuel</a:t>
            </a:r>
          </a:p>
          <a:p>
            <a:pPr lvl="1"/>
            <a:r>
              <a:rPr lang="fr-FR" dirty="0"/>
              <a:t>Découpé en sous-réseaux (</a:t>
            </a:r>
            <a:r>
              <a:rPr lang="fr-FR" dirty="0" err="1"/>
              <a:t>subnets</a:t>
            </a:r>
            <a:r>
              <a:rPr lang="fr-FR" dirty="0"/>
              <a:t>)</a:t>
            </a:r>
          </a:p>
          <a:p>
            <a:pPr lvl="1"/>
            <a:r>
              <a:rPr lang="fr-FR" dirty="0"/>
              <a:t>Choix du plan d’adressage (RFC1918 ou BYO-IP)</a:t>
            </a:r>
          </a:p>
          <a:p>
            <a:pPr lvl="1"/>
            <a:r>
              <a:rPr lang="fr-FR" dirty="0"/>
              <a:t>Choix du positionnement des VM dans les différents sous-réseaux</a:t>
            </a:r>
          </a:p>
          <a:p>
            <a:pPr lvl="1"/>
            <a:r>
              <a:rPr lang="fr-FR" dirty="0"/>
              <a:t>Attribution dynamique des adresses IP par défaut (adresse persistante pendant le fonctionnement d’une VM) </a:t>
            </a:r>
          </a:p>
          <a:p>
            <a:r>
              <a:rPr lang="fr-FR" dirty="0"/>
              <a:t>Résolution de noms</a:t>
            </a:r>
          </a:p>
          <a:p>
            <a:pPr lvl="1"/>
            <a:r>
              <a:rPr lang="fr-FR" dirty="0"/>
              <a:t>DNS Intégré Azure</a:t>
            </a:r>
          </a:p>
          <a:p>
            <a:pPr lvl="1"/>
            <a:r>
              <a:rPr lang="fr-FR" dirty="0"/>
              <a:t>Utilisation des DNS de l’AD ou tiers</a:t>
            </a:r>
          </a:p>
          <a:p>
            <a:pPr lvl="1"/>
            <a:r>
              <a:rPr lang="fr-FR" dirty="0"/>
              <a:t>Azure DNS</a:t>
            </a:r>
          </a:p>
          <a:p>
            <a:endParaRPr lang="fr-FR" dirty="0"/>
          </a:p>
        </p:txBody>
      </p:sp>
      <p:sp>
        <p:nvSpPr>
          <p:cNvPr id="35" name="Freeform 95"/>
          <p:cNvSpPr>
            <a:spLocks/>
          </p:cNvSpPr>
          <p:nvPr/>
        </p:nvSpPr>
        <p:spPr bwMode="auto">
          <a:xfrm flipH="1">
            <a:off x="6218236" y="3077930"/>
            <a:ext cx="6104236" cy="354273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w="28575">
            <a:noFill/>
            <a:round/>
            <a:headEnd/>
            <a:tailEnd/>
          </a:ln>
        </p:spPr>
        <p:txBody>
          <a:bodyPr vert="horz" wrap="square" lIns="93236" tIns="46618" rIns="93236" bIns="46618"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36" name="Rounded Rectangle 72"/>
          <p:cNvSpPr/>
          <p:nvPr/>
        </p:nvSpPr>
        <p:spPr>
          <a:xfrm>
            <a:off x="7239976" y="4234360"/>
            <a:ext cx="4367609" cy="1990814"/>
          </a:xfrm>
          <a:prstGeom prst="roundRect">
            <a:avLst>
              <a:gd name="adj" fmla="val 7613"/>
            </a:avLst>
          </a:prstGeom>
          <a:solidFill>
            <a:schemeClr val="accent1">
              <a:lumMod val="50000"/>
            </a:schemeClr>
          </a:solidFill>
          <a:ln w="25400" cap="flat" cmpd="sng" algn="ctr">
            <a:solidFill>
              <a:schemeClr val="bg1"/>
            </a:solidFill>
            <a:prstDash val="solid"/>
          </a:ln>
          <a:effectLst/>
          <a:scene3d>
            <a:camera prst="orthographicFront"/>
            <a:lightRig rig="threePt" dir="t"/>
          </a:scene3d>
          <a:sp3d>
            <a:bevelT/>
          </a:sp3d>
        </p:spPr>
        <p:txBody>
          <a:bodyPr rtlCol="0" anchor="ctr"/>
          <a:lstStyle/>
          <a:p>
            <a:pPr marL="0" marR="0" lvl="0" indent="0" algn="ctr" defTabSz="914196"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37" name="TextBox 36"/>
          <p:cNvSpPr txBox="1"/>
          <p:nvPr/>
        </p:nvSpPr>
        <p:spPr>
          <a:xfrm>
            <a:off x="8403037" y="6159120"/>
            <a:ext cx="2167838" cy="461665"/>
          </a:xfrm>
          <a:prstGeom prst="rect">
            <a:avLst/>
          </a:prstGeom>
          <a:noFill/>
        </p:spPr>
        <p:txBody>
          <a:bodyPr wrap="none" rtlCol="0">
            <a:spAutoFit/>
          </a:bodyPr>
          <a:lstStyle/>
          <a:p>
            <a:pPr marL="0" marR="0" lvl="0" indent="0" algn="l" defTabSz="91419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Virtual Network</a:t>
            </a:r>
          </a:p>
        </p:txBody>
      </p:sp>
      <p:grpSp>
        <p:nvGrpSpPr>
          <p:cNvPr id="41" name="Group 40"/>
          <p:cNvGrpSpPr/>
          <p:nvPr/>
        </p:nvGrpSpPr>
        <p:grpSpPr>
          <a:xfrm>
            <a:off x="7376501" y="4411425"/>
            <a:ext cx="742096" cy="740138"/>
            <a:chOff x="2915928" y="2972963"/>
            <a:chExt cx="822960" cy="828476"/>
          </a:xfrm>
        </p:grpSpPr>
        <p:sp>
          <p:nvSpPr>
            <p:cNvPr id="42" name="Oval 41"/>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marL="0" marR="0" lvl="0" indent="0" algn="ctr" defTabSz="913894"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1" normalizeH="0" baseline="0" noProof="0" dirty="0">
                <a:ln>
                  <a:noFill/>
                </a:ln>
                <a:solidFill>
                  <a:srgbClr val="FFFFFF"/>
                </a:solidFill>
                <a:effectLst/>
                <a:uLnTx/>
                <a:uFillTx/>
                <a:latin typeface="Calibri"/>
                <a:ea typeface="+mn-ea"/>
                <a:cs typeface="+mn-cs"/>
              </a:endParaRPr>
            </a:p>
          </p:txBody>
        </p:sp>
        <p:sp>
          <p:nvSpPr>
            <p:cNvPr id="43"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p:spPr>
          <p:txBody>
            <a:bodyPr vert="horz" wrap="square" lIns="91416" tIns="45707" rIns="91416" bIns="45707" numCol="1" anchor="t" anchorCtr="0" compatLnSpc="1">
              <a:prstTxWarp prst="textNoShape">
                <a:avLst/>
              </a:prstTxWarp>
            </a:bodyPr>
            <a:lstStyle/>
            <a:p>
              <a:pPr marL="0" marR="0" lvl="0" indent="0" algn="l" defTabSz="914196"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4" name="TextBox 43"/>
            <p:cNvSpPr txBox="1"/>
            <p:nvPr/>
          </p:nvSpPr>
          <p:spPr>
            <a:xfrm>
              <a:off x="3038192" y="3367356"/>
              <a:ext cx="578437" cy="434083"/>
            </a:xfrm>
            <a:prstGeom prst="rect">
              <a:avLst/>
            </a:prstGeom>
            <a:noFill/>
          </p:spPr>
          <p:txBody>
            <a:bodyPr wrap="square" lIns="0" tIns="0" rIns="0" bIns="0" rtlCol="0">
              <a:spAutoFit/>
            </a:bodyPr>
            <a:lstStyle/>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0C0"/>
                  </a:solidFill>
                  <a:effectLst/>
                  <a:uLnTx/>
                  <a:uFillTx/>
                  <a:latin typeface="Calibri"/>
                  <a:ea typeface="+mn-ea"/>
                  <a:cs typeface="+mn-cs"/>
                </a:rPr>
                <a:t>VPN GW</a:t>
              </a:r>
            </a:p>
          </p:txBody>
        </p:sp>
      </p:grpSp>
      <p:grpSp>
        <p:nvGrpSpPr>
          <p:cNvPr id="45" name="Group 44"/>
          <p:cNvGrpSpPr/>
          <p:nvPr/>
        </p:nvGrpSpPr>
        <p:grpSpPr>
          <a:xfrm>
            <a:off x="10494140" y="4411432"/>
            <a:ext cx="893197" cy="1672568"/>
            <a:chOff x="10430213" y="4262723"/>
            <a:chExt cx="893424" cy="1672995"/>
          </a:xfrm>
        </p:grpSpPr>
        <p:sp>
          <p:nvSpPr>
            <p:cNvPr id="46" name="TextBox 45"/>
            <p:cNvSpPr txBox="1"/>
            <p:nvPr/>
          </p:nvSpPr>
          <p:spPr>
            <a:xfrm>
              <a:off x="10430213" y="5492407"/>
              <a:ext cx="893424" cy="443311"/>
            </a:xfrm>
            <a:prstGeom prst="rect">
              <a:avLst/>
            </a:prstGeom>
            <a:noFill/>
          </p:spPr>
          <p:txBody>
            <a:bodyPr wrap="square" lIns="0" tIns="0" rIns="0" bIns="0" rtlCol="0" anchor="ctr">
              <a:spAutoFit/>
            </a:bodyPr>
            <a:lstStyle/>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Frontend</a:t>
              </a:r>
            </a:p>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10.1/16</a:t>
              </a:r>
            </a:p>
          </p:txBody>
        </p:sp>
        <p:grpSp>
          <p:nvGrpSpPr>
            <p:cNvPr id="47" name="Group 46"/>
            <p:cNvGrpSpPr/>
            <p:nvPr/>
          </p:nvGrpSpPr>
          <p:grpSpPr>
            <a:xfrm>
              <a:off x="10430213" y="4262723"/>
              <a:ext cx="893424" cy="1172757"/>
              <a:chOff x="6027733" y="2131654"/>
              <a:chExt cx="660349" cy="866811"/>
            </a:xfrm>
          </p:grpSpPr>
          <p:sp>
            <p:nvSpPr>
              <p:cNvPr id="48" name="Rounded Rectangle 8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marL="0" marR="0" lvl="0" indent="0" algn="ctr" defTabSz="913894"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1"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endParaRPr>
              </a:p>
            </p:txBody>
          </p:sp>
          <p:grpSp>
            <p:nvGrpSpPr>
              <p:cNvPr id="49" name="Group 48"/>
              <p:cNvGrpSpPr/>
              <p:nvPr/>
            </p:nvGrpSpPr>
            <p:grpSpPr>
              <a:xfrm>
                <a:off x="6093279" y="2187723"/>
                <a:ext cx="529256" cy="754672"/>
                <a:chOff x="4045739" y="2177015"/>
                <a:chExt cx="529256" cy="754672"/>
              </a:xfrm>
            </p:grpSpPr>
            <p:pic>
              <p:nvPicPr>
                <p:cNvPr id="50" name="Picture 4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51" name="Picture 5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52" name="Picture 5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53" name="Group 52"/>
          <p:cNvGrpSpPr/>
          <p:nvPr/>
        </p:nvGrpSpPr>
        <p:grpSpPr>
          <a:xfrm>
            <a:off x="9438098" y="4411432"/>
            <a:ext cx="893197" cy="1672568"/>
            <a:chOff x="9058613" y="4262723"/>
            <a:chExt cx="893424" cy="1672995"/>
          </a:xfrm>
        </p:grpSpPr>
        <p:sp>
          <p:nvSpPr>
            <p:cNvPr id="54" name="TextBox 53"/>
            <p:cNvSpPr txBox="1"/>
            <p:nvPr/>
          </p:nvSpPr>
          <p:spPr>
            <a:xfrm>
              <a:off x="9062010" y="5492407"/>
              <a:ext cx="886631" cy="443311"/>
            </a:xfrm>
            <a:prstGeom prst="rect">
              <a:avLst/>
            </a:prstGeom>
            <a:noFill/>
          </p:spPr>
          <p:txBody>
            <a:bodyPr wrap="square" lIns="0" tIns="0" rIns="0" bIns="0" rtlCol="0" anchor="ctr">
              <a:spAutoFit/>
            </a:bodyPr>
            <a:lstStyle/>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Mid-tier</a:t>
              </a:r>
            </a:p>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10.2/16</a:t>
              </a:r>
            </a:p>
          </p:txBody>
        </p:sp>
        <p:grpSp>
          <p:nvGrpSpPr>
            <p:cNvPr id="55" name="Group 54"/>
            <p:cNvGrpSpPr/>
            <p:nvPr/>
          </p:nvGrpSpPr>
          <p:grpSpPr>
            <a:xfrm>
              <a:off x="9058613" y="4262723"/>
              <a:ext cx="893424" cy="1172757"/>
              <a:chOff x="5111286" y="2128637"/>
              <a:chExt cx="660349" cy="866811"/>
            </a:xfrm>
          </p:grpSpPr>
          <p:sp>
            <p:nvSpPr>
              <p:cNvPr id="56" name="Rounded Rectangle 8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marL="0" marR="0" lvl="0" indent="0" algn="ctr" defTabSz="913894"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1"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endParaRPr>
              </a:p>
            </p:txBody>
          </p:sp>
          <p:grpSp>
            <p:nvGrpSpPr>
              <p:cNvPr id="57" name="Group 56"/>
              <p:cNvGrpSpPr/>
              <p:nvPr/>
            </p:nvGrpSpPr>
            <p:grpSpPr>
              <a:xfrm>
                <a:off x="5176832" y="2184706"/>
                <a:ext cx="529256" cy="754672"/>
                <a:chOff x="4045739" y="2177015"/>
                <a:chExt cx="529256" cy="754672"/>
              </a:xfrm>
            </p:grpSpPr>
            <p:pic>
              <p:nvPicPr>
                <p:cNvPr id="58" name="Picture 5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59" name="Picture 5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60" name="Picture 5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61" name="Group 60"/>
          <p:cNvGrpSpPr/>
          <p:nvPr/>
        </p:nvGrpSpPr>
        <p:grpSpPr>
          <a:xfrm>
            <a:off x="8361084" y="4411432"/>
            <a:ext cx="893197" cy="1672568"/>
            <a:chOff x="7692915" y="4262723"/>
            <a:chExt cx="893424" cy="1672995"/>
          </a:xfrm>
        </p:grpSpPr>
        <p:sp>
          <p:nvSpPr>
            <p:cNvPr id="62" name="TextBox 61"/>
            <p:cNvSpPr txBox="1"/>
            <p:nvPr/>
          </p:nvSpPr>
          <p:spPr>
            <a:xfrm>
              <a:off x="7692915" y="5492407"/>
              <a:ext cx="893424" cy="443311"/>
            </a:xfrm>
            <a:prstGeom prst="rect">
              <a:avLst/>
            </a:prstGeom>
            <a:noFill/>
          </p:spPr>
          <p:txBody>
            <a:bodyPr wrap="square" lIns="0" tIns="0" rIns="0" bIns="0" rtlCol="0" anchor="ctr">
              <a:spAutoFit/>
            </a:bodyPr>
            <a:lstStyle/>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Backend</a:t>
              </a:r>
            </a:p>
            <a:p>
              <a:pPr marL="0" marR="0" lvl="0" indent="0" algn="ctr" defTabSz="91419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10.3/16</a:t>
              </a:r>
            </a:p>
          </p:txBody>
        </p:sp>
        <p:grpSp>
          <p:nvGrpSpPr>
            <p:cNvPr id="63" name="Group 62"/>
            <p:cNvGrpSpPr/>
            <p:nvPr/>
          </p:nvGrpSpPr>
          <p:grpSpPr>
            <a:xfrm>
              <a:off x="7692915" y="4262723"/>
              <a:ext cx="893424" cy="1172757"/>
              <a:chOff x="3981473" y="2128637"/>
              <a:chExt cx="660349" cy="866811"/>
            </a:xfrm>
          </p:grpSpPr>
          <p:sp>
            <p:nvSpPr>
              <p:cNvPr id="64" name="Rounded Rectangle 9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marL="0" marR="0" lvl="0" indent="0" algn="ctr" defTabSz="913894"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1"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endParaRPr>
              </a:p>
            </p:txBody>
          </p:sp>
          <p:grpSp>
            <p:nvGrpSpPr>
              <p:cNvPr id="65" name="Group 64"/>
              <p:cNvGrpSpPr/>
              <p:nvPr/>
            </p:nvGrpSpPr>
            <p:grpSpPr>
              <a:xfrm>
                <a:off x="4047019" y="2184706"/>
                <a:ext cx="529256" cy="754672"/>
                <a:chOff x="4045739" y="2177015"/>
                <a:chExt cx="529256" cy="754672"/>
              </a:xfrm>
            </p:grpSpPr>
            <p:pic>
              <p:nvPicPr>
                <p:cNvPr id="66" name="Picture 6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67" name="Picture 66"/>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68" name="Picture 6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95" name="TextBox 94"/>
          <p:cNvSpPr txBox="1"/>
          <p:nvPr/>
        </p:nvSpPr>
        <p:spPr>
          <a:xfrm>
            <a:off x="6997053" y="1059489"/>
            <a:ext cx="1745158" cy="769441"/>
          </a:xfrm>
          <a:prstGeom prst="rect">
            <a:avLst/>
          </a:prstGeom>
          <a:noFill/>
        </p:spPr>
        <p:txBody>
          <a:bodyPr wrap="none" rtlCol="0">
            <a:spAutoFit/>
          </a:bodyPr>
          <a:lstStyle/>
          <a:p>
            <a:pPr marL="0" marR="0" lvl="0" indent="0" algn="ctr" defTabSz="91419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On Premises</a:t>
            </a:r>
          </a:p>
          <a:p>
            <a:pPr marL="0" marR="0" lvl="0" indent="0" algn="ctr" defTabSz="91419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10.0/16</a:t>
            </a:r>
          </a:p>
        </p:txBody>
      </p:sp>
      <p:grpSp>
        <p:nvGrpSpPr>
          <p:cNvPr id="97" name="Group 96"/>
          <p:cNvGrpSpPr/>
          <p:nvPr/>
        </p:nvGrpSpPr>
        <p:grpSpPr>
          <a:xfrm>
            <a:off x="7468370" y="5275474"/>
            <a:ext cx="688009" cy="764391"/>
            <a:chOff x="1711516" y="3451570"/>
            <a:chExt cx="878024" cy="945303"/>
          </a:xfrm>
        </p:grpSpPr>
        <p:grpSp>
          <p:nvGrpSpPr>
            <p:cNvPr id="98" name="Group 97"/>
            <p:cNvGrpSpPr/>
            <p:nvPr/>
          </p:nvGrpSpPr>
          <p:grpSpPr>
            <a:xfrm>
              <a:off x="1972774" y="3451570"/>
              <a:ext cx="479392" cy="712232"/>
              <a:chOff x="1972774" y="3451570"/>
              <a:chExt cx="479392" cy="712232"/>
            </a:xfrm>
          </p:grpSpPr>
          <p:pic>
            <p:nvPicPr>
              <p:cNvPr id="100"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101" name="Group 100"/>
              <p:cNvGrpSpPr/>
              <p:nvPr/>
            </p:nvGrpSpPr>
            <p:grpSpPr>
              <a:xfrm>
                <a:off x="2245986" y="3924261"/>
                <a:ext cx="206180" cy="206424"/>
                <a:chOff x="2245986" y="3924261"/>
                <a:chExt cx="206180" cy="206424"/>
              </a:xfrm>
            </p:grpSpPr>
            <p:grpSp>
              <p:nvGrpSpPr>
                <p:cNvPr id="102" name="Group 101"/>
                <p:cNvGrpSpPr/>
                <p:nvPr/>
              </p:nvGrpSpPr>
              <p:grpSpPr>
                <a:xfrm>
                  <a:off x="2245986" y="3924261"/>
                  <a:ext cx="206180" cy="206424"/>
                  <a:chOff x="1779323" y="4627897"/>
                  <a:chExt cx="472764" cy="473323"/>
                </a:xfrm>
              </p:grpSpPr>
              <p:sp>
                <p:nvSpPr>
                  <p:cNvPr id="104" name="Isosceles Triangle 103"/>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marL="0" marR="0" lvl="0" indent="0" algn="ctr" defTabSz="699061"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04"/>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marL="0" marR="0" lvl="0" indent="0" algn="ctr" defTabSz="699061"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Rectangle 105"/>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marL="0" marR="0" lvl="0" indent="0" algn="ctr" defTabSz="699061"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3" name="Isosceles Triangle 102"/>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marL="0" marR="0" lvl="0" indent="0" algn="ctr" defTabSz="699061"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99" name="Rectangle 98"/>
            <p:cNvSpPr/>
            <p:nvPr/>
          </p:nvSpPr>
          <p:spPr>
            <a:xfrm>
              <a:off x="1711516" y="4125284"/>
              <a:ext cx="878024" cy="271589"/>
            </a:xfrm>
            <a:prstGeom prst="rect">
              <a:avLst/>
            </a:prstGeom>
          </p:spPr>
          <p:txBody>
            <a:bodyPr wrap="none">
              <a:spAutoFit/>
            </a:bodyPr>
            <a:lstStyle/>
            <a:p>
              <a:pPr marL="0" marR="0" lvl="0" indent="0" algn="ctr" defTabSz="699061" rtl="0" eaLnBrk="1" fontAlgn="base" latinLnBrk="0" hangingPunct="1">
                <a:lnSpc>
                  <a:spcPct val="90000"/>
                </a:lnSpc>
                <a:spcBef>
                  <a:spcPct val="0"/>
                </a:spcBef>
                <a:spcAft>
                  <a:spcPct val="0"/>
                </a:spcAft>
                <a:buClrTx/>
                <a:buSzTx/>
                <a:buFontTx/>
                <a:buNone/>
                <a:tabLst/>
                <a:defRPr/>
              </a:pPr>
              <a:r>
                <a:rPr kumimoji="0" lang="en-US" sz="91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AD / DNS</a:t>
              </a:r>
            </a:p>
          </p:txBody>
        </p:sp>
      </p:grpSp>
      <p:sp>
        <p:nvSpPr>
          <p:cNvPr id="107" name="TextBox 106"/>
          <p:cNvSpPr txBox="1"/>
          <p:nvPr/>
        </p:nvSpPr>
        <p:spPr>
          <a:xfrm>
            <a:off x="8589626" y="3546916"/>
            <a:ext cx="1139094" cy="584775"/>
          </a:xfrm>
          <a:prstGeom prst="rect">
            <a:avLst/>
          </a:prstGeom>
          <a:noFill/>
        </p:spPr>
        <p:txBody>
          <a:bodyPr wrap="none" rtlCol="0">
            <a:spAutoFit/>
          </a:bodyPr>
          <a:lstStyle/>
          <a:p>
            <a:pPr marL="0" marR="0" lvl="0" indent="0" algn="l" defTabSz="9141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Azure</a:t>
            </a:r>
          </a:p>
        </p:txBody>
      </p:sp>
    </p:spTree>
    <p:extLst>
      <p:ext uri="{BB962C8B-B14F-4D97-AF65-F5344CB8AC3E}">
        <p14:creationId xmlns:p14="http://schemas.microsoft.com/office/powerpoint/2010/main" val="18278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5423B0-50D7-493E-A94D-A6157C37BA1D}"/>
              </a:ext>
            </a:extLst>
          </p:cNvPr>
          <p:cNvSpPr>
            <a:spLocks noGrp="1"/>
          </p:cNvSpPr>
          <p:nvPr>
            <p:ph type="title"/>
          </p:nvPr>
        </p:nvSpPr>
        <p:spPr>
          <a:xfrm>
            <a:off x="0" y="0"/>
            <a:ext cx="11889564" cy="1648326"/>
          </a:xfrm>
        </p:spPr>
        <p:txBody>
          <a:bodyPr/>
          <a:lstStyle/>
          <a:p>
            <a:br>
              <a:rPr lang="fr-FR" dirty="0"/>
            </a:br>
            <a:r>
              <a:rPr lang="fr-FR" b="1" dirty="0"/>
              <a:t>Module 1 :  Manage Azure </a:t>
            </a:r>
            <a:r>
              <a:rPr lang="fr-FR" b="1" dirty="0" err="1"/>
              <a:t>subscription</a:t>
            </a:r>
            <a:r>
              <a:rPr lang="fr-FR" b="1" dirty="0"/>
              <a:t> and </a:t>
            </a:r>
            <a:r>
              <a:rPr lang="fr-FR" b="1" dirty="0" err="1"/>
              <a:t>resources</a:t>
            </a:r>
            <a:br>
              <a:rPr lang="fr-FR" dirty="0"/>
            </a:br>
            <a:br>
              <a:rPr lang="fr-FR" dirty="0"/>
            </a:br>
            <a:br>
              <a:rPr lang="fr-FR" dirty="0"/>
            </a:br>
            <a:br>
              <a:rPr lang="fr-FR" dirty="0"/>
            </a:br>
            <a:endParaRPr lang="fr-FR" dirty="0"/>
          </a:p>
        </p:txBody>
      </p:sp>
      <p:sp>
        <p:nvSpPr>
          <p:cNvPr id="2" name="TextBox 1">
            <a:extLst>
              <a:ext uri="{FF2B5EF4-FFF2-40B4-BE49-F238E27FC236}">
                <a16:creationId xmlns:a16="http://schemas.microsoft.com/office/drawing/2014/main" id="{5356B0D2-8FF7-466C-8806-4179F6ADC409}"/>
              </a:ext>
            </a:extLst>
          </p:cNvPr>
          <p:cNvSpPr txBox="1"/>
          <p:nvPr/>
        </p:nvSpPr>
        <p:spPr>
          <a:xfrm>
            <a:off x="962952" y="2112021"/>
            <a:ext cx="8334797" cy="3269183"/>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Managing</a:t>
            </a:r>
            <a:r>
              <a:rPr lang="fr-FR" sz="2800" dirty="0">
                <a:solidFill>
                  <a:schemeClr val="bg1"/>
                </a:solidFill>
                <a:latin typeface="+mj-lt"/>
              </a:rPr>
              <a:t> Azure </a:t>
            </a:r>
            <a:r>
              <a:rPr lang="fr-FR" sz="2800" dirty="0" err="1">
                <a:solidFill>
                  <a:schemeClr val="bg1"/>
                </a:solidFill>
                <a:latin typeface="+mj-lt"/>
              </a:rPr>
              <a:t>Subscriptions</a:t>
            </a: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Access Management for Cloud </a:t>
            </a:r>
            <a:r>
              <a:rPr lang="fr-FR" sz="2800" dirty="0" err="1">
                <a:solidFill>
                  <a:schemeClr val="bg1"/>
                </a:solidFill>
                <a:latin typeface="+mj-lt"/>
              </a:rPr>
              <a:t>Resources</a:t>
            </a: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Monitoring an Diagnostics</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Log Analytics</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Azure Resource Manager</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Azure Tips, Tricks, and Tools</a:t>
            </a:r>
          </a:p>
        </p:txBody>
      </p:sp>
    </p:spTree>
    <p:extLst>
      <p:ext uri="{BB962C8B-B14F-4D97-AF65-F5344CB8AC3E}">
        <p14:creationId xmlns:p14="http://schemas.microsoft.com/office/powerpoint/2010/main" val="2257682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Réseaux</a:t>
            </a:r>
            <a:r>
              <a:rPr lang="en-US" dirty="0"/>
              <a:t> </a:t>
            </a:r>
            <a:r>
              <a:rPr lang="en-US" dirty="0" err="1"/>
              <a:t>Virtuels</a:t>
            </a:r>
            <a:r>
              <a:rPr lang="en-US" dirty="0"/>
              <a:t> </a:t>
            </a:r>
            <a:r>
              <a:rPr lang="en-US" dirty="0" err="1"/>
              <a:t>dans</a:t>
            </a:r>
            <a:r>
              <a:rPr lang="en-US" dirty="0"/>
              <a:t> Azure (</a:t>
            </a:r>
            <a:r>
              <a:rPr lang="en-US" dirty="0" err="1"/>
              <a:t>Vnet</a:t>
            </a:r>
            <a:r>
              <a:rPr lang="en-US" dirty="0"/>
              <a:t>) - suite</a:t>
            </a:r>
            <a:endParaRPr lang="fr-FR" dirty="0"/>
          </a:p>
        </p:txBody>
      </p:sp>
      <p:sp>
        <p:nvSpPr>
          <p:cNvPr id="3" name="Content Placeholder 2"/>
          <p:cNvSpPr>
            <a:spLocks noGrp="1"/>
          </p:cNvSpPr>
          <p:nvPr>
            <p:ph type="body" sz="quarter" idx="10"/>
          </p:nvPr>
        </p:nvSpPr>
        <p:spPr>
          <a:xfrm>
            <a:off x="529661" y="1476623"/>
            <a:ext cx="8177017" cy="2084319"/>
          </a:xfrm>
        </p:spPr>
        <p:txBody>
          <a:bodyPr/>
          <a:lstStyle/>
          <a:p>
            <a:r>
              <a:rPr lang="fr-FR" sz="3200" dirty="0"/>
              <a:t>Eléments de base </a:t>
            </a:r>
          </a:p>
          <a:p>
            <a:pPr lvl="1"/>
            <a:r>
              <a:rPr lang="fr-FR" sz="2800" dirty="0"/>
              <a:t>IPv4 ou IPv6</a:t>
            </a:r>
          </a:p>
          <a:p>
            <a:pPr lvl="1"/>
            <a:r>
              <a:rPr lang="fr-FR" sz="2800" dirty="0"/>
              <a:t>Réservation d’adresses IP internes statiques possible</a:t>
            </a:r>
          </a:p>
          <a:p>
            <a:pPr lvl="1"/>
            <a:r>
              <a:rPr lang="fr-FR" sz="2800" dirty="0"/>
              <a:t>Pas de support du Broadcast / Multicast</a:t>
            </a:r>
          </a:p>
          <a:p>
            <a:pPr lvl="1"/>
            <a:r>
              <a:rPr lang="fr-FR" sz="2800" dirty="0"/>
              <a:t>Plusieurs interfaces réseau par machine virtuelle </a:t>
            </a:r>
          </a:p>
          <a:p>
            <a:pPr lvl="1"/>
            <a:r>
              <a:rPr lang="fr-FR" sz="2800" dirty="0"/>
              <a:t>Routage entre différents sous réseaux implicite</a:t>
            </a:r>
          </a:p>
          <a:p>
            <a:pPr lvl="1"/>
            <a:r>
              <a:rPr lang="fr-FR" sz="3200" dirty="0"/>
              <a:t>4 adresses IPv4 réservées par </a:t>
            </a:r>
            <a:r>
              <a:rPr lang="fr-FR" sz="3200" dirty="0" err="1"/>
              <a:t>subnet</a:t>
            </a:r>
            <a:r>
              <a:rPr lang="fr-FR" sz="3200" dirty="0"/>
              <a:t> virtuel </a:t>
            </a:r>
          </a:p>
        </p:txBody>
      </p:sp>
      <p:pic>
        <p:nvPicPr>
          <p:cNvPr id="5" name="Picture 4">
            <a:extLst>
              <a:ext uri="{FF2B5EF4-FFF2-40B4-BE49-F238E27FC236}">
                <a16:creationId xmlns:a16="http://schemas.microsoft.com/office/drawing/2014/main" id="{8A1F24EB-3946-4176-AB45-AA477DC3ED74}"/>
              </a:ext>
            </a:extLst>
          </p:cNvPr>
          <p:cNvPicPr>
            <a:picLocks noChangeAspect="1"/>
          </p:cNvPicPr>
          <p:nvPr/>
        </p:nvPicPr>
        <p:blipFill>
          <a:blip r:embed="rId3"/>
          <a:stretch>
            <a:fillRect/>
          </a:stretch>
        </p:blipFill>
        <p:spPr>
          <a:xfrm>
            <a:off x="8706678" y="2067339"/>
            <a:ext cx="3697066" cy="4241386"/>
          </a:xfrm>
          <a:prstGeom prst="rect">
            <a:avLst/>
          </a:prstGeom>
        </p:spPr>
      </p:pic>
    </p:spTree>
    <p:extLst>
      <p:ext uri="{BB962C8B-B14F-4D97-AF65-F5344CB8AC3E}">
        <p14:creationId xmlns:p14="http://schemas.microsoft.com/office/powerpoint/2010/main" val="19536243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560223" cy="6235553"/>
          </a:xfrm>
        </p:spPr>
        <p:txBody>
          <a:bodyPr/>
          <a:lstStyle/>
          <a:p>
            <a:r>
              <a:rPr lang="fr-FR" sz="4000" dirty="0"/>
              <a:t>Support natif d’IPv6 pour les VM déployées en mode ARM</a:t>
            </a:r>
          </a:p>
          <a:p>
            <a:pPr lvl="1"/>
            <a:r>
              <a:rPr lang="fr-FR" dirty="0" err="1"/>
              <a:t>Load</a:t>
            </a:r>
            <a:r>
              <a:rPr lang="fr-FR" dirty="0"/>
              <a:t> </a:t>
            </a:r>
            <a:r>
              <a:rPr lang="fr-FR" dirty="0" err="1"/>
              <a:t>balancing</a:t>
            </a:r>
            <a:r>
              <a:rPr lang="fr-FR" dirty="0"/>
              <a:t> en IPv6 pour les clients IPv6 depuis Internet</a:t>
            </a:r>
          </a:p>
          <a:p>
            <a:pPr lvl="1"/>
            <a:r>
              <a:rPr lang="fr-FR" dirty="0" err="1"/>
              <a:t>Endpoints</a:t>
            </a:r>
            <a:r>
              <a:rPr lang="fr-FR" dirty="0"/>
              <a:t> en IPv4 et iPv6 natif (double pile)</a:t>
            </a:r>
          </a:p>
          <a:p>
            <a:pPr lvl="1"/>
            <a:r>
              <a:rPr lang="fr-FR" dirty="0"/>
              <a:t>Connexions entrantes et sortantes en IPv6</a:t>
            </a:r>
          </a:p>
          <a:p>
            <a:pPr lvl="1"/>
            <a:r>
              <a:rPr lang="fr-FR" dirty="0"/>
              <a:t>Protocoles supportés : TCP, UDP, HTTP(S)</a:t>
            </a:r>
          </a:p>
          <a:p>
            <a:r>
              <a:rPr lang="fr-FR" sz="4000" dirty="0"/>
              <a:t>Limitations actuelles</a:t>
            </a:r>
          </a:p>
          <a:p>
            <a:pPr lvl="1"/>
            <a:r>
              <a:rPr lang="fr-FR" dirty="0"/>
              <a:t>Nécessite nouveau déploiement de VM</a:t>
            </a:r>
          </a:p>
          <a:p>
            <a:pPr lvl="1"/>
            <a:r>
              <a:rPr lang="fr-FR" dirty="0"/>
              <a:t>Via Azure CLI, PowerShell ou modèle</a:t>
            </a:r>
          </a:p>
          <a:p>
            <a:pPr lvl="1"/>
            <a:r>
              <a:rPr lang="fr-FR" dirty="0"/>
              <a:t>1 adresse IPv6 par NIC</a:t>
            </a:r>
          </a:p>
          <a:p>
            <a:pPr lvl="1"/>
            <a:r>
              <a:rPr lang="fr-FR" dirty="0"/>
              <a:t>Adresse IPv6 publique juste pour LB</a:t>
            </a:r>
          </a:p>
          <a:p>
            <a:pPr lvl="1"/>
            <a:endParaRPr lang="fr-FR" dirty="0"/>
          </a:p>
        </p:txBody>
      </p:sp>
      <p:sp>
        <p:nvSpPr>
          <p:cNvPr id="3" name="Title 2"/>
          <p:cNvSpPr>
            <a:spLocks noGrp="1"/>
          </p:cNvSpPr>
          <p:nvPr>
            <p:ph type="title"/>
          </p:nvPr>
        </p:nvSpPr>
        <p:spPr/>
        <p:txBody>
          <a:bodyPr/>
          <a:lstStyle/>
          <a:p>
            <a:r>
              <a:rPr lang="fr-FR" dirty="0"/>
              <a:t>IPv6 pour les VM Azure</a:t>
            </a:r>
          </a:p>
        </p:txBody>
      </p:sp>
      <p:pic>
        <p:nvPicPr>
          <p:cNvPr id="4" name="Picture 3"/>
          <p:cNvPicPr>
            <a:picLocks noChangeAspect="1"/>
          </p:cNvPicPr>
          <p:nvPr/>
        </p:nvPicPr>
        <p:blipFill>
          <a:blip r:embed="rId3"/>
          <a:stretch>
            <a:fillRect/>
          </a:stretch>
        </p:blipFill>
        <p:spPr>
          <a:xfrm>
            <a:off x="6351105" y="3663184"/>
            <a:ext cx="6085369" cy="3301416"/>
          </a:xfrm>
          <a:prstGeom prst="rect">
            <a:avLst/>
          </a:prstGeom>
        </p:spPr>
      </p:pic>
    </p:spTree>
    <p:extLst>
      <p:ext uri="{BB962C8B-B14F-4D97-AF65-F5344CB8AC3E}">
        <p14:creationId xmlns:p14="http://schemas.microsoft.com/office/powerpoint/2010/main" val="2288592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Résolution de noms dans </a:t>
            </a:r>
            <a:r>
              <a:rPr lang="fr-FR" dirty="0" err="1"/>
              <a:t>VNet</a:t>
            </a:r>
            <a:endParaRPr lang="fr-FR" dirty="0"/>
          </a:p>
        </p:txBody>
      </p:sp>
      <p:sp>
        <p:nvSpPr>
          <p:cNvPr id="4" name="Content Placeholder 3"/>
          <p:cNvSpPr>
            <a:spLocks noGrp="1"/>
          </p:cNvSpPr>
          <p:nvPr>
            <p:ph type="body" sz="quarter" idx="10"/>
          </p:nvPr>
        </p:nvSpPr>
        <p:spPr/>
        <p:txBody>
          <a:bodyPr/>
          <a:lstStyle/>
          <a:p>
            <a:r>
              <a:rPr lang="fr-FR" sz="2720" dirty="0"/>
              <a:t>Microsoft Azure Name </a:t>
            </a:r>
            <a:r>
              <a:rPr lang="fr-FR" sz="2720" dirty="0" err="1"/>
              <a:t>Resolution</a:t>
            </a:r>
            <a:endParaRPr lang="fr-FR" sz="2720" dirty="0"/>
          </a:p>
          <a:p>
            <a:pPr lvl="1"/>
            <a:r>
              <a:rPr lang="fr-FR" sz="2380" dirty="0"/>
              <a:t>Mécanisme de résolution de noms basique entre machines et services du même Cloud</a:t>
            </a:r>
          </a:p>
          <a:p>
            <a:pPr lvl="1"/>
            <a:r>
              <a:rPr lang="fr-FR" sz="2380" dirty="0"/>
              <a:t>Suffixe DNS généré aléatoirement, mais non modifiable</a:t>
            </a:r>
          </a:p>
          <a:p>
            <a:pPr lvl="1"/>
            <a:r>
              <a:rPr lang="fr-FR" sz="2380" dirty="0"/>
              <a:t>Pas de support des enregistrements de type SRV de l’AD</a:t>
            </a:r>
          </a:p>
          <a:p>
            <a:pPr lvl="1"/>
            <a:r>
              <a:rPr lang="fr-FR" sz="2380" dirty="0"/>
              <a:t>Pas de résolution entre réseaux virtuels (</a:t>
            </a:r>
            <a:r>
              <a:rPr lang="fr-FR" sz="2380" dirty="0" err="1"/>
              <a:t>VNet</a:t>
            </a:r>
            <a:r>
              <a:rPr lang="fr-FR" sz="2380" dirty="0"/>
              <a:t>)</a:t>
            </a:r>
          </a:p>
          <a:p>
            <a:pPr lvl="1"/>
            <a:r>
              <a:rPr lang="fr-FR" sz="2380" dirty="0"/>
              <a:t>Un seul nom et trafic limité par machine virtuelle</a:t>
            </a:r>
          </a:p>
          <a:p>
            <a:r>
              <a:rPr lang="fr-FR" sz="2720" dirty="0"/>
              <a:t>Serveurs DNS dédiés</a:t>
            </a:r>
          </a:p>
          <a:p>
            <a:pPr lvl="1"/>
            <a:r>
              <a:rPr lang="fr-FR" sz="2380" dirty="0"/>
              <a:t>Nécessaire pour AD, résolution de noms identique entre sites</a:t>
            </a:r>
          </a:p>
          <a:p>
            <a:pPr lvl="1"/>
            <a:r>
              <a:rPr lang="fr-FR" sz="2380" dirty="0"/>
              <a:t>Doivent être définis dans la section serveurs DNS du réseau virtuel</a:t>
            </a:r>
          </a:p>
          <a:p>
            <a:pPr lvl="2"/>
            <a:r>
              <a:rPr lang="fr-FR" sz="2125" dirty="0"/>
              <a:t>Sera attribué via les options DHCP aux machines virtuelles</a:t>
            </a:r>
            <a:endParaRPr lang="fr-FR" sz="2380" dirty="0"/>
          </a:p>
        </p:txBody>
      </p:sp>
    </p:spTree>
    <p:extLst>
      <p:ext uri="{BB962C8B-B14F-4D97-AF65-F5344CB8AC3E}">
        <p14:creationId xmlns:p14="http://schemas.microsoft.com/office/powerpoint/2010/main" val="9181458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Adresses IP publiques dans Azure</a:t>
            </a:r>
          </a:p>
        </p:txBody>
      </p:sp>
      <p:sp>
        <p:nvSpPr>
          <p:cNvPr id="11" name="Content Placeholder 10"/>
          <p:cNvSpPr>
            <a:spLocks noGrp="1"/>
          </p:cNvSpPr>
          <p:nvPr>
            <p:ph type="body" sz="quarter" idx="10"/>
          </p:nvPr>
        </p:nvSpPr>
        <p:spPr>
          <a:xfrm>
            <a:off x="529660" y="1202300"/>
            <a:ext cx="11466869" cy="2084319"/>
          </a:xfrm>
        </p:spPr>
        <p:txBody>
          <a:bodyPr/>
          <a:lstStyle/>
          <a:p>
            <a:r>
              <a:rPr lang="fr-FR" sz="2800" dirty="0"/>
              <a:t>Adresse IP publique fournie par Azure et maintenue pendant durée de vie du service (VM, passerelle VPN, Application </a:t>
            </a:r>
            <a:r>
              <a:rPr lang="fr-FR" sz="2800" dirty="0" err="1"/>
              <a:t>gateway</a:t>
            </a:r>
            <a:r>
              <a:rPr lang="fr-FR" sz="2800" dirty="0"/>
              <a:t>, services PaaS..)</a:t>
            </a:r>
          </a:p>
          <a:p>
            <a:r>
              <a:rPr lang="fr-FR" sz="2800" dirty="0"/>
              <a:t>Nom DNS associé à la géographie :</a:t>
            </a:r>
          </a:p>
          <a:p>
            <a:pPr marL="0" indent="0">
              <a:buNone/>
            </a:pPr>
            <a:r>
              <a:rPr lang="fr-FR" sz="2800" dirty="0"/>
              <a:t>	</a:t>
            </a:r>
            <a:r>
              <a:rPr lang="fr-FR" sz="2800" i="1" dirty="0"/>
              <a:t>ressource.nomregion</a:t>
            </a:r>
            <a:r>
              <a:rPr lang="fr-FR" sz="2800" b="1" dirty="0"/>
              <a:t>.cloudapp.azure.com</a:t>
            </a:r>
          </a:p>
          <a:p>
            <a:pPr marL="289863" lvl="1" indent="0">
              <a:buNone/>
            </a:pPr>
            <a:endParaRPr lang="fr-FR" sz="800" dirty="0"/>
          </a:p>
          <a:p>
            <a:r>
              <a:rPr lang="fr-FR" sz="2800" dirty="0"/>
              <a:t>Adresse IP peut-être réservée : elle sera persistante au dé-provisionnement du service</a:t>
            </a:r>
            <a:endParaRPr lang="fr-FR" sz="1800" dirty="0"/>
          </a:p>
          <a:p>
            <a:r>
              <a:rPr lang="fr-FR" sz="2800" dirty="0"/>
              <a:t>5 adresses IP publiques réservées incluses                                             par abonnement (extensible) et 100 </a:t>
            </a:r>
            <a:r>
              <a:rPr lang="fr-FR" sz="2800" dirty="0" err="1"/>
              <a:t>remaps</a:t>
            </a:r>
            <a:endParaRPr lang="fr-FR" sz="2800" dirty="0"/>
          </a:p>
          <a:p>
            <a:r>
              <a:rPr lang="fr-FR" sz="2800" dirty="0"/>
              <a:t>Facturation additionnelle:</a:t>
            </a:r>
          </a:p>
          <a:p>
            <a:pPr lvl="1"/>
            <a:r>
              <a:rPr lang="fr-FR" dirty="0"/>
              <a:t>adresse additionnelle</a:t>
            </a:r>
          </a:p>
          <a:p>
            <a:pPr lvl="1"/>
            <a:r>
              <a:rPr lang="fr-FR" dirty="0"/>
              <a:t>adresse IP non activement utilisée</a:t>
            </a:r>
          </a:p>
          <a:p>
            <a:pPr lvl="1"/>
            <a:r>
              <a:rPr lang="fr-FR" dirty="0"/>
              <a:t>au </a:t>
            </a:r>
            <a:r>
              <a:rPr lang="fr-FR" dirty="0" err="1"/>
              <a:t>re-mapping</a:t>
            </a:r>
            <a:r>
              <a:rPr lang="fr-FR" dirty="0"/>
              <a:t> additionnel </a:t>
            </a:r>
          </a:p>
        </p:txBody>
      </p:sp>
      <p:pic>
        <p:nvPicPr>
          <p:cNvPr id="3" name="Picture 2">
            <a:extLst>
              <a:ext uri="{FF2B5EF4-FFF2-40B4-BE49-F238E27FC236}">
                <a16:creationId xmlns:a16="http://schemas.microsoft.com/office/drawing/2014/main" id="{BB81B696-6AFE-4061-809B-12424D5CBDA1}"/>
              </a:ext>
            </a:extLst>
          </p:cNvPr>
          <p:cNvPicPr>
            <a:picLocks noChangeAspect="1"/>
          </p:cNvPicPr>
          <p:nvPr/>
        </p:nvPicPr>
        <p:blipFill>
          <a:blip r:embed="rId3"/>
          <a:stretch>
            <a:fillRect/>
          </a:stretch>
        </p:blipFill>
        <p:spPr>
          <a:xfrm>
            <a:off x="7694114" y="3796748"/>
            <a:ext cx="4568652" cy="29962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07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Network Security Group </a:t>
            </a:r>
          </a:p>
        </p:txBody>
      </p:sp>
      <p:sp>
        <p:nvSpPr>
          <p:cNvPr id="3" name="Text Placeholder 2"/>
          <p:cNvSpPr>
            <a:spLocks noGrp="1"/>
          </p:cNvSpPr>
          <p:nvPr>
            <p:ph type="body" sz="quarter" idx="10"/>
          </p:nvPr>
        </p:nvSpPr>
        <p:spPr>
          <a:xfrm>
            <a:off x="529661" y="1476623"/>
            <a:ext cx="6434904" cy="2084319"/>
          </a:xfrm>
        </p:spPr>
        <p:txBody>
          <a:bodyPr/>
          <a:lstStyle/>
          <a:p>
            <a:r>
              <a:rPr lang="fr-FR" sz="2800" dirty="0"/>
              <a:t>ACL étendues et ordonnées</a:t>
            </a:r>
          </a:p>
          <a:p>
            <a:r>
              <a:rPr lang="en-US" sz="2800" dirty="0"/>
              <a:t>F</a:t>
            </a:r>
            <a:r>
              <a:rPr lang="fr-FR" sz="2800" dirty="0" err="1"/>
              <a:t>iltrage</a:t>
            </a:r>
            <a:r>
              <a:rPr lang="fr-FR" sz="2800" dirty="0"/>
              <a:t> niveaux 3 &amp; 4</a:t>
            </a:r>
          </a:p>
          <a:p>
            <a:r>
              <a:rPr lang="fr-FR" sz="2800" dirty="0"/>
              <a:t>Permet la segmentation réseau &amp; DMZ</a:t>
            </a:r>
          </a:p>
          <a:p>
            <a:r>
              <a:rPr lang="fr-FR" sz="2800" dirty="0"/>
              <a:t>Peut s’appliquer à un sous-réseau ou à une carte réseau d’une VM</a:t>
            </a:r>
          </a:p>
          <a:p>
            <a:r>
              <a:rPr lang="fr-FR" sz="2800" dirty="0"/>
              <a:t>1 seul NSG par NIC ou </a:t>
            </a:r>
            <a:r>
              <a:rPr lang="fr-FR" sz="2800" dirty="0" err="1"/>
              <a:t>Subnet</a:t>
            </a:r>
            <a:r>
              <a:rPr lang="fr-FR" sz="2800" dirty="0"/>
              <a:t> (200 règles max par NSG)</a:t>
            </a:r>
          </a:p>
          <a:p>
            <a:r>
              <a:rPr lang="fr-FR" sz="2800" dirty="0"/>
              <a:t>Impossible de supprimer les règles par défaut, mais possible de modifier leur priorité</a:t>
            </a:r>
          </a:p>
        </p:txBody>
      </p:sp>
      <p:sp>
        <p:nvSpPr>
          <p:cNvPr id="4" name="Rounded Rectangle 3"/>
          <p:cNvSpPr/>
          <p:nvPr/>
        </p:nvSpPr>
        <p:spPr>
          <a:xfrm>
            <a:off x="7292143" y="3928635"/>
            <a:ext cx="4784808" cy="1991322"/>
          </a:xfrm>
          <a:prstGeom prst="roundRect">
            <a:avLst>
              <a:gd name="adj" fmla="val 7613"/>
            </a:avLst>
          </a:prstGeom>
          <a:solidFill>
            <a:srgbClr val="00827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 name="TextBox 4"/>
          <p:cNvSpPr txBox="1"/>
          <p:nvPr/>
        </p:nvSpPr>
        <p:spPr>
          <a:xfrm>
            <a:off x="7385351" y="5835047"/>
            <a:ext cx="126374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Network</a:t>
            </a:r>
          </a:p>
        </p:txBody>
      </p:sp>
      <p:sp>
        <p:nvSpPr>
          <p:cNvPr id="6" name="TextBox 5"/>
          <p:cNvSpPr txBox="1"/>
          <p:nvPr/>
        </p:nvSpPr>
        <p:spPr>
          <a:xfrm>
            <a:off x="8334946" y="5492465"/>
            <a:ext cx="893424"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Backend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10.3/16</a:t>
            </a:r>
          </a:p>
        </p:txBody>
      </p:sp>
      <p:sp>
        <p:nvSpPr>
          <p:cNvPr id="7" name="TextBox 6"/>
          <p:cNvSpPr txBox="1"/>
          <p:nvPr/>
        </p:nvSpPr>
        <p:spPr>
          <a:xfrm>
            <a:off x="9704040" y="5492465"/>
            <a:ext cx="886631"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Mid-tier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10.2/16</a:t>
            </a:r>
          </a:p>
        </p:txBody>
      </p:sp>
      <p:sp>
        <p:nvSpPr>
          <p:cNvPr id="8" name="TextBox 7"/>
          <p:cNvSpPr txBox="1"/>
          <p:nvPr/>
        </p:nvSpPr>
        <p:spPr>
          <a:xfrm>
            <a:off x="11072244" y="5492465"/>
            <a:ext cx="893424"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Frontend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10.1/16</a:t>
            </a:r>
          </a:p>
        </p:txBody>
      </p:sp>
      <p:grpSp>
        <p:nvGrpSpPr>
          <p:cNvPr id="9" name="Group 8"/>
          <p:cNvGrpSpPr/>
          <p:nvPr/>
        </p:nvGrpSpPr>
        <p:grpSpPr>
          <a:xfrm>
            <a:off x="7399432" y="4504136"/>
            <a:ext cx="742286" cy="740228"/>
            <a:chOff x="2915928" y="2972963"/>
            <a:chExt cx="822960" cy="828366"/>
          </a:xfrm>
        </p:grpSpPr>
        <p:sp>
          <p:nvSpPr>
            <p:cNvPr id="10" name="Oval 9"/>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sp>
          <p:nvSpPr>
            <p:cNvPr id="11"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12" name="TextBox 11"/>
            <p:cNvSpPr txBox="1"/>
            <p:nvPr/>
          </p:nvSpPr>
          <p:spPr>
            <a:xfrm>
              <a:off x="3038190" y="3367356"/>
              <a:ext cx="578438" cy="43397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VPN GW</a:t>
              </a:r>
            </a:p>
          </p:txBody>
        </p:sp>
      </p:grpSp>
      <p:grpSp>
        <p:nvGrpSpPr>
          <p:cNvPr id="13" name="Group 12"/>
          <p:cNvGrpSpPr/>
          <p:nvPr/>
        </p:nvGrpSpPr>
        <p:grpSpPr>
          <a:xfrm>
            <a:off x="11072244" y="4262723"/>
            <a:ext cx="893424" cy="1172757"/>
            <a:chOff x="6027733" y="2131654"/>
            <a:chExt cx="660349" cy="866811"/>
          </a:xfrm>
        </p:grpSpPr>
        <p:sp>
          <p:nvSpPr>
            <p:cNvPr id="14" name="Rounded Rectangle 13"/>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nvGrpSpPr>
            <p:cNvPr id="15" name="Group 14"/>
            <p:cNvGrpSpPr/>
            <p:nvPr/>
          </p:nvGrpSpPr>
          <p:grpSpPr>
            <a:xfrm>
              <a:off x="6093279" y="2187723"/>
              <a:ext cx="529256" cy="754672"/>
              <a:chOff x="4045739" y="2177015"/>
              <a:chExt cx="529256" cy="754672"/>
            </a:xfrm>
          </p:grpSpPr>
          <p:pic>
            <p:nvPicPr>
              <p:cNvPr id="16" name="Picture 1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7" name="Picture 1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8" name="Picture 1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9" name="Group 18"/>
          <p:cNvGrpSpPr/>
          <p:nvPr/>
        </p:nvGrpSpPr>
        <p:grpSpPr>
          <a:xfrm>
            <a:off x="9700644" y="4262723"/>
            <a:ext cx="893424" cy="1172757"/>
            <a:chOff x="5111286" y="2128637"/>
            <a:chExt cx="660349" cy="866811"/>
          </a:xfrm>
        </p:grpSpPr>
        <p:sp>
          <p:nvSpPr>
            <p:cNvPr id="20" name="Rounded Rectangle 1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nvGrpSpPr>
            <p:cNvPr id="21" name="Group 20"/>
            <p:cNvGrpSpPr/>
            <p:nvPr/>
          </p:nvGrpSpPr>
          <p:grpSpPr>
            <a:xfrm>
              <a:off x="5176832" y="2184706"/>
              <a:ext cx="529256" cy="754672"/>
              <a:chOff x="4045739" y="2177015"/>
              <a:chExt cx="529256" cy="754672"/>
            </a:xfrm>
          </p:grpSpPr>
          <p:pic>
            <p:nvPicPr>
              <p:cNvPr id="22" name="Picture 2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23" name="Picture 22"/>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24" name="Picture 2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25" name="Group 24"/>
          <p:cNvGrpSpPr/>
          <p:nvPr/>
        </p:nvGrpSpPr>
        <p:grpSpPr>
          <a:xfrm>
            <a:off x="8334946" y="4262723"/>
            <a:ext cx="893424" cy="1172757"/>
            <a:chOff x="3981473" y="2128637"/>
            <a:chExt cx="660349" cy="866811"/>
          </a:xfrm>
        </p:grpSpPr>
        <p:sp>
          <p:nvSpPr>
            <p:cNvPr id="26" name="Rounded Rectangle 25"/>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nvGrpSpPr>
            <p:cNvPr id="27" name="Group 26"/>
            <p:cNvGrpSpPr/>
            <p:nvPr/>
          </p:nvGrpSpPr>
          <p:grpSpPr>
            <a:xfrm>
              <a:off x="4047019" y="2184706"/>
              <a:ext cx="529256" cy="754672"/>
              <a:chOff x="4045739" y="2177015"/>
              <a:chExt cx="529256" cy="754672"/>
            </a:xfrm>
          </p:grpSpPr>
          <p:pic>
            <p:nvPicPr>
              <p:cNvPr id="28" name="Picture 2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29" name="Picture 2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30" name="Picture 2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31" name="Left-Right Arrow 30"/>
          <p:cNvSpPr/>
          <p:nvPr/>
        </p:nvSpPr>
        <p:spPr>
          <a:xfrm rot="5400000">
            <a:off x="11113857" y="3466095"/>
            <a:ext cx="1202361" cy="348861"/>
          </a:xfrm>
          <a:prstGeom prst="leftRightArrow">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grpSp>
        <p:nvGrpSpPr>
          <p:cNvPr id="32" name="Group 31"/>
          <p:cNvGrpSpPr/>
          <p:nvPr/>
        </p:nvGrpSpPr>
        <p:grpSpPr>
          <a:xfrm>
            <a:off x="11007519" y="1747323"/>
            <a:ext cx="1339149" cy="1237143"/>
            <a:chOff x="1441498" y="2335312"/>
            <a:chExt cx="1209154" cy="1117050"/>
          </a:xfrm>
        </p:grpSpPr>
        <p:sp>
          <p:nvSpPr>
            <p:cNvPr id="33" name="Oval 32"/>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50" normalizeH="0" baseline="0" noProof="0" dirty="0">
                <a:ln>
                  <a:noFill/>
                </a:ln>
                <a:solidFill>
                  <a:srgbClr val="000000"/>
                </a:solidFill>
                <a:effectLst/>
                <a:uLnTx/>
                <a:uFillTx/>
                <a:latin typeface="Calibri"/>
                <a:ea typeface="+mn-ea"/>
                <a:cs typeface="+mn-cs"/>
              </a:endParaRPr>
            </a:p>
          </p:txBody>
        </p:sp>
        <p:sp>
          <p:nvSpPr>
            <p:cNvPr id="34" name="Freeform 33"/>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35" name="TextBox 34"/>
            <p:cNvSpPr txBox="1"/>
            <p:nvPr/>
          </p:nvSpPr>
          <p:spPr>
            <a:xfrm>
              <a:off x="1441498" y="2804059"/>
              <a:ext cx="1209154" cy="566915"/>
            </a:xfrm>
            <a:prstGeom prst="rect">
              <a:avLst/>
            </a:prstGeom>
            <a:noFill/>
          </p:spPr>
          <p:txBody>
            <a:bodyPr wrap="none" lIns="182880" tIns="146304" rIns="182880" bIns="146304" rtlCol="0" anchor="ctr">
              <a:spAutoFit/>
            </a:bodyPr>
            <a:lstStyle/>
            <a:p>
              <a:pPr marL="0" marR="0" lvl="0" indent="0" algn="ctr" defTabSz="932503" rtl="0" eaLnBrk="1" fontAlgn="auto" latinLnBrk="0" hangingPunct="1">
                <a:lnSpc>
                  <a:spcPct val="9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000000"/>
                  </a:solidFill>
                  <a:effectLst/>
                  <a:uLnTx/>
                  <a:uFillTx/>
                  <a:latin typeface="Calibri"/>
                  <a:ea typeface="+mn-ea"/>
                  <a:cs typeface="+mn-cs"/>
                </a:rPr>
                <a:t>Internet</a:t>
              </a:r>
            </a:p>
          </p:txBody>
        </p:sp>
      </p:grpSp>
      <p:sp>
        <p:nvSpPr>
          <p:cNvPr id="36" name="Left-Right Arrow 35"/>
          <p:cNvSpPr/>
          <p:nvPr/>
        </p:nvSpPr>
        <p:spPr>
          <a:xfrm rot="5400000">
            <a:off x="6988698" y="3548983"/>
            <a:ext cx="1561447" cy="348861"/>
          </a:xfrm>
          <a:prstGeom prst="leftRightArrow">
            <a:avLst/>
          </a:prstGeom>
          <a:solidFill>
            <a:schemeClr val="accent2"/>
          </a:solidFill>
          <a:ln>
            <a:noFill/>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grpSp>
        <p:nvGrpSpPr>
          <p:cNvPr id="37" name="Group 36"/>
          <p:cNvGrpSpPr/>
          <p:nvPr/>
        </p:nvGrpSpPr>
        <p:grpSpPr>
          <a:xfrm>
            <a:off x="7790349" y="1760465"/>
            <a:ext cx="453751" cy="1114614"/>
            <a:chOff x="10520791" y="5710226"/>
            <a:chExt cx="813223" cy="1100576"/>
          </a:xfrm>
        </p:grpSpPr>
        <p:sp>
          <p:nvSpPr>
            <p:cNvPr id="38"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39"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0"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1"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2"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3"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4"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5"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6"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7" name="Group 46"/>
          <p:cNvGrpSpPr/>
          <p:nvPr/>
        </p:nvGrpSpPr>
        <p:grpSpPr>
          <a:xfrm>
            <a:off x="7423378" y="1642776"/>
            <a:ext cx="478991" cy="1176612"/>
            <a:chOff x="10520791" y="5710226"/>
            <a:chExt cx="813223" cy="1100576"/>
          </a:xfrm>
        </p:grpSpPr>
        <p:sp>
          <p:nvSpPr>
            <p:cNvPr id="48"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49"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0"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1"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2"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3"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4"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5"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sp>
          <p:nvSpPr>
            <p:cNvPr id="56"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Calibri"/>
                <a:ea typeface="+mn-ea"/>
                <a:cs typeface="+mn-cs"/>
              </a:endParaRPr>
            </a:p>
          </p:txBody>
        </p:sp>
      </p:grpSp>
      <p:sp>
        <p:nvSpPr>
          <p:cNvPr id="57" name="TextBox 56"/>
          <p:cNvSpPr txBox="1"/>
          <p:nvPr/>
        </p:nvSpPr>
        <p:spPr>
          <a:xfrm>
            <a:off x="7025380" y="1207132"/>
            <a:ext cx="20808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Sur site10.0/16</a:t>
            </a:r>
          </a:p>
        </p:txBody>
      </p:sp>
      <p:sp>
        <p:nvSpPr>
          <p:cNvPr id="58" name="TextBox 57"/>
          <p:cNvSpPr txBox="1"/>
          <p:nvPr/>
        </p:nvSpPr>
        <p:spPr>
          <a:xfrm>
            <a:off x="7000046" y="3159091"/>
            <a:ext cx="72968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S2S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VPNs</a:t>
            </a:r>
          </a:p>
        </p:txBody>
      </p:sp>
      <p:sp>
        <p:nvSpPr>
          <p:cNvPr id="59" name="TextBox 58"/>
          <p:cNvSpPr txBox="1"/>
          <p:nvPr/>
        </p:nvSpPr>
        <p:spPr>
          <a:xfrm>
            <a:off x="10527213" y="3088866"/>
            <a:ext cx="10309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Internet</a:t>
            </a:r>
          </a:p>
        </p:txBody>
      </p:sp>
      <p:cxnSp>
        <p:nvCxnSpPr>
          <p:cNvPr id="60" name="Straight Arrow Connector 59"/>
          <p:cNvCxnSpPr>
            <a:stCxn id="20" idx="3"/>
            <a:endCxn id="14" idx="1"/>
          </p:cNvCxnSpPr>
          <p:nvPr/>
        </p:nvCxnSpPr>
        <p:spPr>
          <a:xfrm>
            <a:off x="10594068" y="4849102"/>
            <a:ext cx="478176" cy="0"/>
          </a:xfrm>
          <a:prstGeom prst="straightConnector1">
            <a:avLst/>
          </a:prstGeom>
          <a:noFill/>
          <a:ln w="44450" cap="flat" cmpd="sng" algn="ctr">
            <a:solidFill>
              <a:srgbClr val="FFFFFF"/>
            </a:solidFill>
            <a:prstDash val="solid"/>
            <a:headEnd type="triangle"/>
            <a:tailEnd type="triangle"/>
          </a:ln>
          <a:effectLst/>
        </p:spPr>
      </p:cxnSp>
      <p:cxnSp>
        <p:nvCxnSpPr>
          <p:cNvPr id="61" name="Straight Arrow Connector 60"/>
          <p:cNvCxnSpPr>
            <a:stCxn id="26" idx="3"/>
            <a:endCxn id="20" idx="1"/>
          </p:cNvCxnSpPr>
          <p:nvPr/>
        </p:nvCxnSpPr>
        <p:spPr>
          <a:xfrm>
            <a:off x="9228370" y="4849102"/>
            <a:ext cx="472274" cy="0"/>
          </a:xfrm>
          <a:prstGeom prst="straightConnector1">
            <a:avLst/>
          </a:prstGeom>
          <a:noFill/>
          <a:ln w="44450" cap="flat" cmpd="sng" algn="ctr">
            <a:solidFill>
              <a:srgbClr val="FFFFFF"/>
            </a:solidFill>
            <a:prstDash val="solid"/>
            <a:headEnd type="triangle"/>
            <a:tailEnd type="triangle"/>
          </a:ln>
          <a:effectLst/>
        </p:spPr>
      </p:cxnSp>
      <p:cxnSp>
        <p:nvCxnSpPr>
          <p:cNvPr id="62" name="Elbow Connector 61"/>
          <p:cNvCxnSpPr>
            <a:stCxn id="26" idx="1"/>
          </p:cNvCxnSpPr>
          <p:nvPr/>
        </p:nvCxnSpPr>
        <p:spPr>
          <a:xfrm rot="10800000">
            <a:off x="8017224" y="2875080"/>
            <a:ext cx="317722" cy="1974022"/>
          </a:xfrm>
          <a:prstGeom prst="bentConnector2">
            <a:avLst/>
          </a:prstGeom>
          <a:noFill/>
          <a:ln w="38100" cap="flat" cmpd="sng" algn="ctr">
            <a:solidFill>
              <a:srgbClr val="DC3C00">
                <a:lumMod val="60000"/>
                <a:lumOff val="40000"/>
              </a:srgbClr>
            </a:solidFill>
            <a:prstDash val="solid"/>
            <a:headEnd type="triangle"/>
            <a:tailEnd type="triangle"/>
          </a:ln>
          <a:effectLst>
            <a:outerShdw blurRad="40000" dist="23000" dir="5400000" rotWithShape="0">
              <a:srgbClr val="000000">
                <a:alpha val="35000"/>
              </a:srgbClr>
            </a:outerShdw>
          </a:effectLst>
        </p:spPr>
      </p:cxnSp>
      <p:cxnSp>
        <p:nvCxnSpPr>
          <p:cNvPr id="63" name="Elbow Connector 62"/>
          <p:cNvCxnSpPr>
            <a:stCxn id="6" idx="2"/>
            <a:endCxn id="8" idx="2"/>
          </p:cNvCxnSpPr>
          <p:nvPr/>
        </p:nvCxnSpPr>
        <p:spPr>
          <a:xfrm rot="16200000" flipH="1">
            <a:off x="10150307" y="4567013"/>
            <a:ext cx="12700" cy="2737298"/>
          </a:xfrm>
          <a:prstGeom prst="bentConnector3">
            <a:avLst>
              <a:gd name="adj1" fmla="val 4223764"/>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p:cNvGrpSpPr/>
          <p:nvPr/>
        </p:nvGrpSpPr>
        <p:grpSpPr>
          <a:xfrm>
            <a:off x="9970651" y="6276059"/>
            <a:ext cx="371143" cy="371143"/>
            <a:chOff x="4687755" y="2457342"/>
            <a:chExt cx="608869" cy="608869"/>
          </a:xfrm>
          <a:solidFill>
            <a:srgbClr val="FF0000"/>
          </a:solidFill>
        </p:grpSpPr>
        <p:sp>
          <p:nvSpPr>
            <p:cNvPr id="65" name="Rectangle 64"/>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sp>
          <p:nvSpPr>
            <p:cNvPr id="66" name="Rectangle 65"/>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cxnSp>
        <p:nvCxnSpPr>
          <p:cNvPr id="67" name="Elbow Connector 66"/>
          <p:cNvCxnSpPr>
            <a:stCxn id="26" idx="0"/>
            <a:endCxn id="33" idx="2"/>
          </p:cNvCxnSpPr>
          <p:nvPr/>
        </p:nvCxnSpPr>
        <p:spPr>
          <a:xfrm rot="5400000" flipH="1" flipV="1">
            <a:off x="8971677" y="2175876"/>
            <a:ext cx="1896828" cy="2276867"/>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8" name="Elbow Connector 67"/>
          <p:cNvCxnSpPr>
            <a:stCxn id="20" idx="0"/>
            <a:endCxn id="33" idx="2"/>
          </p:cNvCxnSpPr>
          <p:nvPr/>
        </p:nvCxnSpPr>
        <p:spPr>
          <a:xfrm rot="5400000" flipH="1" flipV="1">
            <a:off x="9654526" y="2858725"/>
            <a:ext cx="1896828" cy="911169"/>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69" name="Group 68"/>
          <p:cNvGrpSpPr/>
          <p:nvPr/>
        </p:nvGrpSpPr>
        <p:grpSpPr>
          <a:xfrm>
            <a:off x="8602436" y="3040063"/>
            <a:ext cx="371143" cy="371143"/>
            <a:chOff x="4687755" y="2457342"/>
            <a:chExt cx="608869" cy="608869"/>
          </a:xfrm>
          <a:solidFill>
            <a:srgbClr val="FF0000"/>
          </a:solidFill>
        </p:grpSpPr>
        <p:sp>
          <p:nvSpPr>
            <p:cNvPr id="70" name="Rectangle 69"/>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sp>
          <p:nvSpPr>
            <p:cNvPr id="71" name="Rectangle 70"/>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grpSp>
        <p:nvGrpSpPr>
          <p:cNvPr id="72" name="Group 71"/>
          <p:cNvGrpSpPr/>
          <p:nvPr/>
        </p:nvGrpSpPr>
        <p:grpSpPr>
          <a:xfrm>
            <a:off x="9970652" y="3040062"/>
            <a:ext cx="371143" cy="371143"/>
            <a:chOff x="4687755" y="2457342"/>
            <a:chExt cx="608869" cy="608869"/>
          </a:xfrm>
          <a:solidFill>
            <a:srgbClr val="FF0000"/>
          </a:solidFill>
        </p:grpSpPr>
        <p:sp>
          <p:nvSpPr>
            <p:cNvPr id="73" name="Rectangle 72"/>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sp>
          <p:nvSpPr>
            <p:cNvPr id="74" name="Rectangle 73"/>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000000"/>
                </a:solidFill>
                <a:effectLst/>
                <a:uLnTx/>
                <a:uFillTx/>
                <a:latin typeface="Calibri"/>
                <a:ea typeface="+mn-ea"/>
                <a:cs typeface="+mn-cs"/>
              </a:endParaRPr>
            </a:p>
          </p:txBody>
        </p:sp>
      </p:grpSp>
      <p:sp>
        <p:nvSpPr>
          <p:cNvPr id="75" name="TextBox 74"/>
          <p:cNvSpPr txBox="1"/>
          <p:nvPr/>
        </p:nvSpPr>
        <p:spPr>
          <a:xfrm>
            <a:off x="9125212" y="4232975"/>
            <a:ext cx="66909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0" cap="none" spc="0" normalizeH="0" baseline="0" noProof="0" dirty="0">
                <a:ln w="12700">
                  <a:solidFill>
                    <a:srgbClr val="7FBA00"/>
                  </a:solidFill>
                  <a:prstDash val="solid"/>
                </a:ln>
                <a:solidFill>
                  <a:srgbClr val="00B050"/>
                </a:solidFill>
                <a:effectLst>
                  <a:outerShdw dist="38100" dir="2640000" algn="bl" rotWithShape="0">
                    <a:srgbClr val="7FBA00"/>
                  </a:outerShdw>
                </a:effectLst>
                <a:uLnTx/>
                <a:uFillTx/>
                <a:latin typeface="Segoe UI"/>
                <a:ea typeface="+mn-ea"/>
                <a:cs typeface="+mn-cs"/>
              </a:rPr>
              <a:t>√</a:t>
            </a:r>
            <a:endParaRPr kumimoji="0" lang="en-US" sz="3600" b="1" i="0" u="none" strike="noStrike" kern="0" cap="none" spc="0" normalizeH="0" baseline="0" noProof="0" dirty="0">
              <a:ln>
                <a:noFill/>
              </a:ln>
              <a:solidFill>
                <a:srgbClr val="00B050"/>
              </a:solidFill>
              <a:effectLst/>
              <a:uLnTx/>
              <a:uFillTx/>
              <a:latin typeface="Segoe UI"/>
              <a:ea typeface="+mn-ea"/>
              <a:cs typeface="+mn-cs"/>
            </a:endParaRPr>
          </a:p>
        </p:txBody>
      </p:sp>
      <p:sp>
        <p:nvSpPr>
          <p:cNvPr id="76" name="TextBox 75"/>
          <p:cNvSpPr txBox="1"/>
          <p:nvPr/>
        </p:nvSpPr>
        <p:spPr>
          <a:xfrm>
            <a:off x="10509771" y="4240565"/>
            <a:ext cx="66909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0" cap="none" spc="0" normalizeH="0" baseline="0" noProof="0" dirty="0">
                <a:ln w="12700">
                  <a:solidFill>
                    <a:srgbClr val="7FBA00"/>
                  </a:solidFill>
                  <a:prstDash val="solid"/>
                </a:ln>
                <a:solidFill>
                  <a:srgbClr val="00B050"/>
                </a:solidFill>
                <a:effectLst>
                  <a:outerShdw dist="38100" dir="2640000" algn="bl" rotWithShape="0">
                    <a:srgbClr val="7FBA00"/>
                  </a:outerShdw>
                </a:effectLst>
                <a:uLnTx/>
                <a:uFillTx/>
                <a:latin typeface="Segoe UI"/>
                <a:ea typeface="+mn-ea"/>
                <a:cs typeface="+mn-cs"/>
              </a:rPr>
              <a:t>√</a:t>
            </a:r>
            <a:endParaRPr kumimoji="0" lang="en-US" sz="3600" b="1" i="0" u="none" strike="noStrike" kern="0" cap="none" spc="0" normalizeH="0" baseline="0" noProof="0" dirty="0">
              <a:ln>
                <a:noFill/>
              </a:ln>
              <a:solidFill>
                <a:srgbClr val="00B050"/>
              </a:solidFill>
              <a:effectLst/>
              <a:uLnTx/>
              <a:uFillTx/>
              <a:latin typeface="Segoe UI"/>
              <a:ea typeface="+mn-ea"/>
              <a:cs typeface="+mn-cs"/>
            </a:endParaRPr>
          </a:p>
        </p:txBody>
      </p:sp>
      <p:sp>
        <p:nvSpPr>
          <p:cNvPr id="77" name="TextBox 76"/>
          <p:cNvSpPr txBox="1"/>
          <p:nvPr/>
        </p:nvSpPr>
        <p:spPr>
          <a:xfrm>
            <a:off x="7873326" y="3267727"/>
            <a:ext cx="66909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0" cap="none" spc="0" normalizeH="0" baseline="0" noProof="0" dirty="0">
                <a:ln w="12700">
                  <a:solidFill>
                    <a:srgbClr val="7FBA00"/>
                  </a:solidFill>
                  <a:prstDash val="solid"/>
                </a:ln>
                <a:solidFill>
                  <a:srgbClr val="00B050"/>
                </a:solidFill>
                <a:effectLst>
                  <a:outerShdw dist="38100" dir="2640000" algn="bl" rotWithShape="0">
                    <a:srgbClr val="7FBA00"/>
                  </a:outerShdw>
                </a:effectLst>
                <a:uLnTx/>
                <a:uFillTx/>
                <a:latin typeface="Segoe UI"/>
                <a:ea typeface="+mn-ea"/>
                <a:cs typeface="+mn-cs"/>
              </a:rPr>
              <a:t>√</a:t>
            </a:r>
            <a:endParaRPr kumimoji="0" lang="en-US" sz="3600" b="1" i="0" u="none" strike="noStrike" kern="0" cap="none" spc="0" normalizeH="0" baseline="0" noProof="0" dirty="0">
              <a:ln>
                <a:noFill/>
              </a:ln>
              <a:solidFill>
                <a:srgbClr val="00B050"/>
              </a:solidFill>
              <a:effectLst/>
              <a:uLnTx/>
              <a:uFillTx/>
              <a:latin typeface="Segoe UI"/>
              <a:ea typeface="+mn-ea"/>
              <a:cs typeface="+mn-cs"/>
            </a:endParaRPr>
          </a:p>
        </p:txBody>
      </p:sp>
      <p:sp>
        <p:nvSpPr>
          <p:cNvPr id="78" name="TextBox 77"/>
          <p:cNvSpPr txBox="1"/>
          <p:nvPr/>
        </p:nvSpPr>
        <p:spPr>
          <a:xfrm>
            <a:off x="11660868" y="3116262"/>
            <a:ext cx="669094" cy="7940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0" cap="none" spc="0" normalizeH="0" baseline="0" noProof="0" dirty="0">
                <a:ln w="12700">
                  <a:solidFill>
                    <a:srgbClr val="7FBA00"/>
                  </a:solidFill>
                  <a:prstDash val="solid"/>
                </a:ln>
                <a:solidFill>
                  <a:srgbClr val="00B050"/>
                </a:solidFill>
                <a:effectLst>
                  <a:outerShdw dist="38100" dir="2640000" algn="bl" rotWithShape="0">
                    <a:srgbClr val="7FBA00"/>
                  </a:outerShdw>
                </a:effectLst>
                <a:uLnTx/>
                <a:uFillTx/>
                <a:latin typeface="Segoe UI"/>
                <a:ea typeface="+mn-ea"/>
                <a:cs typeface="+mn-cs"/>
              </a:rPr>
              <a:t>√</a:t>
            </a:r>
            <a:endParaRPr kumimoji="0" lang="en-US" sz="3600" b="1" i="0" u="none" strike="noStrike" kern="0" cap="none" spc="0" normalizeH="0" baseline="0" noProof="0" dirty="0">
              <a:ln>
                <a:noFill/>
              </a:ln>
              <a:solidFill>
                <a:srgbClr val="00B050"/>
              </a:solidFill>
              <a:effectLst/>
              <a:uLnTx/>
              <a:uFillTx/>
              <a:latin typeface="Segoe UI"/>
              <a:ea typeface="+mn-ea"/>
              <a:cs typeface="+mn-cs"/>
            </a:endParaRPr>
          </a:p>
        </p:txBody>
      </p:sp>
    </p:spTree>
    <p:extLst>
      <p:ext uri="{BB962C8B-B14F-4D97-AF65-F5344CB8AC3E}">
        <p14:creationId xmlns:p14="http://schemas.microsoft.com/office/powerpoint/2010/main" val="5046028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36745B-F5FB-40D0-A86A-FE6E3929FDA3}"/>
              </a:ext>
            </a:extLst>
          </p:cNvPr>
          <p:cNvSpPr>
            <a:spLocks noGrp="1"/>
          </p:cNvSpPr>
          <p:nvPr>
            <p:ph type="body" sz="quarter" idx="10"/>
          </p:nvPr>
        </p:nvSpPr>
        <p:spPr>
          <a:xfrm>
            <a:off x="274638" y="1212850"/>
            <a:ext cx="11887200" cy="3200876"/>
          </a:xfrm>
        </p:spPr>
        <p:txBody>
          <a:bodyPr/>
          <a:lstStyle/>
          <a:p>
            <a:r>
              <a:rPr lang="fr-FR" dirty="0"/>
              <a:t>Application Security Groups: groupes de VM définis par l’utilisateur pour les règles NSG</a:t>
            </a:r>
          </a:p>
          <a:p>
            <a:r>
              <a:rPr lang="fr-FR" i="1" dirty="0"/>
              <a:t>Augmented NSG Rules</a:t>
            </a:r>
            <a:r>
              <a:rPr lang="fr-FR" dirty="0"/>
              <a:t>: Plusieurs adresses IP et ports dans une simple règle</a:t>
            </a:r>
          </a:p>
          <a:p>
            <a:endParaRPr lang="fr-FR" dirty="0"/>
          </a:p>
        </p:txBody>
      </p:sp>
      <p:sp>
        <p:nvSpPr>
          <p:cNvPr id="2" name="Title 1"/>
          <p:cNvSpPr>
            <a:spLocks noGrp="1"/>
          </p:cNvSpPr>
          <p:nvPr>
            <p:ph type="title"/>
          </p:nvPr>
        </p:nvSpPr>
        <p:spPr/>
        <p:txBody>
          <a:bodyPr/>
          <a:lstStyle/>
          <a:p>
            <a:pPr lvl="0"/>
            <a:r>
              <a:rPr lang="fr-FR" dirty="0"/>
              <a:t> Administration simplifiée pour les NSG</a:t>
            </a:r>
          </a:p>
        </p:txBody>
      </p:sp>
      <p:pic>
        <p:nvPicPr>
          <p:cNvPr id="38" name="picture">
            <a:extLst>
              <a:ext uri="{FF2B5EF4-FFF2-40B4-BE49-F238E27FC236}">
                <a16:creationId xmlns:a16="http://schemas.microsoft.com/office/drawing/2014/main" id="{EB7BB9A7-A6A9-4C6A-8388-1465D3402F24}"/>
              </a:ext>
            </a:extLst>
          </p:cNvPr>
          <p:cNvPicPr/>
          <p:nvPr/>
        </p:nvPicPr>
        <p:blipFill>
          <a:blip r:embed="rId3">
            <a:extLst>
              <a:ext uri="{28A0092B-C50C-407E-A947-70E740481C1C}">
                <a14:useLocalDpi xmlns:a14="http://schemas.microsoft.com/office/drawing/2010/main" val="0"/>
              </a:ext>
            </a:extLst>
          </a:blip>
          <a:stretch>
            <a:fillRect/>
          </a:stretch>
        </p:blipFill>
        <p:spPr>
          <a:xfrm>
            <a:off x="757683" y="3785294"/>
            <a:ext cx="10172311" cy="3426205"/>
          </a:xfrm>
          <a:prstGeom prst="rect">
            <a:avLst/>
          </a:prstGeom>
        </p:spPr>
      </p:pic>
      <p:sp>
        <p:nvSpPr>
          <p:cNvPr id="8" name="Title 1"/>
          <p:cNvSpPr txBox="1">
            <a:spLocks/>
          </p:cNvSpPr>
          <p:nvPr/>
        </p:nvSpPr>
        <p:spPr>
          <a:xfrm>
            <a:off x="379532" y="220219"/>
            <a:ext cx="11889564" cy="917575"/>
          </a:xfrm>
          <a:prstGeom prst="rect">
            <a:avLst/>
          </a:prstGeom>
        </p:spPr>
        <p:txBody>
          <a:bodyPr vert="horz" wrap="square" lIns="146304" tIns="91440" rIns="146304" bIns="91440" rtlCol="0" anchor="t">
            <a:noAutofit/>
          </a:bodyPr>
          <a:lstStyle>
            <a:lvl1pPr>
              <a:lnSpc>
                <a:spcPct val="90000"/>
              </a:lnSpc>
              <a:spcBef>
                <a:spcPct val="0"/>
              </a:spcBef>
              <a:buNone/>
              <a:defRPr lang="en-US" sz="54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fr-FR"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9245330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73E484-77C8-46DA-A256-265C45105849}"/>
              </a:ext>
            </a:extLst>
          </p:cNvPr>
          <p:cNvSpPr>
            <a:spLocks noGrp="1"/>
          </p:cNvSpPr>
          <p:nvPr>
            <p:ph type="body" sz="quarter" idx="10"/>
          </p:nvPr>
        </p:nvSpPr>
        <p:spPr>
          <a:xfrm>
            <a:off x="274638" y="1212850"/>
            <a:ext cx="5797974" cy="5072158"/>
          </a:xfrm>
        </p:spPr>
        <p:txBody>
          <a:bodyPr/>
          <a:lstStyle/>
          <a:p>
            <a:r>
              <a:rPr lang="fr-FR" sz="3600" dirty="0"/>
              <a:t>Objectif : Restreindre l’accès réseau uniquement aux services Azure utilisés</a:t>
            </a:r>
          </a:p>
          <a:p>
            <a:r>
              <a:rPr lang="fr-FR" sz="3600" dirty="0"/>
              <a:t>La maintenance des adresses IP pour chaque tag est faite par Azure</a:t>
            </a:r>
          </a:p>
          <a:p>
            <a:r>
              <a:rPr lang="fr-FR" sz="3600" dirty="0"/>
              <a:t>Support de tags globaux et régionaux (dépend des services)</a:t>
            </a:r>
          </a:p>
        </p:txBody>
      </p:sp>
      <p:sp>
        <p:nvSpPr>
          <p:cNvPr id="14" name="Title 1"/>
          <p:cNvSpPr>
            <a:spLocks noGrp="1"/>
          </p:cNvSpPr>
          <p:nvPr>
            <p:ph type="title"/>
          </p:nvPr>
        </p:nvSpPr>
        <p:spPr/>
        <p:txBody>
          <a:bodyPr/>
          <a:lstStyle/>
          <a:p>
            <a:r>
              <a:rPr lang="fr-FR"/>
              <a:t>Service Tags dans les NSGs</a:t>
            </a:r>
            <a:endParaRPr lang="fr-FR" dirty="0"/>
          </a:p>
        </p:txBody>
      </p:sp>
      <p:graphicFrame>
        <p:nvGraphicFramePr>
          <p:cNvPr id="37" name="Table 36"/>
          <p:cNvGraphicFramePr>
            <a:graphicFrameLocks noGrp="1"/>
          </p:cNvGraphicFramePr>
          <p:nvPr/>
        </p:nvGraphicFramePr>
        <p:xfrm>
          <a:off x="6312958" y="4919971"/>
          <a:ext cx="6081125" cy="1849120"/>
        </p:xfrm>
        <a:graphic>
          <a:graphicData uri="http://schemas.openxmlformats.org/drawingml/2006/table">
            <a:tbl>
              <a:tblPr>
                <a:tableStyleId>{1E171933-4619-4E11-9A3F-F7608DF75F80}</a:tableStyleId>
              </a:tblPr>
              <a:tblGrid>
                <a:gridCol w="595030">
                  <a:extLst>
                    <a:ext uri="{9D8B030D-6E8A-4147-A177-3AD203B41FA5}">
                      <a16:colId xmlns:a16="http://schemas.microsoft.com/office/drawing/2014/main" val="878956919"/>
                    </a:ext>
                  </a:extLst>
                </a:gridCol>
                <a:gridCol w="1546342">
                  <a:extLst>
                    <a:ext uri="{9D8B030D-6E8A-4147-A177-3AD203B41FA5}">
                      <a16:colId xmlns:a16="http://schemas.microsoft.com/office/drawing/2014/main" val="1546973202"/>
                    </a:ext>
                  </a:extLst>
                </a:gridCol>
                <a:gridCol w="1432748">
                  <a:extLst>
                    <a:ext uri="{9D8B030D-6E8A-4147-A177-3AD203B41FA5}">
                      <a16:colId xmlns:a16="http://schemas.microsoft.com/office/drawing/2014/main" val="236321253"/>
                    </a:ext>
                  </a:extLst>
                </a:gridCol>
                <a:gridCol w="1757032">
                  <a:extLst>
                    <a:ext uri="{9D8B030D-6E8A-4147-A177-3AD203B41FA5}">
                      <a16:colId xmlns:a16="http://schemas.microsoft.com/office/drawing/2014/main" val="2021927125"/>
                    </a:ext>
                  </a:extLst>
                </a:gridCol>
                <a:gridCol w="749973">
                  <a:extLst>
                    <a:ext uri="{9D8B030D-6E8A-4147-A177-3AD203B41FA5}">
                      <a16:colId xmlns:a16="http://schemas.microsoft.com/office/drawing/2014/main" val="414589496"/>
                    </a:ext>
                  </a:extLst>
                </a:gridCol>
              </a:tblGrid>
              <a:tr h="340454">
                <a:tc gridSpan="5">
                  <a:txBody>
                    <a:bodyPr/>
                    <a:lstStyle/>
                    <a:p>
                      <a:pPr marL="0" marR="0" algn="ctr" fontAlgn="t">
                        <a:spcBef>
                          <a:spcPts val="0"/>
                        </a:spcBef>
                        <a:spcAft>
                          <a:spcPts val="0"/>
                        </a:spcAft>
                      </a:pPr>
                      <a:r>
                        <a:rPr lang="en-US" sz="1800" b="1">
                          <a:effectLst/>
                        </a:rPr>
                        <a:t>Network Security Group (NSG)</a:t>
                      </a:r>
                      <a:endParaRPr lang="en-US" sz="1800" b="1">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12097">
                <a:tc>
                  <a:txBody>
                    <a:bodyPr/>
                    <a:lstStyle/>
                    <a:p>
                      <a:pPr marL="0" marR="0" fontAlgn="t">
                        <a:spcBef>
                          <a:spcPts val="0"/>
                        </a:spcBef>
                        <a:spcAft>
                          <a:spcPts val="0"/>
                        </a:spcAft>
                      </a:pPr>
                      <a:r>
                        <a:rPr lang="en-US" sz="1400" b="1" dirty="0">
                          <a:effectLst/>
                        </a:rPr>
                        <a:t>Action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a:effectLst/>
                        </a:rPr>
                        <a:t>Name</a:t>
                      </a:r>
                      <a:endParaRPr lang="en-US" sz="1400" b="1">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a:effectLst/>
                        </a:rPr>
                        <a:t>Source</a:t>
                      </a:r>
                      <a:endParaRPr lang="en-US" sz="1400" b="1">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a:effectLst/>
                        </a:rPr>
                        <a:t>Destination</a:t>
                      </a:r>
                      <a:endParaRPr lang="en-US" sz="1400" b="1">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a:effectLst/>
                        </a:rPr>
                        <a:t>Port</a:t>
                      </a:r>
                      <a:endParaRPr lang="en-US" sz="1400" b="1">
                        <a:solidFill>
                          <a:srgbClr val="222222"/>
                        </a:solidFill>
                        <a:effectLst/>
                        <a:latin typeface="+mn-lt"/>
                      </a:endParaRPr>
                    </a:p>
                  </a:txBody>
                  <a:tcPr marL="50800" marR="50800" marT="50800" marB="50800">
                    <a:solidFill>
                      <a:schemeClr val="accent4">
                        <a:lumMod val="20000"/>
                        <a:lumOff val="80000"/>
                      </a:schemeClr>
                    </a:solidFill>
                  </a:tcPr>
                </a:tc>
                <a:extLst>
                  <a:ext uri="{0D108BD9-81ED-4DB2-BD59-A6C34878D82A}">
                    <a16:rowId xmlns:a16="http://schemas.microsoft.com/office/drawing/2014/main" val="819426849"/>
                  </a:ext>
                </a:extLst>
              </a:tr>
              <a:tr h="312097">
                <a:tc>
                  <a:txBody>
                    <a:bodyPr/>
                    <a:lstStyle/>
                    <a:p>
                      <a:pPr marL="0" marR="0" fontAlgn="t">
                        <a:spcBef>
                          <a:spcPts val="0"/>
                        </a:spcBef>
                        <a:spcAft>
                          <a:spcPts val="0"/>
                        </a:spcAft>
                      </a:pPr>
                      <a:r>
                        <a:rPr lang="en-US" sz="1400" b="0">
                          <a:solidFill>
                            <a:srgbClr val="00B050"/>
                          </a:solidFill>
                          <a:effectLst/>
                          <a:latin typeface="+mn-lt"/>
                        </a:rPr>
                        <a:t>Allow</a:t>
                      </a:r>
                      <a:endParaRPr lang="en-US" sz="1400" b="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AllowStorage</a:t>
                      </a:r>
                      <a:endParaRPr lang="en-US" sz="14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b="1">
                          <a:solidFill>
                            <a:schemeClr val="bg2"/>
                          </a:solidFill>
                          <a:effectLst/>
                        </a:rPr>
                        <a:t>Storage</a:t>
                      </a:r>
                      <a:endParaRPr lang="en-US" sz="1400" b="1">
                        <a:solidFill>
                          <a:schemeClr val="bg2"/>
                        </a:solidFill>
                        <a:effectLst/>
                        <a:latin typeface="+mn-lt"/>
                      </a:endParaRPr>
                    </a:p>
                  </a:txBody>
                  <a:tcPr marL="50800" marR="50800" marT="50800" marB="50800"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312097">
                <a:tc>
                  <a:txBody>
                    <a:bodyPr/>
                    <a:lstStyle/>
                    <a:p>
                      <a:pPr marL="0" marR="0" fontAlgn="t">
                        <a:spcBef>
                          <a:spcPts val="0"/>
                        </a:spcBef>
                        <a:spcAft>
                          <a:spcPts val="0"/>
                        </a:spcAft>
                      </a:pPr>
                      <a:r>
                        <a:rPr lang="en-US" sz="1400" b="0">
                          <a:solidFill>
                            <a:srgbClr val="00B050"/>
                          </a:solidFill>
                          <a:effectLst/>
                          <a:latin typeface="+mn-lt"/>
                        </a:rPr>
                        <a:t>Allow</a:t>
                      </a:r>
                      <a:endParaRPr lang="en-US" sz="1400" b="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a:solidFill>
                            <a:schemeClr val="bg2"/>
                          </a:solidFill>
                          <a:effectLst/>
                          <a:latin typeface="+mn-lt"/>
                        </a:rPr>
                        <a:t>Sql.EastUS</a:t>
                      </a:r>
                    </a:p>
                  </a:txBody>
                  <a:tcPr marL="50800" marR="50800" marT="50800" marB="50800" anchor="ctr"/>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312097">
                <a:tc>
                  <a:txBody>
                    <a:bodyPr/>
                    <a:lstStyle/>
                    <a:p>
                      <a:pPr marL="0" marR="0" fontAlgn="t">
                        <a:spcBef>
                          <a:spcPts val="0"/>
                        </a:spcBef>
                        <a:spcAft>
                          <a:spcPts val="0"/>
                        </a:spcAft>
                      </a:pPr>
                      <a:r>
                        <a:rPr lang="en-US" sz="1400" b="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a:effectLst/>
                        </a:rPr>
                        <a:t>Any</a:t>
                      </a:r>
                      <a:endParaRPr lang="en-US" sz="140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704" y="2789245"/>
            <a:ext cx="1380643" cy="1691933"/>
          </a:xfrm>
          <a:prstGeom prst="rect">
            <a:avLst/>
          </a:prstGeom>
        </p:spPr>
      </p:pic>
      <p:sp>
        <p:nvSpPr>
          <p:cNvPr id="70" name="Rectangle 69"/>
          <p:cNvSpPr/>
          <p:nvPr/>
        </p:nvSpPr>
        <p:spPr>
          <a:xfrm>
            <a:off x="9886981" y="1369086"/>
            <a:ext cx="2277734" cy="2561574"/>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TextBox 70"/>
          <p:cNvSpPr txBox="1"/>
          <p:nvPr/>
        </p:nvSpPr>
        <p:spPr>
          <a:xfrm>
            <a:off x="10161747" y="3588573"/>
            <a:ext cx="1728203" cy="481749"/>
          </a:xfrm>
          <a:prstGeom prst="rect">
            <a:avLst/>
          </a:prstGeom>
          <a:solidFill>
            <a:schemeClr val="bg2"/>
          </a:solid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light"/>
                <a:ea typeface="+mn-ea"/>
                <a:cs typeface="+mn-cs"/>
              </a:rPr>
              <a:t>   Azure Services</a:t>
            </a:r>
          </a:p>
        </p:txBody>
      </p:sp>
      <p:pic>
        <p:nvPicPr>
          <p:cNvPr id="73" name="Picture 72"/>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509622" y="1676025"/>
            <a:ext cx="721399" cy="720967"/>
          </a:xfrm>
          <a:prstGeom prst="rect">
            <a:avLst/>
          </a:prstGeom>
          <a:ln>
            <a:tailEnd type="triangle"/>
          </a:ln>
        </p:spPr>
      </p:pic>
      <p:pic>
        <p:nvPicPr>
          <p:cNvPr id="74" name="Picture 73"/>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0127424" y="2443110"/>
            <a:ext cx="704818" cy="616627"/>
          </a:xfrm>
          <a:prstGeom prst="rect">
            <a:avLst/>
          </a:prstGeom>
          <a:ln>
            <a:tailEnd type="triangle"/>
          </a:ln>
        </p:spPr>
      </p:pic>
      <p:pic>
        <p:nvPicPr>
          <p:cNvPr id="39" name="Picture 1" descr="https://106c4.wpc.azureedge.net/80106C4/Gallery-Prod/cdn/2015-02-24/prod20161101-microsoft-windowsazure-gallery/Microsoft.NetworkSecurityGroup-ARM.1.0.5/Icons/Smal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697" y="3305582"/>
            <a:ext cx="624860" cy="64317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971" y="1089891"/>
            <a:ext cx="836061" cy="911168"/>
          </a:xfrm>
          <a:prstGeom prst="rect">
            <a:avLst/>
          </a:prstGeom>
        </p:spPr>
      </p:pic>
      <p:sp>
        <p:nvSpPr>
          <p:cNvPr id="12" name="Up Arrow 11"/>
          <p:cNvSpPr/>
          <p:nvPr/>
        </p:nvSpPr>
        <p:spPr bwMode="auto">
          <a:xfrm>
            <a:off x="7766196" y="1935778"/>
            <a:ext cx="321612" cy="1388256"/>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Up Arrow 78"/>
          <p:cNvSpPr/>
          <p:nvPr/>
        </p:nvSpPr>
        <p:spPr bwMode="auto">
          <a:xfrm rot="5400000">
            <a:off x="8878268" y="2820735"/>
            <a:ext cx="350504" cy="1666921"/>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Multiply 79"/>
          <p:cNvSpPr/>
          <p:nvPr/>
        </p:nvSpPr>
        <p:spPr bwMode="auto">
          <a:xfrm>
            <a:off x="7607987" y="2385507"/>
            <a:ext cx="612280" cy="736057"/>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Freeform 6"/>
          <p:cNvSpPr>
            <a:spLocks/>
          </p:cNvSpPr>
          <p:nvPr/>
        </p:nvSpPr>
        <p:spPr bwMode="auto">
          <a:xfrm>
            <a:off x="8386212" y="3430882"/>
            <a:ext cx="443454" cy="448807"/>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2" name="TextBox 81"/>
          <p:cNvSpPr txBox="1"/>
          <p:nvPr/>
        </p:nvSpPr>
        <p:spPr>
          <a:xfrm>
            <a:off x="7975140" y="1826241"/>
            <a:ext cx="1278568" cy="5635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353535"/>
                </a:solidFill>
                <a:effectLst/>
                <a:uLnTx/>
                <a:uFillTx/>
                <a:latin typeface="Segoe UI Semilight"/>
                <a:ea typeface="+mn-ea"/>
                <a:cs typeface="+mn-cs"/>
              </a:rPr>
              <a:t>Internet</a:t>
            </a:r>
          </a:p>
        </p:txBody>
      </p:sp>
      <p:sp>
        <p:nvSpPr>
          <p:cNvPr id="13" name="TextBox 12"/>
          <p:cNvSpPr txBox="1"/>
          <p:nvPr/>
        </p:nvSpPr>
        <p:spPr>
          <a:xfrm>
            <a:off x="8164059" y="3735708"/>
            <a:ext cx="2072726" cy="74464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Allow only Azure service traffic</a:t>
            </a:r>
          </a:p>
        </p:txBody>
      </p:sp>
      <p:sp>
        <p:nvSpPr>
          <p:cNvPr id="84" name="TextBox 83"/>
          <p:cNvSpPr txBox="1"/>
          <p:nvPr/>
        </p:nvSpPr>
        <p:spPr>
          <a:xfrm>
            <a:off x="7975140" y="2359663"/>
            <a:ext cx="2072726" cy="74464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mn-ea"/>
                <a:cs typeface="+mn-cs"/>
              </a:rPr>
              <a:t>Deny Internet outbound</a:t>
            </a:r>
          </a:p>
        </p:txBody>
      </p:sp>
      <p:pic>
        <p:nvPicPr>
          <p:cNvPr id="15" name="Picture 1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931830" y="2949878"/>
            <a:ext cx="497075" cy="541729"/>
          </a:xfrm>
          <a:prstGeom prst="rect">
            <a:avLst/>
          </a:prstGeom>
        </p:spPr>
      </p:pic>
      <p:pic>
        <p:nvPicPr>
          <p:cNvPr id="20" name="Picture 19"/>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1290582" y="2253990"/>
            <a:ext cx="780290" cy="850387"/>
          </a:xfrm>
          <a:prstGeom prst="rect">
            <a:avLst/>
          </a:prstGeom>
        </p:spPr>
      </p:pic>
      <p:sp>
        <p:nvSpPr>
          <p:cNvPr id="86" name="TextBox 85"/>
          <p:cNvSpPr txBox="1"/>
          <p:nvPr/>
        </p:nvSpPr>
        <p:spPr>
          <a:xfrm>
            <a:off x="35385" y="6195746"/>
            <a:ext cx="654386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Preview: Azure Storage, SQL, Traffic Manager</a:t>
            </a:r>
          </a:p>
        </p:txBody>
      </p:sp>
    </p:spTree>
    <p:extLst>
      <p:ext uri="{BB962C8B-B14F-4D97-AF65-F5344CB8AC3E}">
        <p14:creationId xmlns:p14="http://schemas.microsoft.com/office/powerpoint/2010/main" val="161301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13" grpId="0"/>
      <p:bldP spid="84" grpId="0"/>
      <p:bldP spid="8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t>User Defined Routing</a:t>
            </a:r>
            <a:endParaRPr lang="fr-FR" dirty="0"/>
          </a:p>
        </p:txBody>
      </p:sp>
      <p:sp>
        <p:nvSpPr>
          <p:cNvPr id="3" name="Text Placeholder 2"/>
          <p:cNvSpPr>
            <a:spLocks noGrp="1"/>
          </p:cNvSpPr>
          <p:nvPr>
            <p:ph type="body" sz="quarter" idx="10"/>
          </p:nvPr>
        </p:nvSpPr>
        <p:spPr>
          <a:xfrm>
            <a:off x="529662" y="1476623"/>
            <a:ext cx="5442172" cy="2084319"/>
          </a:xfrm>
        </p:spPr>
        <p:txBody>
          <a:bodyPr/>
          <a:lstStyle/>
          <a:p>
            <a:r>
              <a:rPr lang="fr-FR" sz="3200" dirty="0"/>
              <a:t>Défini des routes spécifiques pour le trafic IP</a:t>
            </a:r>
          </a:p>
          <a:p>
            <a:r>
              <a:rPr lang="fr-FR" sz="3200" dirty="0"/>
              <a:t>Modifie les tables de routage pour des sous-réseaux</a:t>
            </a:r>
          </a:p>
          <a:p>
            <a:r>
              <a:rPr lang="fr-FR" sz="3200" dirty="0"/>
              <a:t>Défini le prochain routeur pour un groupe d’adresses spécifiques</a:t>
            </a:r>
          </a:p>
          <a:p>
            <a:r>
              <a:rPr lang="fr-FR" sz="3200" dirty="0"/>
              <a:t>Définition du </a:t>
            </a:r>
            <a:r>
              <a:rPr lang="fr-FR" sz="3200" dirty="0" err="1"/>
              <a:t>forced</a:t>
            </a:r>
            <a:r>
              <a:rPr lang="fr-FR" sz="3200" dirty="0"/>
              <a:t>-tunneling avec la route 0/0</a:t>
            </a:r>
          </a:p>
        </p:txBody>
      </p:sp>
      <p:sp>
        <p:nvSpPr>
          <p:cNvPr id="9" name="Rounded Rectangle 8"/>
          <p:cNvSpPr/>
          <p:nvPr/>
        </p:nvSpPr>
        <p:spPr bwMode="auto">
          <a:xfrm>
            <a:off x="6362856" y="2680504"/>
            <a:ext cx="5744756" cy="3505735"/>
          </a:xfrm>
          <a:prstGeom prst="roundRect">
            <a:avLst>
              <a:gd name="adj" fmla="val 0"/>
            </a:avLst>
          </a:prstGeom>
          <a:solidFill>
            <a:schemeClr val="bg1">
              <a:lumMod val="95000"/>
            </a:schemeClr>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b"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0" name="Straight Arrow Connector 9"/>
          <p:cNvCxnSpPr/>
          <p:nvPr/>
        </p:nvCxnSpPr>
        <p:spPr>
          <a:xfrm>
            <a:off x="7849494" y="4433371"/>
            <a:ext cx="2777791" cy="0"/>
          </a:xfrm>
          <a:prstGeom prst="straightConnector1">
            <a:avLst/>
          </a:prstGeom>
          <a:ln w="25400">
            <a:solidFill>
              <a:schemeClr val="tx1">
                <a:lumMod val="60000"/>
                <a:lumOff val="40000"/>
              </a:schemeClr>
            </a:solidFill>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84919" y="859540"/>
            <a:ext cx="1300631" cy="1236985"/>
            <a:chOff x="8523474" y="503193"/>
            <a:chExt cx="1300631" cy="1236985"/>
          </a:xfrm>
        </p:grpSpPr>
        <p:sp>
          <p:nvSpPr>
            <p:cNvPr id="12" name="Oval 11"/>
            <p:cNvSpPr/>
            <p:nvPr/>
          </p:nvSpPr>
          <p:spPr bwMode="auto">
            <a:xfrm>
              <a:off x="8555297" y="503193"/>
              <a:ext cx="1236985" cy="1236985"/>
            </a:xfrm>
            <a:prstGeom prst="ellipse">
              <a:avLst/>
            </a:prstGeom>
            <a:pattFill prst="ltUpDiag">
              <a:fgClr>
                <a:srgbClr val="CDCDCD"/>
              </a:fgClr>
              <a:bgClr>
                <a:srgbClr val="FFFFFF"/>
              </a:bgClr>
            </a:pattFill>
            <a:ln w="25400" cap="flat" cmpd="sng" algn="ctr">
              <a:solidFill>
                <a:schemeClr val="tx1"/>
              </a:solid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l" defTabSz="914008"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50" normalizeH="0" baseline="0" noProof="0" dirty="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13" name="Freeform 12"/>
            <p:cNvSpPr>
              <a:spLocks noChangeAspect="1" noEditPoints="1"/>
            </p:cNvSpPr>
            <p:nvPr/>
          </p:nvSpPr>
          <p:spPr bwMode="auto">
            <a:xfrm>
              <a:off x="8889002" y="708335"/>
              <a:ext cx="569574" cy="427782"/>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1"/>
            </a:solidFill>
            <a:ln>
              <a:noFill/>
            </a:ln>
          </p:spPr>
          <p:txBody>
            <a:bodyPr vert="horz" wrap="square" lIns="91428" tIns="45714" rIns="91428" bIns="45714" numCol="1" anchor="t" anchorCtr="0" compatLnSpc="1">
              <a:prstTxWarp prst="textNoShape">
                <a:avLst/>
              </a:prstTxWarp>
            </a:bodyPr>
            <a:lstStyle/>
            <a:p>
              <a:pPr marL="0" marR="0" lvl="0" indent="0" algn="l" defTabSz="93241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188F"/>
                </a:solidFill>
                <a:effectLst/>
                <a:uLnTx/>
                <a:uFillTx/>
                <a:latin typeface="Segoe UI"/>
                <a:ea typeface="+mn-ea"/>
                <a:cs typeface="+mn-cs"/>
              </a:endParaRPr>
            </a:p>
          </p:txBody>
        </p:sp>
        <p:sp>
          <p:nvSpPr>
            <p:cNvPr id="14" name="TextBox 13"/>
            <p:cNvSpPr txBox="1"/>
            <p:nvPr/>
          </p:nvSpPr>
          <p:spPr>
            <a:xfrm>
              <a:off x="8523474" y="1087172"/>
              <a:ext cx="1300631" cy="517026"/>
            </a:xfrm>
            <a:prstGeom prst="rect">
              <a:avLst/>
            </a:prstGeom>
            <a:noFill/>
          </p:spPr>
          <p:txBody>
            <a:bodyPr wrap="none" lIns="182857" tIns="146285" rIns="182857" bIns="146285" rtlCol="0" anchor="ctr">
              <a:spAutoFit/>
            </a:bodyPr>
            <a:lstStyle/>
            <a:p>
              <a:pPr marL="0" marR="0" lvl="0" indent="0" algn="ctr" defTabSz="932410"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dirty="0">
                  <a:ln>
                    <a:noFill/>
                  </a:ln>
                  <a:gradFill>
                    <a:gsLst>
                      <a:gs pos="16814">
                        <a:srgbClr val="000000"/>
                      </a:gs>
                      <a:gs pos="100000">
                        <a:srgbClr val="000000"/>
                      </a:gs>
                    </a:gsLst>
                    <a:lin ang="5400000" scaled="0"/>
                  </a:gradFill>
                  <a:effectLst/>
                  <a:uLnTx/>
                  <a:uFillTx/>
                  <a:latin typeface="Segoe UI"/>
                  <a:ea typeface="+mn-ea"/>
                  <a:cs typeface="+mn-cs"/>
                </a:rPr>
                <a:t>INTERNET</a:t>
              </a:r>
            </a:p>
          </p:txBody>
        </p:sp>
      </p:grpSp>
      <p:sp>
        <p:nvSpPr>
          <p:cNvPr id="15" name="Rounded Rectangle 14"/>
          <p:cNvSpPr/>
          <p:nvPr/>
        </p:nvSpPr>
        <p:spPr bwMode="auto">
          <a:xfrm>
            <a:off x="8261036" y="4701056"/>
            <a:ext cx="1948397" cy="579430"/>
          </a:xfrm>
          <a:prstGeom prst="roundRect">
            <a:avLst>
              <a:gd name="adj" fmla="val 0"/>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b"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VM/APPLIANCE</a:t>
            </a:r>
          </a:p>
        </p:txBody>
      </p:sp>
      <p:sp>
        <p:nvSpPr>
          <p:cNvPr id="16" name="Rounded Rectangle 15"/>
          <p:cNvSpPr/>
          <p:nvPr/>
        </p:nvSpPr>
        <p:spPr bwMode="auto">
          <a:xfrm>
            <a:off x="7968311" y="5679228"/>
            <a:ext cx="2533847" cy="579430"/>
          </a:xfrm>
          <a:prstGeom prst="roundRect">
            <a:avLst>
              <a:gd name="adj" fmla="val 0"/>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b"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“IP FORWARDING”</a:t>
            </a:r>
          </a:p>
        </p:txBody>
      </p:sp>
      <p:sp>
        <p:nvSpPr>
          <p:cNvPr id="17" name="Rounded Rectangle 16"/>
          <p:cNvSpPr/>
          <p:nvPr/>
        </p:nvSpPr>
        <p:spPr bwMode="auto">
          <a:xfrm>
            <a:off x="7968311" y="3292342"/>
            <a:ext cx="2533847" cy="579430"/>
          </a:xfrm>
          <a:prstGeom prst="roundRect">
            <a:avLst>
              <a:gd name="adj" fmla="val 0"/>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b"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“IP FORWARDING”</a:t>
            </a:r>
          </a:p>
        </p:txBody>
      </p:sp>
      <p:grpSp>
        <p:nvGrpSpPr>
          <p:cNvPr id="18" name="Group 17"/>
          <p:cNvGrpSpPr/>
          <p:nvPr/>
        </p:nvGrpSpPr>
        <p:grpSpPr>
          <a:xfrm>
            <a:off x="10672862" y="4042364"/>
            <a:ext cx="1214697" cy="782014"/>
            <a:chOff x="10453038" y="4659784"/>
            <a:chExt cx="1214697" cy="782014"/>
          </a:xfrm>
        </p:grpSpPr>
        <p:sp>
          <p:nvSpPr>
            <p:cNvPr id="19" name="Rectangle 18"/>
            <p:cNvSpPr/>
            <p:nvPr/>
          </p:nvSpPr>
          <p:spPr bwMode="auto">
            <a:xfrm>
              <a:off x="10453038" y="4659784"/>
              <a:ext cx="1214697" cy="782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p:cNvGrpSpPr/>
            <p:nvPr/>
          </p:nvGrpSpPr>
          <p:grpSpPr>
            <a:xfrm>
              <a:off x="10564451" y="4792089"/>
              <a:ext cx="991870" cy="517405"/>
              <a:chOff x="10011936" y="5788897"/>
              <a:chExt cx="1123741" cy="586195"/>
            </a:xfrm>
          </p:grpSpPr>
          <p:pic>
            <p:nvPicPr>
              <p:cNvPr id="21" name="Picture 2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0011936" y="5788897"/>
                <a:ext cx="586195" cy="58619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482" y="5788897"/>
                <a:ext cx="586195" cy="586195"/>
              </a:xfrm>
              <a:prstGeom prst="rect">
                <a:avLst/>
              </a:prstGeom>
            </p:spPr>
          </p:pic>
        </p:grpSp>
      </p:grpSp>
      <p:grpSp>
        <p:nvGrpSpPr>
          <p:cNvPr id="23" name="Group 22"/>
          <p:cNvGrpSpPr/>
          <p:nvPr/>
        </p:nvGrpSpPr>
        <p:grpSpPr>
          <a:xfrm>
            <a:off x="6634797" y="4042364"/>
            <a:ext cx="1214697" cy="782014"/>
            <a:chOff x="6542554" y="4462470"/>
            <a:chExt cx="1214697" cy="782014"/>
          </a:xfrm>
        </p:grpSpPr>
        <p:sp>
          <p:nvSpPr>
            <p:cNvPr id="24" name="Rectangle 23"/>
            <p:cNvSpPr/>
            <p:nvPr/>
          </p:nvSpPr>
          <p:spPr bwMode="auto">
            <a:xfrm>
              <a:off x="6542554" y="4462470"/>
              <a:ext cx="1214697" cy="782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p:cNvGrpSpPr/>
            <p:nvPr/>
          </p:nvGrpSpPr>
          <p:grpSpPr>
            <a:xfrm>
              <a:off x="6651891" y="4563891"/>
              <a:ext cx="996022" cy="579172"/>
              <a:chOff x="8469103" y="3489409"/>
              <a:chExt cx="1380202" cy="802567"/>
            </a:xfrm>
          </p:grpSpPr>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469103" y="3489409"/>
                <a:ext cx="684036" cy="684036"/>
              </a:xfrm>
              <a:prstGeom prst="rect">
                <a:avLst/>
              </a:prstGeom>
            </p:spPr>
          </p:pic>
          <p:pic>
            <p:nvPicPr>
              <p:cNvPr id="27" name="Picture 26"/>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65269" y="3607940"/>
                <a:ext cx="684036" cy="684036"/>
              </a:xfrm>
              <a:prstGeom prst="rect">
                <a:avLst/>
              </a:prstGeom>
            </p:spPr>
          </p:pic>
        </p:grpSp>
      </p:grpSp>
      <p:cxnSp>
        <p:nvCxnSpPr>
          <p:cNvPr id="28" name="Straight Arrow Connector 27"/>
          <p:cNvCxnSpPr/>
          <p:nvPr/>
        </p:nvCxnSpPr>
        <p:spPr>
          <a:xfrm>
            <a:off x="7252765" y="4824378"/>
            <a:ext cx="0" cy="717304"/>
          </a:xfrm>
          <a:prstGeom prst="straightConnector1">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079410" y="5541682"/>
            <a:ext cx="1712725" cy="0"/>
          </a:xfrm>
          <a:prstGeom prst="straightConnector1">
            <a:avLst/>
          </a:prstGeom>
          <a:ln w="25400">
            <a:solidFill>
              <a:schemeClr val="tx1">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293930" y="4824378"/>
            <a:ext cx="0" cy="717304"/>
          </a:xfrm>
          <a:prstGeom prst="straightConnector1">
            <a:avLst/>
          </a:prstGeom>
          <a:ln w="25400">
            <a:solidFill>
              <a:schemeClr val="tx1">
                <a:lumMod val="60000"/>
                <a:lumOff val="40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622716" y="5541682"/>
            <a:ext cx="1684019" cy="0"/>
          </a:xfrm>
          <a:prstGeom prst="straightConnector1">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915970" y="5346766"/>
            <a:ext cx="673590" cy="381085"/>
          </a:xfrm>
          <a:prstGeom prst="rect">
            <a:avLst/>
          </a:prstGeom>
          <a:solidFill>
            <a:schemeClr val="accent2"/>
          </a:solidFill>
        </p:spPr>
        <p:txBody>
          <a:bodyPr wrap="none" lIns="182880" tIns="146304" rIns="182880" bIns="146304" rtlCol="0" anchor="ctr" anchorCtr="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UDR</a:t>
            </a:r>
          </a:p>
        </p:txBody>
      </p:sp>
      <p:grpSp>
        <p:nvGrpSpPr>
          <p:cNvPr id="33" name="Group 32"/>
          <p:cNvGrpSpPr/>
          <p:nvPr/>
        </p:nvGrpSpPr>
        <p:grpSpPr>
          <a:xfrm>
            <a:off x="8830028" y="5198071"/>
            <a:ext cx="810413" cy="687222"/>
            <a:chOff x="6644516" y="4929517"/>
            <a:chExt cx="1039428" cy="881425"/>
          </a:xfrm>
        </p:grpSpPr>
        <p:sp>
          <p:nvSpPr>
            <p:cNvPr id="34" name="Freeform 88"/>
            <p:cNvSpPr>
              <a:spLocks noEditPoints="1"/>
            </p:cNvSpPr>
            <p:nvPr/>
          </p:nvSpPr>
          <p:spPr bwMode="black">
            <a:xfrm>
              <a:off x="6644516" y="4929517"/>
              <a:ext cx="1039428" cy="88142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3"/>
            <p:cNvSpPr>
              <a:spLocks noEditPoints="1"/>
            </p:cNvSpPr>
            <p:nvPr/>
          </p:nvSpPr>
          <p:spPr bwMode="black">
            <a:xfrm>
              <a:off x="6924296" y="5070657"/>
              <a:ext cx="479868" cy="47974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36" name="Straight Connector 35"/>
          <p:cNvCxnSpPr/>
          <p:nvPr/>
        </p:nvCxnSpPr>
        <p:spPr>
          <a:xfrm flipV="1">
            <a:off x="7246522" y="3087641"/>
            <a:ext cx="0" cy="954727"/>
          </a:xfrm>
          <a:prstGeom prst="line">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46522" y="3102049"/>
            <a:ext cx="1583506" cy="0"/>
          </a:xfrm>
          <a:prstGeom prst="line">
            <a:avLst/>
          </a:prstGeom>
          <a:ln w="254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bwMode="auto">
          <a:xfrm>
            <a:off x="6442317" y="3812194"/>
            <a:ext cx="1600200" cy="228600"/>
          </a:xfrm>
          <a:prstGeom prst="roundRect">
            <a:avLst>
              <a:gd name="adj" fmla="val 0"/>
            </a:avLst>
          </a:prstGeom>
          <a:solidFill>
            <a:schemeClr val="bg1">
              <a:lumMod val="95000"/>
            </a:schemeClr>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304" rIns="0" bIns="146304" numCol="1" rtlCol="0" anchor="ctr"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FRONTEND SUBNET</a:t>
            </a:r>
          </a:p>
        </p:txBody>
      </p:sp>
      <p:sp>
        <p:nvSpPr>
          <p:cNvPr id="39" name="Rounded Rectangle 38"/>
          <p:cNvSpPr/>
          <p:nvPr/>
        </p:nvSpPr>
        <p:spPr bwMode="auto">
          <a:xfrm>
            <a:off x="10437774" y="3812194"/>
            <a:ext cx="1687214" cy="228600"/>
          </a:xfrm>
          <a:prstGeom prst="roundRect">
            <a:avLst>
              <a:gd name="adj" fmla="val 0"/>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304" rIns="0" bIns="146304" numCol="1" rtlCol="0" anchor="ctr" anchorCtr="0" compatLnSpc="1">
            <a:prstTxWarp prst="textNoShape">
              <a:avLst/>
            </a:prstTxWarp>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BACKEND SUBNET</a:t>
            </a:r>
          </a:p>
        </p:txBody>
      </p:sp>
      <p:cxnSp>
        <p:nvCxnSpPr>
          <p:cNvPr id="40" name="Straight Arrow Connector 39"/>
          <p:cNvCxnSpPr/>
          <p:nvPr/>
        </p:nvCxnSpPr>
        <p:spPr>
          <a:xfrm flipV="1">
            <a:off x="9235234" y="2153397"/>
            <a:ext cx="0" cy="643141"/>
          </a:xfrm>
          <a:prstGeom prst="straightConnector1">
            <a:avLst/>
          </a:prstGeom>
          <a:ln w="25400">
            <a:solidFill>
              <a:schemeClr val="tx1">
                <a:lumMod val="60000"/>
                <a:lumOff val="40000"/>
              </a:schemeClr>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51598" y="4165606"/>
            <a:ext cx="1167273" cy="535531"/>
          </a:xfrm>
          <a:prstGeom prst="rect">
            <a:avLst/>
          </a:prstGeom>
          <a:solidFill>
            <a:schemeClr val="accent1"/>
          </a:solidFill>
        </p:spPr>
        <p:txBody>
          <a:bodyPr wrap="square" lIns="45720" tIns="45720" rIns="45720" bIns="45720" rtlCol="0">
            <a:sp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99000">
                      <a:srgbClr val="FFFFFF"/>
                    </a:gs>
                  </a:gsLst>
                  <a:lin ang="5400000" scaled="0"/>
                </a:gradFill>
                <a:effectLst/>
                <a:uLnTx/>
                <a:uFillTx/>
                <a:latin typeface="Segoe UI"/>
                <a:ea typeface="+mn-ea"/>
                <a:cs typeface="+mn-cs"/>
              </a:rPr>
              <a:t>SYSTEM ROUTE</a:t>
            </a:r>
          </a:p>
        </p:txBody>
      </p:sp>
      <p:sp>
        <p:nvSpPr>
          <p:cNvPr id="42" name="TextBox 41"/>
          <p:cNvSpPr txBox="1"/>
          <p:nvPr/>
        </p:nvSpPr>
        <p:spPr>
          <a:xfrm>
            <a:off x="8650616" y="2826225"/>
            <a:ext cx="1167273" cy="535531"/>
          </a:xfrm>
          <a:prstGeom prst="rect">
            <a:avLst/>
          </a:prstGeom>
          <a:solidFill>
            <a:schemeClr val="accent1"/>
          </a:solidFill>
        </p:spPr>
        <p:txBody>
          <a:bodyPr wrap="square" lIns="45720" tIns="45720" rIns="45720" bIns="45720" rtlCol="0">
            <a:sp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99000">
                      <a:srgbClr val="FFFFFF"/>
                    </a:gs>
                  </a:gsLst>
                  <a:lin ang="5400000" scaled="0"/>
                </a:gradFill>
                <a:effectLst/>
                <a:uLnTx/>
                <a:uFillTx/>
                <a:latin typeface="Segoe UI"/>
                <a:ea typeface="+mn-ea"/>
                <a:cs typeface="+mn-cs"/>
              </a:rPr>
              <a:t>SYSTEM ROUTE</a:t>
            </a:r>
          </a:p>
        </p:txBody>
      </p:sp>
      <p:sp>
        <p:nvSpPr>
          <p:cNvPr id="43" name="TextBox 42"/>
          <p:cNvSpPr txBox="1"/>
          <p:nvPr/>
        </p:nvSpPr>
        <p:spPr>
          <a:xfrm>
            <a:off x="6915970" y="2897014"/>
            <a:ext cx="673590" cy="381085"/>
          </a:xfrm>
          <a:prstGeom prst="rect">
            <a:avLst/>
          </a:prstGeom>
          <a:solidFill>
            <a:schemeClr val="accent2"/>
          </a:solidFill>
        </p:spPr>
        <p:txBody>
          <a:bodyPr wrap="none" lIns="182880" tIns="146304" rIns="182880" bIns="146304" rtlCol="0" anchor="ctr" anchorCtr="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UDR</a:t>
            </a:r>
          </a:p>
        </p:txBody>
      </p:sp>
      <p:grpSp>
        <p:nvGrpSpPr>
          <p:cNvPr id="44" name="Group 43"/>
          <p:cNvGrpSpPr/>
          <p:nvPr/>
        </p:nvGrpSpPr>
        <p:grpSpPr>
          <a:xfrm>
            <a:off x="8830028" y="2796538"/>
            <a:ext cx="810413" cy="687222"/>
            <a:chOff x="8686593" y="3164091"/>
            <a:chExt cx="810413" cy="687222"/>
          </a:xfrm>
        </p:grpSpPr>
        <p:sp>
          <p:nvSpPr>
            <p:cNvPr id="45" name="Rectangle 44"/>
            <p:cNvSpPr/>
            <p:nvPr/>
          </p:nvSpPr>
          <p:spPr bwMode="auto">
            <a:xfrm>
              <a:off x="8700776" y="3181382"/>
              <a:ext cx="770687" cy="5443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p:cNvGrpSpPr/>
            <p:nvPr/>
          </p:nvGrpSpPr>
          <p:grpSpPr>
            <a:xfrm>
              <a:off x="8686593" y="3164091"/>
              <a:ext cx="810413" cy="687222"/>
              <a:chOff x="7753797" y="4929517"/>
              <a:chExt cx="1039428" cy="881425"/>
            </a:xfrm>
          </p:grpSpPr>
          <p:sp>
            <p:nvSpPr>
              <p:cNvPr id="47" name="Freeform 88"/>
              <p:cNvSpPr>
                <a:spLocks noEditPoints="1"/>
              </p:cNvSpPr>
              <p:nvPr/>
            </p:nvSpPr>
            <p:spPr bwMode="black">
              <a:xfrm>
                <a:off x="7753797" y="4929517"/>
                <a:ext cx="1039428" cy="88142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23"/>
              <p:cNvSpPr>
                <a:spLocks noEditPoints="1"/>
              </p:cNvSpPr>
              <p:nvPr/>
            </p:nvSpPr>
            <p:spPr bwMode="black">
              <a:xfrm>
                <a:off x="8033577" y="5070657"/>
                <a:ext cx="479868" cy="47974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Tree>
    <p:extLst>
      <p:ext uri="{BB962C8B-B14F-4D97-AF65-F5344CB8AC3E}">
        <p14:creationId xmlns:p14="http://schemas.microsoft.com/office/powerpoint/2010/main" val="18477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xit" presetSubtype="0" fill="hold" grpId="0" nodeType="withEffect">
                                  <p:stCondLst>
                                    <p:cond delay="0"/>
                                  </p:stCondLst>
                                  <p:childTnLst>
                                    <p:animEffect transition="out" filter="fade">
                                      <p:cBhvr>
                                        <p:cTn id="39" dur="500"/>
                                        <p:tgtEl>
                                          <p:spTgt spid="42"/>
                                        </p:tgtEl>
                                      </p:cBhvr>
                                    </p:animEffect>
                                    <p:set>
                                      <p:cBhvr>
                                        <p:cTn id="40"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2" grpId="0" animBg="1"/>
      <p:bldP spid="42" grpId="0" animBg="1"/>
      <p:bldP spid="4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400" dirty="0"/>
              <a:t>Options de connexion aux réseaux virtuels Azure</a:t>
            </a:r>
          </a:p>
        </p:txBody>
      </p:sp>
      <p:grpSp>
        <p:nvGrpSpPr>
          <p:cNvPr id="59" name="Group 58"/>
          <p:cNvGrpSpPr/>
          <p:nvPr/>
        </p:nvGrpSpPr>
        <p:grpSpPr>
          <a:xfrm>
            <a:off x="4512594" y="3890903"/>
            <a:ext cx="1339372" cy="2067210"/>
            <a:chOff x="5308378" y="4577949"/>
            <a:chExt cx="1575875" cy="2432232"/>
          </a:xfrm>
        </p:grpSpPr>
        <p:grpSp>
          <p:nvGrpSpPr>
            <p:cNvPr id="10" name="Group 9"/>
            <p:cNvGrpSpPr/>
            <p:nvPr/>
          </p:nvGrpSpPr>
          <p:grpSpPr>
            <a:xfrm>
              <a:off x="5308378" y="6182776"/>
              <a:ext cx="1530553" cy="827405"/>
              <a:chOff x="10350970" y="4707270"/>
              <a:chExt cx="1004934" cy="513784"/>
            </a:xfrm>
            <a:solidFill>
              <a:srgbClr val="00188F"/>
            </a:solidFill>
          </p:grpSpPr>
          <p:grpSp>
            <p:nvGrpSpPr>
              <p:cNvPr id="21" name="Group 20"/>
              <p:cNvGrpSpPr/>
              <p:nvPr/>
            </p:nvGrpSpPr>
            <p:grpSpPr>
              <a:xfrm>
                <a:off x="10350970" y="4707271"/>
                <a:ext cx="423272" cy="513783"/>
                <a:chOff x="10807594" y="2236016"/>
                <a:chExt cx="880680" cy="1069000"/>
              </a:xfrm>
              <a:grpFill/>
            </p:grpSpPr>
            <p:sp>
              <p:nvSpPr>
                <p:cNvPr id="26" name="Oval 742"/>
                <p:cNvSpPr>
                  <a:spLocks noChangeArrowheads="1"/>
                </p:cNvSpPr>
                <p:nvPr/>
              </p:nvSpPr>
              <p:spPr bwMode="auto">
                <a:xfrm>
                  <a:off x="11350175" y="2236016"/>
                  <a:ext cx="249928" cy="241323"/>
                </a:xfrm>
                <a:prstGeom prst="ellipse">
                  <a:avLst/>
                </a:pr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741"/>
                <p:cNvSpPr>
                  <a:spLocks/>
                </p:cNvSpPr>
                <p:nvPr/>
              </p:nvSpPr>
              <p:spPr bwMode="auto">
                <a:xfrm>
                  <a:off x="11269105" y="2499976"/>
                  <a:ext cx="419169"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12"/>
                <p:cNvSpPr>
                  <a:spLocks noEditPoints="1"/>
                </p:cNvSpPr>
                <p:nvPr/>
              </p:nvSpPr>
              <p:spPr bwMode="auto">
                <a:xfrm>
                  <a:off x="10807594" y="2619369"/>
                  <a:ext cx="460263" cy="365435"/>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2" name="Group 21"/>
              <p:cNvGrpSpPr/>
              <p:nvPr/>
            </p:nvGrpSpPr>
            <p:grpSpPr>
              <a:xfrm>
                <a:off x="10932643" y="4707270"/>
                <a:ext cx="423261" cy="513774"/>
                <a:chOff x="10937722" y="2236020"/>
                <a:chExt cx="880658" cy="1068983"/>
              </a:xfrm>
              <a:grpFill/>
            </p:grpSpPr>
            <p:sp>
              <p:nvSpPr>
                <p:cNvPr id="23" name="Oval 742"/>
                <p:cNvSpPr>
                  <a:spLocks noChangeArrowheads="1"/>
                </p:cNvSpPr>
                <p:nvPr/>
              </p:nvSpPr>
              <p:spPr bwMode="auto">
                <a:xfrm>
                  <a:off x="11480282" y="2236020"/>
                  <a:ext cx="249928" cy="241323"/>
                </a:xfrm>
                <a:prstGeom prst="ellipse">
                  <a:avLst/>
                </a:pr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741"/>
                <p:cNvSpPr>
                  <a:spLocks/>
                </p:cNvSpPr>
                <p:nvPr/>
              </p:nvSpPr>
              <p:spPr bwMode="auto">
                <a:xfrm>
                  <a:off x="11399211" y="2499964"/>
                  <a:ext cx="419169" cy="80503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12"/>
                <p:cNvSpPr>
                  <a:spLocks noEditPoints="1"/>
                </p:cNvSpPr>
                <p:nvPr/>
              </p:nvSpPr>
              <p:spPr bwMode="auto">
                <a:xfrm>
                  <a:off x="10937722" y="2619353"/>
                  <a:ext cx="460264" cy="365435"/>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1" name="Rectangle 10"/>
            <p:cNvSpPr/>
            <p:nvPr/>
          </p:nvSpPr>
          <p:spPr>
            <a:xfrm flipH="1">
              <a:off x="5940162" y="5131397"/>
              <a:ext cx="944091" cy="607310"/>
            </a:xfrm>
            <a:prstGeom prst="rect">
              <a:avLst/>
            </a:prstGeom>
            <a:noFill/>
          </p:spPr>
          <p:txBody>
            <a:bodyPr wrap="square">
              <a:spAutoFit/>
            </a:bodyPr>
            <a:lstStyle/>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1530" b="0" i="0" u="none" strike="noStrike" kern="1200" cap="none" spc="0" normalizeH="0" baseline="0" noProof="0" dirty="0">
                  <a:ln>
                    <a:noFill/>
                  </a:ln>
                  <a:solidFill>
                    <a:srgbClr val="000000"/>
                  </a:solidFill>
                  <a:effectLst/>
                  <a:uLnTx/>
                  <a:uFillTx/>
                  <a:latin typeface="Segoe UI"/>
                  <a:ea typeface="+mn-ea"/>
                  <a:cs typeface="+mn-cs"/>
                </a:rPr>
                <a:t>P2S</a:t>
              </a:r>
            </a:p>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1530" b="0" i="0" u="none" strike="noStrike" kern="1200" cap="none" spc="0" normalizeH="0" baseline="0" noProof="0" dirty="0">
                  <a:ln>
                    <a:noFill/>
                  </a:ln>
                  <a:solidFill>
                    <a:srgbClr val="000000"/>
                  </a:solidFill>
                  <a:effectLst/>
                  <a:uLnTx/>
                  <a:uFillTx/>
                  <a:latin typeface="Segoe UI"/>
                  <a:ea typeface="+mn-ea"/>
                  <a:cs typeface="+mn-cs"/>
                </a:rPr>
                <a:t>VPNs</a:t>
              </a:r>
            </a:p>
          </p:txBody>
        </p:sp>
        <p:cxnSp>
          <p:nvCxnSpPr>
            <p:cNvPr id="12" name="Straight Connector 11"/>
            <p:cNvCxnSpPr/>
            <p:nvPr/>
          </p:nvCxnSpPr>
          <p:spPr>
            <a:xfrm>
              <a:off x="5785764" y="4577949"/>
              <a:ext cx="0" cy="1478339"/>
            </a:xfrm>
            <a:prstGeom prst="line">
              <a:avLst/>
            </a:prstGeom>
            <a:noFill/>
            <a:ln w="44450" cap="rnd" cmpd="sng" algn="ctr">
              <a:solidFill>
                <a:schemeClr val="tx1"/>
              </a:solidFill>
              <a:prstDash val="sysDot"/>
              <a:headEnd type="triangle" w="med" len="sm"/>
              <a:tailEnd type="triangle" w="med" len="sm"/>
            </a:ln>
            <a:effectLst/>
          </p:spPr>
        </p:cxnSp>
        <p:cxnSp>
          <p:nvCxnSpPr>
            <p:cNvPr id="13" name="Straight Connector 12"/>
            <p:cNvCxnSpPr/>
            <p:nvPr/>
          </p:nvCxnSpPr>
          <p:spPr>
            <a:xfrm>
              <a:off x="6671676" y="4577949"/>
              <a:ext cx="0" cy="1478339"/>
            </a:xfrm>
            <a:prstGeom prst="line">
              <a:avLst/>
            </a:prstGeom>
            <a:noFill/>
            <a:ln w="44450" cap="rnd" cmpd="sng" algn="ctr">
              <a:solidFill>
                <a:schemeClr val="tx1"/>
              </a:solidFill>
              <a:prstDash val="sysDot"/>
              <a:headEnd type="triangle" w="med" len="sm"/>
              <a:tailEnd type="triangle" w="med" len="sm"/>
            </a:ln>
            <a:effectLst/>
          </p:spPr>
        </p:cxnSp>
      </p:grpSp>
      <p:sp>
        <p:nvSpPr>
          <p:cNvPr id="14" name="Clpoud Icon"/>
          <p:cNvSpPr>
            <a:spLocks noChangeAspect="1"/>
          </p:cNvSpPr>
          <p:nvPr/>
        </p:nvSpPr>
        <p:spPr bwMode="black">
          <a:xfrm>
            <a:off x="3757201" y="1846788"/>
            <a:ext cx="3367734" cy="20123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1A7D8"/>
          </a:solidFill>
          <a:ln w="28575">
            <a:noFill/>
            <a:round/>
            <a:headEnd/>
            <a:tailEnd/>
          </a:ln>
        </p:spPr>
        <p:txBody>
          <a:bodyPr vert="horz" wrap="square" lIns="79264" tIns="39632" rIns="79264" bIns="39632" numCol="1" anchor="t" anchorCtr="0" compatLnSpc="1">
            <a:prstTxWarp prst="textNoShape">
              <a:avLst/>
            </a:prstTxWarp>
          </a:bodyPr>
          <a:lstStyle/>
          <a:p>
            <a:pPr marL="0" marR="0" lvl="0" indent="0" algn="l" defTabSz="792737"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Freeform 24"/>
          <p:cNvSpPr>
            <a:spLocks noEditPoints="1"/>
          </p:cNvSpPr>
          <p:nvPr/>
        </p:nvSpPr>
        <p:spPr bwMode="black">
          <a:xfrm>
            <a:off x="4831143" y="3202281"/>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16" name="Freeform 24"/>
          <p:cNvSpPr>
            <a:spLocks noEditPoints="1"/>
          </p:cNvSpPr>
          <p:nvPr/>
        </p:nvSpPr>
        <p:spPr bwMode="black">
          <a:xfrm>
            <a:off x="4423957" y="2670244"/>
            <a:ext cx="886029" cy="723634"/>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17" name="Freeform 24"/>
          <p:cNvSpPr>
            <a:spLocks noEditPoints="1"/>
          </p:cNvSpPr>
          <p:nvPr/>
        </p:nvSpPr>
        <p:spPr bwMode="black">
          <a:xfrm>
            <a:off x="3973038" y="3146063"/>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18" name="TextBox 17"/>
          <p:cNvSpPr txBox="1"/>
          <p:nvPr/>
        </p:nvSpPr>
        <p:spPr>
          <a:xfrm>
            <a:off x="4575887" y="2698688"/>
            <a:ext cx="751831" cy="462976"/>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Active Directory</a:t>
            </a:r>
          </a:p>
        </p:txBody>
      </p:sp>
      <p:sp>
        <p:nvSpPr>
          <p:cNvPr id="19" name="TextBox 18"/>
          <p:cNvSpPr txBox="1"/>
          <p:nvPr/>
        </p:nvSpPr>
        <p:spPr>
          <a:xfrm>
            <a:off x="4031101" y="3215333"/>
            <a:ext cx="878297" cy="357049"/>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SharePoint</a:t>
            </a:r>
          </a:p>
        </p:txBody>
      </p:sp>
      <p:sp>
        <p:nvSpPr>
          <p:cNvPr id="20" name="TextBox 19"/>
          <p:cNvSpPr txBox="1"/>
          <p:nvPr/>
        </p:nvSpPr>
        <p:spPr>
          <a:xfrm>
            <a:off x="4990270" y="3217175"/>
            <a:ext cx="632037" cy="462976"/>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SQL </a:t>
            </a:r>
            <a:b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b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Server</a:t>
            </a:r>
          </a:p>
        </p:txBody>
      </p:sp>
      <p:sp>
        <p:nvSpPr>
          <p:cNvPr id="9" name="TextBox 8"/>
          <p:cNvSpPr txBox="1"/>
          <p:nvPr/>
        </p:nvSpPr>
        <p:spPr>
          <a:xfrm>
            <a:off x="4729391" y="1938128"/>
            <a:ext cx="1165025" cy="674957"/>
          </a:xfrm>
          <a:prstGeom prst="rect">
            <a:avLst/>
          </a:prstGeom>
          <a:noFill/>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1530" b="0" i="0" u="none" strike="noStrike" kern="0" cap="none" spc="-42"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Microsoft Azure</a:t>
            </a:r>
          </a:p>
        </p:txBody>
      </p:sp>
      <p:sp>
        <p:nvSpPr>
          <p:cNvPr id="6" name="Freeform 24"/>
          <p:cNvSpPr>
            <a:spLocks noEditPoints="1"/>
          </p:cNvSpPr>
          <p:nvPr/>
        </p:nvSpPr>
        <p:spPr bwMode="black">
          <a:xfrm>
            <a:off x="5666780" y="3050979"/>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sp>
        <p:nvSpPr>
          <p:cNvPr id="7" name="Freeform 24"/>
          <p:cNvSpPr>
            <a:spLocks noEditPoints="1"/>
          </p:cNvSpPr>
          <p:nvPr/>
        </p:nvSpPr>
        <p:spPr bwMode="black">
          <a:xfrm>
            <a:off x="5637334" y="2549273"/>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58" name="Group 57"/>
          <p:cNvGrpSpPr/>
          <p:nvPr/>
        </p:nvGrpSpPr>
        <p:grpSpPr>
          <a:xfrm>
            <a:off x="1233365" y="1914509"/>
            <a:ext cx="3041949" cy="3969296"/>
            <a:chOff x="2224644" y="1981903"/>
            <a:chExt cx="3579088" cy="4670184"/>
          </a:xfrm>
        </p:grpSpPr>
        <p:pic>
          <p:nvPicPr>
            <p:cNvPr id="29" name="Picture 3"/>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143000"/>
                      </a14:imgEffect>
                      <a14:imgEffect>
                        <a14:brightnessContrast bright="23000"/>
                      </a14:imgEffect>
                    </a14:imgLayer>
                  </a14:imgProps>
                </a:ext>
                <a:ext uri="{28A0092B-C50C-407E-A947-70E740481C1C}">
                  <a14:useLocalDpi xmlns:a14="http://schemas.microsoft.com/office/drawing/2010/main" val="0"/>
                </a:ext>
              </a:extLst>
            </a:blip>
            <a:srcRect t="-40757" b="1"/>
            <a:stretch/>
          </p:blipFill>
          <p:spPr>
            <a:xfrm>
              <a:off x="2308133" y="2619917"/>
              <a:ext cx="1857462" cy="3906279"/>
            </a:xfrm>
            <a:prstGeom prst="rect">
              <a:avLst/>
            </a:prstGeom>
            <a:noFill/>
            <a:ln>
              <a:noFill/>
            </a:ln>
          </p:spPr>
        </p:pic>
        <p:grpSp>
          <p:nvGrpSpPr>
            <p:cNvPr id="30" name="Group 4"/>
            <p:cNvGrpSpPr/>
            <p:nvPr/>
          </p:nvGrpSpPr>
          <p:grpSpPr>
            <a:xfrm>
              <a:off x="3193282" y="5481886"/>
              <a:ext cx="797864" cy="619873"/>
              <a:chOff x="5764911" y="4942748"/>
              <a:chExt cx="1117339" cy="1121466"/>
            </a:xfrm>
          </p:grpSpPr>
          <p:grpSp>
            <p:nvGrpSpPr>
              <p:cNvPr id="31" name="Group 30"/>
              <p:cNvGrpSpPr/>
              <p:nvPr/>
            </p:nvGrpSpPr>
            <p:grpSpPr>
              <a:xfrm flipH="1">
                <a:off x="6564710" y="4942748"/>
                <a:ext cx="317540" cy="1121466"/>
                <a:chOff x="765004" y="3105986"/>
                <a:chExt cx="822991" cy="2906584"/>
              </a:xfrm>
              <a:solidFill>
                <a:srgbClr val="FFFFFF"/>
              </a:solidFill>
            </p:grpSpPr>
            <p:sp>
              <p:nvSpPr>
                <p:cNvPr id="33" name="Freeform 741"/>
                <p:cNvSpPr>
                  <a:spLocks/>
                </p:cNvSpPr>
                <p:nvPr/>
              </p:nvSpPr>
              <p:spPr bwMode="auto">
                <a:xfrm>
                  <a:off x="765004" y="3890939"/>
                  <a:ext cx="822991" cy="2121631"/>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marL="0" marR="0" lvl="0" indent="0" algn="ctr" defTabSz="776893" rtl="0" eaLnBrk="1" fontAlgn="base" latinLnBrk="0" hangingPunct="1">
                    <a:lnSpc>
                      <a:spcPct val="90000"/>
                    </a:lnSpc>
                    <a:spcBef>
                      <a:spcPct val="0"/>
                    </a:spcBef>
                    <a:spcAft>
                      <a:spcPct val="0"/>
                    </a:spcAft>
                    <a:buClrTx/>
                    <a:buSzTx/>
                    <a:buFontTx/>
                    <a:buNone/>
                    <a:tabLst/>
                    <a:defRPr/>
                  </a:pPr>
                  <a:endParaRPr kumimoji="0" lang="en-US" sz="1700" b="0" i="0" u="none" strike="noStrike" kern="1200" cap="none" spc="-42"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34" name="Oval 742"/>
                <p:cNvSpPr>
                  <a:spLocks noChangeArrowheads="1"/>
                </p:cNvSpPr>
                <p:nvPr/>
              </p:nvSpPr>
              <p:spPr bwMode="auto">
                <a:xfrm>
                  <a:off x="931147" y="3105986"/>
                  <a:ext cx="490705" cy="63599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marL="0" marR="0" lvl="0" indent="0" algn="ctr" defTabSz="776893" rtl="0" eaLnBrk="1" fontAlgn="base" latinLnBrk="0" hangingPunct="1">
                    <a:lnSpc>
                      <a:spcPct val="90000"/>
                    </a:lnSpc>
                    <a:spcBef>
                      <a:spcPct val="0"/>
                    </a:spcBef>
                    <a:spcAft>
                      <a:spcPct val="0"/>
                    </a:spcAft>
                    <a:buClrTx/>
                    <a:buSzTx/>
                    <a:buFontTx/>
                    <a:buNone/>
                    <a:tabLst/>
                    <a:defRPr/>
                  </a:pPr>
                  <a:endParaRPr kumimoji="0" lang="en-US" sz="1700" b="0" i="0" u="none" strike="noStrike" kern="1200" cap="none" spc="-42"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sp>
            <p:nvSpPr>
              <p:cNvPr id="32" name="Freeform 34"/>
              <p:cNvSpPr>
                <a:spLocks noEditPoints="1"/>
              </p:cNvSpPr>
              <p:nvPr/>
            </p:nvSpPr>
            <p:spPr bwMode="auto">
              <a:xfrm>
                <a:off x="5764911" y="5264406"/>
                <a:ext cx="639823" cy="549309"/>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5"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143187" y="4824082"/>
              <a:ext cx="912804" cy="601003"/>
            </a:xfrm>
            <a:prstGeom prst="rect">
              <a:avLst/>
            </a:prstGeom>
            <a:noFill/>
          </p:spPr>
        </p:pic>
        <p:pic>
          <p:nvPicPr>
            <p:cNvPr id="36" name="Picture 6"/>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384629" y="4841705"/>
              <a:ext cx="404602" cy="423706"/>
            </a:xfrm>
            <a:prstGeom prst="rect">
              <a:avLst/>
            </a:prstGeom>
          </p:spPr>
        </p:pic>
        <p:sp>
          <p:nvSpPr>
            <p:cNvPr id="37" name="TextBox 7"/>
            <p:cNvSpPr txBox="1"/>
            <p:nvPr/>
          </p:nvSpPr>
          <p:spPr>
            <a:xfrm>
              <a:off x="3042464" y="5968849"/>
              <a:ext cx="1300936" cy="683238"/>
            </a:xfrm>
            <a:prstGeom prst="rect">
              <a:avLst/>
            </a:prstGeom>
            <a:noFill/>
          </p:spPr>
          <p:txBody>
            <a:bodyPr wrap="square" lIns="77717"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1190" b="0" i="0" u="none" strike="noStrike" kern="1200" cap="none" spc="0" normalizeH="0" baseline="0" noProof="0" dirty="0">
                  <a:ln>
                    <a:noFill/>
                  </a:ln>
                  <a:solidFill>
                    <a:srgbClr val="FFFFFF"/>
                  </a:solidFill>
                  <a:effectLst/>
                  <a:uLnTx/>
                  <a:uFillTx/>
                  <a:latin typeface="Segoe UI"/>
                  <a:ea typeface="+mn-ea"/>
                  <a:cs typeface="+mn-cs"/>
                </a:rPr>
                <a:t>Datacenter </a:t>
              </a:r>
              <a:r>
                <a:rPr kumimoji="0" lang="en-US" sz="1190" b="0" i="0" u="none" strike="noStrike" kern="1200" cap="none" spc="0" normalizeH="0" baseline="0" noProof="0" dirty="0" err="1">
                  <a:ln>
                    <a:noFill/>
                  </a:ln>
                  <a:solidFill>
                    <a:srgbClr val="FFFFFF"/>
                  </a:solidFill>
                  <a:effectLst/>
                  <a:uLnTx/>
                  <a:uFillTx/>
                  <a:latin typeface="Segoe UI"/>
                  <a:ea typeface="+mn-ea"/>
                  <a:cs typeface="+mn-cs"/>
                </a:rPr>
                <a:t>d’entreprise</a:t>
              </a:r>
              <a:endParaRPr kumimoji="0" lang="en-US" sz="119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8" name="Group 8"/>
            <p:cNvGrpSpPr/>
            <p:nvPr/>
          </p:nvGrpSpPr>
          <p:grpSpPr>
            <a:xfrm>
              <a:off x="2224644" y="1981903"/>
              <a:ext cx="3579088" cy="2780488"/>
              <a:chOff x="6796470" y="801848"/>
              <a:chExt cx="3579088" cy="2780488"/>
            </a:xfrm>
          </p:grpSpPr>
          <p:sp>
            <p:nvSpPr>
              <p:cNvPr id="39" name="Rectangle 38"/>
              <p:cNvSpPr/>
              <p:nvPr/>
            </p:nvSpPr>
            <p:spPr>
              <a:xfrm>
                <a:off x="6796470" y="801848"/>
                <a:ext cx="2168532" cy="773434"/>
              </a:xfrm>
              <a:prstGeom prst="rect">
                <a:avLst/>
              </a:prstGeom>
              <a:noFill/>
              <a:ln>
                <a:noFill/>
              </a:ln>
            </p:spPr>
            <p:txBody>
              <a:bodyPr wrap="square">
                <a:spAutoFit/>
              </a:bodyPr>
              <a:lstStyle/>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000000"/>
                    </a:solidFill>
                    <a:effectLst/>
                    <a:uLnTx/>
                    <a:uFillTx/>
                    <a:latin typeface="Segoe UI"/>
                    <a:ea typeface="+mn-ea"/>
                    <a:cs typeface="+mn-cs"/>
                  </a:rPr>
                  <a:t>S2S VPN,</a:t>
                </a:r>
              </a:p>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err="1">
                    <a:ln>
                      <a:noFill/>
                    </a:ln>
                    <a:solidFill>
                      <a:srgbClr val="000000"/>
                    </a:solidFill>
                    <a:effectLst/>
                    <a:uLnTx/>
                    <a:uFillTx/>
                    <a:latin typeface="Segoe UI"/>
                    <a:ea typeface="+mn-ea"/>
                    <a:cs typeface="+mn-cs"/>
                  </a:rPr>
                  <a:t>ExpressRoute</a:t>
                </a:r>
                <a:endParaRPr kumimoji="0" lang="en-US" sz="204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40" name="Straight Connector 39"/>
              <p:cNvCxnSpPr/>
              <p:nvPr/>
            </p:nvCxnSpPr>
            <p:spPr>
              <a:xfrm flipH="1" flipV="1">
                <a:off x="8395093" y="1650990"/>
                <a:ext cx="17654" cy="1931346"/>
              </a:xfrm>
              <a:prstGeom prst="line">
                <a:avLst/>
              </a:prstGeom>
              <a:ln w="44450" cap="rnd">
                <a:solidFill>
                  <a:schemeClr val="tx1"/>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395094" y="1619223"/>
                <a:ext cx="1980464" cy="13937"/>
              </a:xfrm>
              <a:prstGeom prst="line">
                <a:avLst/>
              </a:prstGeom>
              <a:ln w="44450" cap="rnd">
                <a:solidFill>
                  <a:schemeClr val="tx1"/>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6754782" y="2757645"/>
            <a:ext cx="4466618" cy="1587475"/>
            <a:chOff x="7757948" y="3156039"/>
            <a:chExt cx="5255321" cy="1867788"/>
          </a:xfrm>
        </p:grpSpPr>
        <p:sp>
          <p:nvSpPr>
            <p:cNvPr id="44" name="Freeform 27"/>
            <p:cNvSpPr>
              <a:spLocks noChangeAspect="1" noEditPoints="1"/>
            </p:cNvSpPr>
            <p:nvPr/>
          </p:nvSpPr>
          <p:spPr bwMode="black">
            <a:xfrm>
              <a:off x="10766333" y="3156039"/>
              <a:ext cx="1346451" cy="8673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solidFill>
          </p:spPr>
          <p:txBody>
            <a:bodyPr vert="horz" wrap="square" lIns="79264" tIns="39632" rIns="79264" bIns="39632"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p:cNvSpPr txBox="1"/>
            <p:nvPr/>
          </p:nvSpPr>
          <p:spPr>
            <a:xfrm>
              <a:off x="8519398" y="4357370"/>
              <a:ext cx="4493871" cy="666457"/>
            </a:xfrm>
            <a:prstGeom prst="rect">
              <a:avLst/>
            </a:prstGeom>
            <a:noFill/>
          </p:spPr>
          <p:txBody>
            <a:bodyPr wrap="none" lIns="0" tIns="0" rIns="0" bIns="0"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2081" b="0" i="0" u="none" strike="noStrike" kern="1200" cap="none" spc="0" normalizeH="0" baseline="0" noProof="0" dirty="0">
                  <a:ln>
                    <a:noFill/>
                  </a:ln>
                  <a:solidFill>
                    <a:srgbClr val="000000">
                      <a:lumMod val="90000"/>
                      <a:lumOff val="10000"/>
                      <a:alpha val="99000"/>
                    </a:srgbClr>
                  </a:solidFill>
                  <a:effectLst/>
                  <a:uLnTx/>
                  <a:uFillTx/>
                  <a:latin typeface="Segoe UI"/>
                  <a:ea typeface="+mn-ea"/>
                  <a:cs typeface="+mn-cs"/>
                </a:rPr>
                <a:t>VIP Input Endpoint</a:t>
              </a: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1600" b="0" i="1" u="none" strike="noStrike" kern="1200" cap="none" spc="0" normalizeH="0" baseline="0" noProof="0" dirty="0">
                  <a:ln>
                    <a:noFill/>
                  </a:ln>
                  <a:solidFill>
                    <a:srgbClr val="000000"/>
                  </a:solidFill>
                  <a:effectLst/>
                  <a:uLnTx/>
                  <a:uFillTx/>
                  <a:latin typeface="Segoe UI"/>
                  <a:ea typeface="+mn-ea"/>
                  <a:cs typeface="+mn-cs"/>
                </a:rPr>
                <a:t>ressource.nomregion</a:t>
              </a:r>
              <a:r>
                <a:rPr kumimoji="0" lang="fr-FR" sz="1600" b="1" i="0" u="none" strike="noStrike" kern="1200" cap="none" spc="0" normalizeH="0" baseline="0" noProof="0" dirty="0">
                  <a:ln>
                    <a:noFill/>
                  </a:ln>
                  <a:solidFill>
                    <a:srgbClr val="000000"/>
                  </a:solidFill>
                  <a:effectLst/>
                  <a:uLnTx/>
                  <a:uFillTx/>
                  <a:latin typeface="Segoe UI"/>
                  <a:ea typeface="+mn-ea"/>
                  <a:cs typeface="+mn-cs"/>
                </a:rPr>
                <a:t>.cloudapp.azure.com</a:t>
              </a:r>
            </a:p>
          </p:txBody>
        </p:sp>
        <p:sp>
          <p:nvSpPr>
            <p:cNvPr id="48" name="Rectangle 47"/>
            <p:cNvSpPr/>
            <p:nvPr/>
          </p:nvSpPr>
          <p:spPr>
            <a:xfrm>
              <a:off x="8949949" y="3336218"/>
              <a:ext cx="579397" cy="485396"/>
            </a:xfrm>
            <a:prstGeom prst="rect">
              <a:avLst/>
            </a:prstGeom>
            <a:solidFill>
              <a:schemeClr val="tx1"/>
            </a:solidFill>
          </p:spPr>
          <p:txBody>
            <a:bodyPr wrap="none" anchor="ctr">
              <a:spAutoFit/>
            </a:bodyPr>
            <a:lstStyle/>
            <a:p>
              <a:pPr marL="0" marR="0" lvl="0" indent="0" algn="ctr" defTabSz="792353" rtl="0" eaLnBrk="1" fontAlgn="base" latinLnBrk="0" hangingPunct="1">
                <a:lnSpc>
                  <a:spcPct val="100000"/>
                </a:lnSpc>
                <a:spcBef>
                  <a:spcPct val="0"/>
                </a:spcBef>
                <a:spcAft>
                  <a:spcPct val="0"/>
                </a:spcAft>
                <a:buClrTx/>
                <a:buSzTx/>
                <a:buFontTx/>
                <a:buNone/>
                <a:tabLst/>
                <a:defRPr/>
              </a:pPr>
              <a:r>
                <a:rPr kumimoji="0" lang="en-US" sz="2081" b="1" i="0" u="none" strike="noStrike" kern="1200" cap="none" spc="0" normalizeH="0" baseline="0" noProof="0" dirty="0">
                  <a:ln>
                    <a:noFill/>
                  </a:ln>
                  <a:solidFill>
                    <a:srgbClr val="FFFFFF">
                      <a:alpha val="99000"/>
                    </a:srgbClr>
                  </a:solidFill>
                  <a:effectLst/>
                  <a:uLnTx/>
                  <a:uFillTx/>
                  <a:latin typeface="Segoe UI"/>
                  <a:ea typeface="+mn-ea"/>
                  <a:cs typeface="+mn-cs"/>
                </a:rPr>
                <a:t>LB</a:t>
              </a:r>
            </a:p>
          </p:txBody>
        </p:sp>
        <p:cxnSp>
          <p:nvCxnSpPr>
            <p:cNvPr id="49" name="Straight Connector 48"/>
            <p:cNvCxnSpPr/>
            <p:nvPr/>
          </p:nvCxnSpPr>
          <p:spPr>
            <a:xfrm>
              <a:off x="7757948" y="3339728"/>
              <a:ext cx="1019843" cy="60047"/>
            </a:xfrm>
            <a:prstGeom prst="line">
              <a:avLst/>
            </a:prstGeom>
            <a:noFill/>
            <a:ln w="44450" cap="rnd" cmpd="sng" algn="ctr">
              <a:solidFill>
                <a:schemeClr val="tx1"/>
              </a:solidFill>
              <a:prstDash val="sysDot"/>
              <a:headEnd type="triangle" w="med" len="sm"/>
              <a:tailEnd type="triangle" w="med" len="sm"/>
            </a:ln>
            <a:effectLst/>
          </p:spPr>
        </p:cxnSp>
        <p:cxnSp>
          <p:nvCxnSpPr>
            <p:cNvPr id="52" name="Straight Connector 51"/>
            <p:cNvCxnSpPr/>
            <p:nvPr/>
          </p:nvCxnSpPr>
          <p:spPr>
            <a:xfrm flipV="1">
              <a:off x="7834053" y="3719981"/>
              <a:ext cx="943738" cy="160100"/>
            </a:xfrm>
            <a:prstGeom prst="line">
              <a:avLst/>
            </a:prstGeom>
            <a:noFill/>
            <a:ln w="44450" cap="rnd" cmpd="sng" algn="ctr">
              <a:solidFill>
                <a:schemeClr val="tx1"/>
              </a:solidFill>
              <a:prstDash val="sysDot"/>
              <a:headEnd type="triangle" w="med" len="sm"/>
              <a:tailEnd type="triangle" w="med" len="sm"/>
            </a:ln>
            <a:effectLst/>
          </p:spPr>
        </p:cxnSp>
        <p:cxnSp>
          <p:nvCxnSpPr>
            <p:cNvPr id="54" name="Straight Connector 53"/>
            <p:cNvCxnSpPr/>
            <p:nvPr/>
          </p:nvCxnSpPr>
          <p:spPr>
            <a:xfrm>
              <a:off x="9727671" y="3537430"/>
              <a:ext cx="1019843" cy="60047"/>
            </a:xfrm>
            <a:prstGeom prst="line">
              <a:avLst/>
            </a:prstGeom>
            <a:noFill/>
            <a:ln w="44450" cap="rnd" cmpd="sng" algn="ctr">
              <a:solidFill>
                <a:schemeClr val="tx1"/>
              </a:solidFill>
              <a:prstDash val="sysDot"/>
              <a:headEnd type="triangle" w="med" len="sm"/>
              <a:tailEnd type="triangle" w="med" len="sm"/>
            </a:ln>
            <a:effectLst/>
          </p:spPr>
        </p:cxnSp>
      </p:grpSp>
    </p:spTree>
    <p:extLst>
      <p:ext uri="{BB962C8B-B14F-4D97-AF65-F5344CB8AC3E}">
        <p14:creationId xmlns:p14="http://schemas.microsoft.com/office/powerpoint/2010/main" val="149540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751822" cy="772203"/>
          </a:xfrm>
        </p:spPr>
        <p:txBody>
          <a:bodyPr/>
          <a:lstStyle/>
          <a:p>
            <a:r>
              <a:rPr lang="fr-FR" dirty="0"/>
              <a:t>Connectivité P2S VPN Azure</a:t>
            </a:r>
          </a:p>
        </p:txBody>
      </p:sp>
      <p:sp>
        <p:nvSpPr>
          <p:cNvPr id="4" name="Content Placeholder 3"/>
          <p:cNvSpPr>
            <a:spLocks noGrp="1"/>
          </p:cNvSpPr>
          <p:nvPr>
            <p:ph type="body" sz="quarter" idx="10"/>
          </p:nvPr>
        </p:nvSpPr>
        <p:spPr/>
        <p:txBody>
          <a:bodyPr/>
          <a:lstStyle/>
          <a:p>
            <a:r>
              <a:rPr lang="fr-FR" dirty="0"/>
              <a:t>Connexion pour développeurs ou administrateurs de machines </a:t>
            </a:r>
          </a:p>
          <a:p>
            <a:pPr lvl="1"/>
            <a:r>
              <a:rPr lang="fr-FR" dirty="0"/>
              <a:t>VPN point-à-site (Azure VPN Gateway)</a:t>
            </a:r>
          </a:p>
          <a:p>
            <a:pPr lvl="1"/>
            <a:r>
              <a:rPr lang="fr-FR" dirty="0"/>
              <a:t>Liaison vers un réseau virtuel Azure</a:t>
            </a:r>
          </a:p>
          <a:p>
            <a:pPr lvl="1"/>
            <a:r>
              <a:rPr lang="fr-FR" dirty="0"/>
              <a:t>Connexion ponctuelle de machines clientes</a:t>
            </a:r>
          </a:p>
          <a:p>
            <a:pPr lvl="1"/>
            <a:endParaRPr lang="fr-FR" dirty="0"/>
          </a:p>
          <a:p>
            <a:r>
              <a:rPr lang="fr-FR" dirty="0"/>
              <a:t>Systèmes supportés</a:t>
            </a:r>
          </a:p>
          <a:p>
            <a:pPr lvl="1"/>
            <a:r>
              <a:rPr lang="fr-FR" dirty="0"/>
              <a:t>Client VPN Windows et Mac OS X</a:t>
            </a:r>
          </a:p>
          <a:p>
            <a:pPr lvl="1"/>
            <a:r>
              <a:rPr lang="fr-FR" dirty="0"/>
              <a:t>Pour les clients Linux, </a:t>
            </a:r>
            <a:r>
              <a:rPr lang="fr-FR" dirty="0" err="1"/>
              <a:t>FreedBSD</a:t>
            </a:r>
            <a:endParaRPr lang="fr-FR" dirty="0"/>
          </a:p>
          <a:p>
            <a:pPr lvl="2"/>
            <a:r>
              <a:rPr lang="en-US" dirty="0"/>
              <a:t>S</a:t>
            </a:r>
            <a:r>
              <a:rPr lang="fr-FR" dirty="0" err="1"/>
              <a:t>upport</a:t>
            </a:r>
            <a:r>
              <a:rPr lang="fr-FR" dirty="0"/>
              <a:t> du protocole </a:t>
            </a:r>
            <a:r>
              <a:rPr lang="fr-FR" dirty="0" err="1"/>
              <a:t>OpenVPN</a:t>
            </a:r>
            <a:endParaRPr lang="fr-FR" dirty="0"/>
          </a:p>
          <a:p>
            <a:pPr lvl="2"/>
            <a:r>
              <a:rPr lang="fr-FR" dirty="0"/>
              <a:t>Ou infrastructure basée sur </a:t>
            </a:r>
            <a:r>
              <a:rPr lang="fr-FR" dirty="0" err="1"/>
              <a:t>OpenVPN</a:t>
            </a:r>
            <a:endParaRPr lang="fr-FR" dirty="0"/>
          </a:p>
          <a:p>
            <a:pPr lvl="2"/>
            <a:r>
              <a:rPr lang="fr-FR" sz="1400" dirty="0">
                <a:hlinkClick r:id="rId3"/>
              </a:rPr>
              <a:t>https://azure.microsoft.com/en-us/blog/point-to-site-p2s-connection-using-openvpn-infrastructure/</a:t>
            </a:r>
            <a:r>
              <a:rPr lang="fr-FR" sz="1400" dirty="0"/>
              <a:t> </a:t>
            </a:r>
          </a:p>
          <a:p>
            <a:pPr lvl="2"/>
            <a:endParaRPr lang="fr-FR" dirty="0"/>
          </a:p>
          <a:p>
            <a:endParaRPr lang="fr-FR" dirty="0"/>
          </a:p>
        </p:txBody>
      </p:sp>
      <p:grpSp>
        <p:nvGrpSpPr>
          <p:cNvPr id="3" name="Group 2"/>
          <p:cNvGrpSpPr/>
          <p:nvPr/>
        </p:nvGrpSpPr>
        <p:grpSpPr>
          <a:xfrm>
            <a:off x="8484981" y="2545025"/>
            <a:ext cx="3367734" cy="4111324"/>
            <a:chOff x="9982200" y="2209800"/>
            <a:chExt cx="3962400" cy="4837291"/>
          </a:xfrm>
        </p:grpSpPr>
        <p:grpSp>
          <p:nvGrpSpPr>
            <p:cNvPr id="32" name="Group 31"/>
            <p:cNvGrpSpPr/>
            <p:nvPr/>
          </p:nvGrpSpPr>
          <p:grpSpPr>
            <a:xfrm>
              <a:off x="10870978" y="4614859"/>
              <a:ext cx="1575875" cy="2432232"/>
              <a:chOff x="5308378" y="4577949"/>
              <a:chExt cx="1575875" cy="2432232"/>
            </a:xfrm>
          </p:grpSpPr>
          <p:grpSp>
            <p:nvGrpSpPr>
              <p:cNvPr id="33" name="Group 32"/>
              <p:cNvGrpSpPr/>
              <p:nvPr/>
            </p:nvGrpSpPr>
            <p:grpSpPr>
              <a:xfrm>
                <a:off x="5308378" y="6182776"/>
                <a:ext cx="1530553" cy="827405"/>
                <a:chOff x="10350970" y="4707270"/>
                <a:chExt cx="1004934" cy="513784"/>
              </a:xfrm>
              <a:solidFill>
                <a:srgbClr val="00188F"/>
              </a:solidFill>
            </p:grpSpPr>
            <p:grpSp>
              <p:nvGrpSpPr>
                <p:cNvPr id="37" name="Group 36"/>
                <p:cNvGrpSpPr/>
                <p:nvPr/>
              </p:nvGrpSpPr>
              <p:grpSpPr>
                <a:xfrm>
                  <a:off x="10350970" y="4707271"/>
                  <a:ext cx="423272" cy="513783"/>
                  <a:chOff x="10807594" y="2236016"/>
                  <a:chExt cx="880680" cy="1069000"/>
                </a:xfrm>
                <a:grpFill/>
              </p:grpSpPr>
              <p:sp>
                <p:nvSpPr>
                  <p:cNvPr id="54" name="Oval 742"/>
                  <p:cNvSpPr>
                    <a:spLocks noChangeArrowheads="1"/>
                  </p:cNvSpPr>
                  <p:nvPr/>
                </p:nvSpPr>
                <p:spPr bwMode="auto">
                  <a:xfrm>
                    <a:off x="11350175" y="2236016"/>
                    <a:ext cx="249928" cy="241323"/>
                  </a:xfrm>
                  <a:prstGeom prst="ellipse">
                    <a:avLst/>
                  </a:pr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741"/>
                  <p:cNvSpPr>
                    <a:spLocks/>
                  </p:cNvSpPr>
                  <p:nvPr/>
                </p:nvSpPr>
                <p:spPr bwMode="auto">
                  <a:xfrm>
                    <a:off x="11269105" y="2499976"/>
                    <a:ext cx="419169"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2"/>
                  <p:cNvSpPr>
                    <a:spLocks noEditPoints="1"/>
                  </p:cNvSpPr>
                  <p:nvPr/>
                </p:nvSpPr>
                <p:spPr bwMode="auto">
                  <a:xfrm>
                    <a:off x="10807594" y="2619369"/>
                    <a:ext cx="460263" cy="365435"/>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8" name="Group 37"/>
                <p:cNvGrpSpPr/>
                <p:nvPr/>
              </p:nvGrpSpPr>
              <p:grpSpPr>
                <a:xfrm>
                  <a:off x="10932643" y="4707270"/>
                  <a:ext cx="423261" cy="513774"/>
                  <a:chOff x="10937722" y="2236020"/>
                  <a:chExt cx="880658" cy="1068983"/>
                </a:xfrm>
                <a:grpFill/>
              </p:grpSpPr>
              <p:sp>
                <p:nvSpPr>
                  <p:cNvPr id="41" name="Oval 742"/>
                  <p:cNvSpPr>
                    <a:spLocks noChangeArrowheads="1"/>
                  </p:cNvSpPr>
                  <p:nvPr/>
                </p:nvSpPr>
                <p:spPr bwMode="auto">
                  <a:xfrm>
                    <a:off x="11480282" y="2236020"/>
                    <a:ext cx="249928" cy="241323"/>
                  </a:xfrm>
                  <a:prstGeom prst="ellipse">
                    <a:avLst/>
                  </a:pr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741"/>
                  <p:cNvSpPr>
                    <a:spLocks/>
                  </p:cNvSpPr>
                  <p:nvPr/>
                </p:nvSpPr>
                <p:spPr bwMode="auto">
                  <a:xfrm>
                    <a:off x="11399211" y="2499964"/>
                    <a:ext cx="419169" cy="80503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77117"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2"/>
                  <p:cNvSpPr>
                    <a:spLocks noEditPoints="1"/>
                  </p:cNvSpPr>
                  <p:nvPr/>
                </p:nvSpPr>
                <p:spPr bwMode="auto">
                  <a:xfrm>
                    <a:off x="10937722" y="2619353"/>
                    <a:ext cx="460264" cy="365435"/>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solidFill>
                    <a:schemeClr val="tx2"/>
                  </a:solidFill>
                  <a:ln>
                    <a:solidFill>
                      <a:srgbClr val="00188F"/>
                    </a:solid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Rectangle 33"/>
              <p:cNvSpPr/>
              <p:nvPr/>
            </p:nvSpPr>
            <p:spPr>
              <a:xfrm flipH="1">
                <a:off x="5940162" y="5131397"/>
                <a:ext cx="944091" cy="607311"/>
              </a:xfrm>
              <a:prstGeom prst="rect">
                <a:avLst/>
              </a:prstGeom>
              <a:noFill/>
            </p:spPr>
            <p:txBody>
              <a:bodyPr wrap="square">
                <a:spAutoFit/>
              </a:bodyPr>
              <a:lstStyle/>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1530" b="0" i="0" u="none" strike="noStrike" kern="1200" cap="none" spc="0" normalizeH="0" baseline="0" noProof="0" dirty="0">
                    <a:ln>
                      <a:noFill/>
                    </a:ln>
                    <a:solidFill>
                      <a:srgbClr val="000000"/>
                    </a:solidFill>
                    <a:effectLst/>
                    <a:uLnTx/>
                    <a:uFillTx/>
                    <a:latin typeface="Segoe UI"/>
                    <a:ea typeface="+mn-ea"/>
                    <a:cs typeface="+mn-cs"/>
                  </a:rPr>
                  <a:t>P2S</a:t>
                </a:r>
              </a:p>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1530" b="0" i="0" u="none" strike="noStrike" kern="1200" cap="none" spc="0" normalizeH="0" baseline="0" noProof="0" dirty="0">
                    <a:ln>
                      <a:noFill/>
                    </a:ln>
                    <a:solidFill>
                      <a:srgbClr val="000000"/>
                    </a:solidFill>
                    <a:effectLst/>
                    <a:uLnTx/>
                    <a:uFillTx/>
                    <a:latin typeface="Segoe UI"/>
                    <a:ea typeface="+mn-ea"/>
                    <a:cs typeface="+mn-cs"/>
                  </a:rPr>
                  <a:t>VPNs</a:t>
                </a:r>
              </a:p>
            </p:txBody>
          </p:sp>
          <p:cxnSp>
            <p:nvCxnSpPr>
              <p:cNvPr id="35" name="Straight Connector 34"/>
              <p:cNvCxnSpPr/>
              <p:nvPr/>
            </p:nvCxnSpPr>
            <p:spPr>
              <a:xfrm>
                <a:off x="5785764" y="4577949"/>
                <a:ext cx="0" cy="1478339"/>
              </a:xfrm>
              <a:prstGeom prst="line">
                <a:avLst/>
              </a:prstGeom>
              <a:noFill/>
              <a:ln w="44450" cap="rnd" cmpd="sng" algn="ctr">
                <a:solidFill>
                  <a:schemeClr val="tx1"/>
                </a:solidFill>
                <a:prstDash val="sysDot"/>
                <a:headEnd type="triangle" w="med" len="sm"/>
                <a:tailEnd type="triangle" w="med" len="sm"/>
              </a:ln>
              <a:effectLst/>
            </p:spPr>
          </p:cxnSp>
          <p:cxnSp>
            <p:nvCxnSpPr>
              <p:cNvPr id="36" name="Straight Connector 35"/>
              <p:cNvCxnSpPr/>
              <p:nvPr/>
            </p:nvCxnSpPr>
            <p:spPr>
              <a:xfrm>
                <a:off x="6671676" y="4577949"/>
                <a:ext cx="0" cy="1478339"/>
              </a:xfrm>
              <a:prstGeom prst="line">
                <a:avLst/>
              </a:prstGeom>
              <a:noFill/>
              <a:ln w="44450" cap="rnd" cmpd="sng" algn="ctr">
                <a:solidFill>
                  <a:schemeClr val="tx1"/>
                </a:solidFill>
                <a:prstDash val="sysDot"/>
                <a:headEnd type="triangle" w="med" len="sm"/>
                <a:tailEnd type="triangle" w="med" len="sm"/>
              </a:ln>
              <a:effectLst/>
            </p:spPr>
          </p:cxnSp>
        </p:grpSp>
        <p:sp>
          <p:nvSpPr>
            <p:cNvPr id="60" name="Clpoud Icon"/>
            <p:cNvSpPr>
              <a:spLocks noChangeAspect="1"/>
            </p:cNvSpPr>
            <p:nvPr/>
          </p:nvSpPr>
          <p:spPr bwMode="black">
            <a:xfrm>
              <a:off x="9982200" y="2209800"/>
              <a:ext cx="3962400" cy="2367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1A7D8"/>
            </a:solidFill>
            <a:ln w="28575">
              <a:noFill/>
              <a:round/>
              <a:headEnd/>
              <a:tailEnd/>
            </a:ln>
          </p:spPr>
          <p:txBody>
            <a:bodyPr vert="horz" wrap="square" lIns="79264" tIns="39632" rIns="79264" bIns="39632" numCol="1" anchor="t" anchorCtr="0" compatLnSpc="1">
              <a:prstTxWarp prst="textNoShape">
                <a:avLst/>
              </a:prstTxWarp>
            </a:bodyPr>
            <a:lstStyle/>
            <a:p>
              <a:pPr marL="0" marR="0" lvl="0" indent="0" algn="l" defTabSz="792737"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505050"/>
                </a:solidFill>
                <a:effectLst/>
                <a:uLnTx/>
                <a:uFillTx/>
                <a:latin typeface="Segoe UI"/>
                <a:ea typeface="+mn-ea"/>
                <a:cs typeface="+mn-cs"/>
              </a:endParaRPr>
            </a:p>
          </p:txBody>
        </p:sp>
        <p:sp>
          <p:nvSpPr>
            <p:cNvPr id="61" name="Freeform 24"/>
            <p:cNvSpPr>
              <a:spLocks noEditPoints="1"/>
            </p:cNvSpPr>
            <p:nvPr/>
          </p:nvSpPr>
          <p:spPr bwMode="black">
            <a:xfrm>
              <a:off x="11245776" y="380464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24"/>
            <p:cNvSpPr>
              <a:spLocks noEditPoints="1"/>
            </p:cNvSpPr>
            <p:nvPr/>
          </p:nvSpPr>
          <p:spPr bwMode="black">
            <a:xfrm>
              <a:off x="10766691" y="317865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24"/>
            <p:cNvSpPr>
              <a:spLocks noEditPoints="1"/>
            </p:cNvSpPr>
            <p:nvPr/>
          </p:nvSpPr>
          <p:spPr bwMode="black">
            <a:xfrm>
              <a:off x="10236149" y="373849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64" name="TextBox 63"/>
            <p:cNvSpPr txBox="1"/>
            <p:nvPr/>
          </p:nvSpPr>
          <p:spPr>
            <a:xfrm>
              <a:off x="10945448" y="3212126"/>
              <a:ext cx="884587" cy="544727"/>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Active Directory</a:t>
              </a:r>
            </a:p>
          </p:txBody>
        </p:sp>
        <p:sp>
          <p:nvSpPr>
            <p:cNvPr id="65" name="TextBox 64"/>
            <p:cNvSpPr txBox="1"/>
            <p:nvPr/>
          </p:nvSpPr>
          <p:spPr>
            <a:xfrm>
              <a:off x="10304465" y="3819998"/>
              <a:ext cx="1033384" cy="420096"/>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SharePoint</a:t>
              </a:r>
            </a:p>
          </p:txBody>
        </p:sp>
        <p:sp>
          <p:nvSpPr>
            <p:cNvPr id="66" name="TextBox 65"/>
            <p:cNvSpPr txBox="1"/>
            <p:nvPr/>
          </p:nvSpPr>
          <p:spPr>
            <a:xfrm>
              <a:off x="11433001" y="3822166"/>
              <a:ext cx="743641" cy="544727"/>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SQL </a:t>
              </a:r>
              <a:b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b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Server</a:t>
              </a:r>
            </a:p>
          </p:txBody>
        </p:sp>
        <p:sp>
          <p:nvSpPr>
            <p:cNvPr id="67" name="TextBox 66"/>
            <p:cNvSpPr txBox="1"/>
            <p:nvPr/>
          </p:nvSpPr>
          <p:spPr>
            <a:xfrm>
              <a:off x="11126058" y="2317269"/>
              <a:ext cx="1370742" cy="794139"/>
            </a:xfrm>
            <a:prstGeom prst="rect">
              <a:avLst/>
            </a:prstGeom>
            <a:noFill/>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1530" b="0" i="0" u="none" strike="noStrike" kern="0" cap="none" spc="-42"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Microsoft Azure</a:t>
              </a:r>
            </a:p>
          </p:txBody>
        </p:sp>
        <p:sp>
          <p:nvSpPr>
            <p:cNvPr id="68" name="Freeform 24"/>
            <p:cNvSpPr>
              <a:spLocks noEditPoints="1"/>
            </p:cNvSpPr>
            <p:nvPr/>
          </p:nvSpPr>
          <p:spPr bwMode="black">
            <a:xfrm>
              <a:off x="12228968" y="3626623"/>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24"/>
            <p:cNvSpPr>
              <a:spLocks noEditPoints="1"/>
            </p:cNvSpPr>
            <p:nvPr/>
          </p:nvSpPr>
          <p:spPr bwMode="black">
            <a:xfrm>
              <a:off x="12194322" y="303632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02431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8485" y="170176"/>
            <a:ext cx="8330930" cy="6765080"/>
          </a:xfrm>
          <a:prstGeom prst="rect">
            <a:avLst/>
          </a:prstGeom>
        </p:spPr>
      </p:pic>
      <p:sp>
        <p:nvSpPr>
          <p:cNvPr id="2" name="TextBox 1">
            <a:extLst>
              <a:ext uri="{FF2B5EF4-FFF2-40B4-BE49-F238E27FC236}">
                <a16:creationId xmlns:a16="http://schemas.microsoft.com/office/drawing/2014/main" id="{418C81F4-2BC3-4894-8D58-F8AEF94097A4}"/>
              </a:ext>
            </a:extLst>
          </p:cNvPr>
          <p:cNvSpPr txBox="1"/>
          <p:nvPr/>
        </p:nvSpPr>
        <p:spPr>
          <a:xfrm>
            <a:off x="3448878" y="5352585"/>
            <a:ext cx="2106773" cy="702527"/>
          </a:xfrm>
          <a:prstGeom prst="rect">
            <a:avLst/>
          </a:prstGeom>
          <a:noFill/>
        </p:spPr>
        <p:txBody>
          <a:bodyPr wrap="square" lIns="182880" tIns="146304" rIns="182880" bIns="146304" rtlCol="0">
            <a:noAutofit/>
          </a:bodyPr>
          <a:lstStyle/>
          <a:p>
            <a:pPr marL="0" marR="0" lvl="0" indent="0" algn="l" defTabSz="621792" rtl="0" eaLnBrk="1" fontAlgn="auto" latinLnBrk="0" hangingPunct="1">
              <a:lnSpc>
                <a:spcPct val="90000"/>
              </a:lnSpc>
              <a:spcBef>
                <a:spcPts val="0"/>
              </a:spcBef>
              <a:spcAft>
                <a:spcPts val="600"/>
              </a:spcAft>
              <a:buClrTx/>
              <a:buSzTx/>
              <a:buFontTx/>
              <a:buNone/>
              <a:tabLst/>
              <a:defRPr/>
            </a:pPr>
            <a:r>
              <a:rPr kumimoji="0" lang="fr-FR"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Compte de service = Service Principal Name</a:t>
            </a:r>
          </a:p>
        </p:txBody>
      </p:sp>
      <p:sp>
        <p:nvSpPr>
          <p:cNvPr id="5" name="TextBox 4">
            <a:extLst>
              <a:ext uri="{FF2B5EF4-FFF2-40B4-BE49-F238E27FC236}">
                <a16:creationId xmlns:a16="http://schemas.microsoft.com/office/drawing/2014/main" id="{22FCED65-0E62-4507-AE8B-C114A8C52DBF}"/>
              </a:ext>
            </a:extLst>
          </p:cNvPr>
          <p:cNvSpPr txBox="1"/>
          <p:nvPr/>
        </p:nvSpPr>
        <p:spPr>
          <a:xfrm>
            <a:off x="5555651" y="2731968"/>
            <a:ext cx="2085278" cy="702527"/>
          </a:xfrm>
          <a:prstGeom prst="rect">
            <a:avLst/>
          </a:prstGeom>
          <a:noFill/>
        </p:spPr>
        <p:txBody>
          <a:bodyPr wrap="square" lIns="182880" tIns="146304" rIns="182880" bIns="146304" rtlCol="0">
            <a:noAutofit/>
          </a:bodyPr>
          <a:lstStyle/>
          <a:p>
            <a:pPr marL="0" marR="0" lvl="0" indent="0" algn="l" defTabSz="621792" rtl="0" eaLnBrk="1" fontAlgn="auto" latinLnBrk="0" hangingPunct="1">
              <a:lnSpc>
                <a:spcPct val="90000"/>
              </a:lnSpc>
              <a:spcBef>
                <a:spcPts val="0"/>
              </a:spcBef>
              <a:spcAft>
                <a:spcPts val="600"/>
              </a:spcAft>
              <a:buClrTx/>
              <a:buSzTx/>
              <a:buFontTx/>
              <a:buNone/>
              <a:tabLst/>
              <a:defRPr/>
            </a:pPr>
            <a:r>
              <a:rPr kumimoji="0" lang="fr-FR" sz="2000" b="1" i="0" u="none" strike="noStrike" kern="1200" cap="none" spc="0" normalizeH="0" baseline="0" noProof="0" dirty="0">
                <a:ln>
                  <a:noFill/>
                </a:ln>
                <a:solidFill>
                  <a:srgbClr val="C00000"/>
                </a:solidFill>
                <a:effectLst/>
                <a:uLnTx/>
                <a:uFillTx/>
                <a:latin typeface="Segoe UI"/>
                <a:ea typeface="+mn-ea"/>
                <a:cs typeface="+mn-cs"/>
              </a:rPr>
              <a:t>= Tenant</a:t>
            </a:r>
          </a:p>
        </p:txBody>
      </p:sp>
    </p:spTree>
    <p:extLst>
      <p:ext uri="{BB962C8B-B14F-4D97-AF65-F5344CB8AC3E}">
        <p14:creationId xmlns:p14="http://schemas.microsoft.com/office/powerpoint/2010/main" val="5768319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BE91D6-78A6-45E6-B516-C3A3FA3455B4}"/>
              </a:ext>
            </a:extLst>
          </p:cNvPr>
          <p:cNvPicPr>
            <a:picLocks noChangeAspect="1"/>
          </p:cNvPicPr>
          <p:nvPr/>
        </p:nvPicPr>
        <p:blipFill>
          <a:blip r:embed="rId3"/>
          <a:stretch>
            <a:fillRect/>
          </a:stretch>
        </p:blipFill>
        <p:spPr>
          <a:xfrm>
            <a:off x="49761" y="2155931"/>
            <a:ext cx="12386714" cy="4823026"/>
          </a:xfrm>
          <a:prstGeom prst="rect">
            <a:avLst/>
          </a:prstGeom>
        </p:spPr>
      </p:pic>
      <p:sp>
        <p:nvSpPr>
          <p:cNvPr id="2" name="Text Placeholder 1">
            <a:extLst>
              <a:ext uri="{FF2B5EF4-FFF2-40B4-BE49-F238E27FC236}">
                <a16:creationId xmlns:a16="http://schemas.microsoft.com/office/drawing/2014/main" id="{26825837-F8EE-4ED7-8A52-D1E6CC75B382}"/>
              </a:ext>
            </a:extLst>
          </p:cNvPr>
          <p:cNvSpPr>
            <a:spLocks noGrp="1"/>
          </p:cNvSpPr>
          <p:nvPr>
            <p:ph type="body" sz="quarter" idx="13"/>
          </p:nvPr>
        </p:nvSpPr>
        <p:spPr>
          <a:xfrm>
            <a:off x="420624" y="369116"/>
            <a:ext cx="11486454" cy="1024685"/>
          </a:xfrm>
        </p:spPr>
        <p:txBody>
          <a:bodyPr/>
          <a:lstStyle/>
          <a:p>
            <a:r>
              <a:rPr lang="fr-FR" dirty="0"/>
              <a:t>Interconnexion d’un datacenter avec Azure</a:t>
            </a:r>
          </a:p>
          <a:p>
            <a:r>
              <a:rPr lang="fr-FR" dirty="0"/>
              <a:t>Quelles options ?</a:t>
            </a:r>
          </a:p>
        </p:txBody>
      </p:sp>
    </p:spTree>
    <p:extLst>
      <p:ext uri="{BB962C8B-B14F-4D97-AF65-F5344CB8AC3E}">
        <p14:creationId xmlns:p14="http://schemas.microsoft.com/office/powerpoint/2010/main" val="4328896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Connectivité réseau vers Azure – S2S VPN </a:t>
            </a:r>
          </a:p>
        </p:txBody>
      </p:sp>
      <p:sp>
        <p:nvSpPr>
          <p:cNvPr id="4" name="Content Placeholder 3"/>
          <p:cNvSpPr>
            <a:spLocks noGrp="1"/>
          </p:cNvSpPr>
          <p:nvPr>
            <p:ph type="body" sz="quarter" idx="10"/>
          </p:nvPr>
        </p:nvSpPr>
        <p:spPr/>
        <p:txBody>
          <a:bodyPr/>
          <a:lstStyle/>
          <a:p>
            <a:r>
              <a:rPr lang="fr-FR" dirty="0"/>
              <a:t>Interconnexion site-à-site en </a:t>
            </a:r>
            <a:r>
              <a:rPr lang="fr-FR" dirty="0" err="1"/>
              <a:t>IPsec</a:t>
            </a:r>
            <a:r>
              <a:rPr lang="fr-FR" dirty="0"/>
              <a:t> </a:t>
            </a:r>
          </a:p>
          <a:p>
            <a:pPr lvl="1"/>
            <a:r>
              <a:rPr lang="fr-FR" sz="2800" dirty="0"/>
              <a:t>Interconnexion de centres de données</a:t>
            </a:r>
          </a:p>
          <a:p>
            <a:pPr lvl="1"/>
            <a:r>
              <a:rPr lang="fr-FR" sz="2800" dirty="0"/>
              <a:t>Chiffrement avec AES 256</a:t>
            </a:r>
          </a:p>
          <a:p>
            <a:pPr lvl="1"/>
            <a:r>
              <a:rPr lang="fr-FR" sz="2800" dirty="0"/>
              <a:t>Authentification par clé partagée</a:t>
            </a:r>
          </a:p>
          <a:p>
            <a:pPr lvl="1"/>
            <a:r>
              <a:rPr lang="fr-FR" sz="2800" dirty="0"/>
              <a:t>Montée en charge possible</a:t>
            </a:r>
          </a:p>
          <a:p>
            <a:pPr lvl="1"/>
            <a:r>
              <a:rPr lang="fr-FR" sz="2800" dirty="0"/>
              <a:t>Tolérance de panne possible</a:t>
            </a:r>
          </a:p>
          <a:p>
            <a:pPr lvl="1"/>
            <a:r>
              <a:rPr lang="fr-FR" sz="2800" dirty="0"/>
              <a:t>Contrôle granulaire des communications</a:t>
            </a:r>
          </a:p>
          <a:p>
            <a:pPr lvl="1"/>
            <a:r>
              <a:rPr lang="fr-FR" sz="2800" dirty="0"/>
              <a:t>Routage statique ou dynamique</a:t>
            </a:r>
          </a:p>
          <a:p>
            <a:pPr lvl="1"/>
            <a:r>
              <a:rPr lang="fr-FR" sz="2800" dirty="0"/>
              <a:t>Pas d’</a:t>
            </a:r>
            <a:r>
              <a:rPr lang="fr-FR" sz="2800" dirty="0" err="1"/>
              <a:t>overlap</a:t>
            </a:r>
            <a:r>
              <a:rPr lang="fr-FR" sz="2800" dirty="0"/>
              <a:t> des sous-réseaux</a:t>
            </a:r>
          </a:p>
          <a:p>
            <a:endParaRPr lang="fr-FR" dirty="0"/>
          </a:p>
        </p:txBody>
      </p:sp>
      <p:sp>
        <p:nvSpPr>
          <p:cNvPr id="85" name="Clpoud Icon"/>
          <p:cNvSpPr>
            <a:spLocks noChangeAspect="1"/>
          </p:cNvSpPr>
          <p:nvPr/>
        </p:nvSpPr>
        <p:spPr bwMode="black">
          <a:xfrm>
            <a:off x="8806837" y="1813395"/>
            <a:ext cx="3367734" cy="20123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1A7D8"/>
          </a:solidFill>
          <a:ln w="28575">
            <a:noFill/>
            <a:round/>
            <a:headEnd/>
            <a:tailEnd/>
          </a:ln>
        </p:spPr>
        <p:txBody>
          <a:bodyPr vert="horz" wrap="square" lIns="79264" tIns="39632" rIns="79264" bIns="39632" numCol="1" anchor="t" anchorCtr="0" compatLnSpc="1">
            <a:prstTxWarp prst="textNoShape">
              <a:avLst/>
            </a:prstTxWarp>
          </a:bodyPr>
          <a:lstStyle/>
          <a:p>
            <a:pPr marL="0" marR="0" lvl="0" indent="0" algn="l" defTabSz="792737"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505050"/>
              </a:solidFill>
              <a:effectLst/>
              <a:uLnTx/>
              <a:uFillTx/>
              <a:latin typeface="Segoe UI"/>
              <a:ea typeface="+mn-ea"/>
              <a:cs typeface="+mn-cs"/>
            </a:endParaRPr>
          </a:p>
        </p:txBody>
      </p:sp>
      <p:sp>
        <p:nvSpPr>
          <p:cNvPr id="88" name="Freeform 24"/>
          <p:cNvSpPr>
            <a:spLocks noEditPoints="1"/>
          </p:cNvSpPr>
          <p:nvPr/>
        </p:nvSpPr>
        <p:spPr bwMode="black">
          <a:xfrm>
            <a:off x="9880779" y="3168888"/>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24"/>
          <p:cNvSpPr>
            <a:spLocks noEditPoints="1"/>
          </p:cNvSpPr>
          <p:nvPr/>
        </p:nvSpPr>
        <p:spPr bwMode="black">
          <a:xfrm>
            <a:off x="9473594" y="2636851"/>
            <a:ext cx="886029" cy="723634"/>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24"/>
          <p:cNvSpPr>
            <a:spLocks noEditPoints="1"/>
          </p:cNvSpPr>
          <p:nvPr/>
        </p:nvSpPr>
        <p:spPr bwMode="black">
          <a:xfrm>
            <a:off x="9022674" y="3112670"/>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a:ln>
                <a:noFill/>
              </a:ln>
              <a:solidFill>
                <a:srgbClr val="505050"/>
              </a:solidFill>
              <a:effectLst/>
              <a:uLnTx/>
              <a:uFillTx/>
              <a:latin typeface="Segoe UI"/>
              <a:ea typeface="+mn-ea"/>
              <a:cs typeface="+mn-cs"/>
            </a:endParaRPr>
          </a:p>
        </p:txBody>
      </p:sp>
      <p:sp>
        <p:nvSpPr>
          <p:cNvPr id="91" name="TextBox 90"/>
          <p:cNvSpPr txBox="1"/>
          <p:nvPr/>
        </p:nvSpPr>
        <p:spPr>
          <a:xfrm>
            <a:off x="9625524" y="2665295"/>
            <a:ext cx="751831" cy="462976"/>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Active Directory</a:t>
            </a:r>
          </a:p>
        </p:txBody>
      </p:sp>
      <p:sp>
        <p:nvSpPr>
          <p:cNvPr id="92" name="TextBox 91"/>
          <p:cNvSpPr txBox="1"/>
          <p:nvPr/>
        </p:nvSpPr>
        <p:spPr>
          <a:xfrm>
            <a:off x="9080737" y="3181939"/>
            <a:ext cx="878297" cy="357049"/>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SharePoint</a:t>
            </a:r>
          </a:p>
        </p:txBody>
      </p:sp>
      <p:sp>
        <p:nvSpPr>
          <p:cNvPr id="93" name="TextBox 92"/>
          <p:cNvSpPr txBox="1"/>
          <p:nvPr/>
        </p:nvSpPr>
        <p:spPr>
          <a:xfrm>
            <a:off x="10039906" y="3183782"/>
            <a:ext cx="632037" cy="462976"/>
          </a:xfrm>
          <a:prstGeom prst="rect">
            <a:avLst/>
          </a:prstGeom>
          <a:noFill/>
          <a:ln>
            <a:noFill/>
          </a:ln>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SQL </a:t>
            </a:r>
            <a:b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br>
            <a:r>
              <a:rPr kumimoji="0" lang="en-US" sz="765" b="0" i="0" u="none" strike="noStrike" kern="0" cap="none" spc="0" normalizeH="0" baseline="0" noProof="0" dirty="0">
                <a:ln>
                  <a:noFill/>
                </a:ln>
                <a:gradFill>
                  <a:gsLst>
                    <a:gs pos="2917">
                      <a:srgbClr val="D2D2D2">
                        <a:lumMod val="90000"/>
                        <a:lumOff val="10000"/>
                      </a:srgbClr>
                    </a:gs>
                    <a:gs pos="30000">
                      <a:srgbClr val="D2D2D2">
                        <a:lumMod val="90000"/>
                        <a:lumOff val="10000"/>
                      </a:srgbClr>
                    </a:gs>
                  </a:gsLst>
                  <a:lin ang="5400000" scaled="0"/>
                </a:gradFill>
                <a:effectLst/>
                <a:uLnTx/>
                <a:uFillTx/>
                <a:latin typeface="Segoe UI"/>
                <a:ea typeface="Segoe UI" panose="020B0502040204020203" pitchFamily="34" charset="0"/>
                <a:cs typeface="Segoe UI" panose="020B0502040204020203" pitchFamily="34" charset="0"/>
              </a:rPr>
              <a:t>Server</a:t>
            </a:r>
          </a:p>
        </p:txBody>
      </p:sp>
      <p:sp>
        <p:nvSpPr>
          <p:cNvPr id="94" name="TextBox 93"/>
          <p:cNvSpPr txBox="1"/>
          <p:nvPr/>
        </p:nvSpPr>
        <p:spPr>
          <a:xfrm>
            <a:off x="9779028" y="1904735"/>
            <a:ext cx="1165025" cy="674957"/>
          </a:xfrm>
          <a:prstGeom prst="rect">
            <a:avLst/>
          </a:prstGeom>
          <a:noFill/>
        </p:spPr>
        <p:txBody>
          <a:bodyPr wrap="square" lIns="155434"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1530" b="0" i="0" u="none" strike="noStrike" kern="0" cap="none" spc="-42"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Microsoft Azure</a:t>
            </a:r>
          </a:p>
        </p:txBody>
      </p:sp>
      <p:sp>
        <p:nvSpPr>
          <p:cNvPr id="95" name="Freeform 24"/>
          <p:cNvSpPr>
            <a:spLocks noEditPoints="1"/>
          </p:cNvSpPr>
          <p:nvPr/>
        </p:nvSpPr>
        <p:spPr bwMode="black">
          <a:xfrm>
            <a:off x="10716416" y="3017585"/>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24"/>
          <p:cNvSpPr>
            <a:spLocks noEditPoints="1"/>
          </p:cNvSpPr>
          <p:nvPr/>
        </p:nvSpPr>
        <p:spPr bwMode="black">
          <a:xfrm>
            <a:off x="10686970" y="2515879"/>
            <a:ext cx="807831" cy="6597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bg1"/>
            </a:solidFill>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97" name="Group 96"/>
          <p:cNvGrpSpPr/>
          <p:nvPr/>
        </p:nvGrpSpPr>
        <p:grpSpPr>
          <a:xfrm>
            <a:off x="9564543" y="3300795"/>
            <a:ext cx="2417700" cy="3427034"/>
            <a:chOff x="2308133" y="2619917"/>
            <a:chExt cx="2799082" cy="4032171"/>
          </a:xfrm>
        </p:grpSpPr>
        <p:pic>
          <p:nvPicPr>
            <p:cNvPr id="98" name="Picture 3"/>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143000"/>
                      </a14:imgEffect>
                      <a14:imgEffect>
                        <a14:brightnessContrast bright="23000"/>
                      </a14:imgEffect>
                    </a14:imgLayer>
                  </a14:imgProps>
                </a:ext>
                <a:ext uri="{28A0092B-C50C-407E-A947-70E740481C1C}">
                  <a14:useLocalDpi xmlns:a14="http://schemas.microsoft.com/office/drawing/2010/main" val="0"/>
                </a:ext>
              </a:extLst>
            </a:blip>
            <a:srcRect t="-40757" b="1"/>
            <a:stretch/>
          </p:blipFill>
          <p:spPr>
            <a:xfrm>
              <a:off x="2308133" y="2619917"/>
              <a:ext cx="1857462" cy="3906279"/>
            </a:xfrm>
            <a:prstGeom prst="rect">
              <a:avLst/>
            </a:prstGeom>
            <a:noFill/>
            <a:ln>
              <a:noFill/>
            </a:ln>
          </p:spPr>
        </p:pic>
        <p:grpSp>
          <p:nvGrpSpPr>
            <p:cNvPr id="99" name="Group 4"/>
            <p:cNvGrpSpPr/>
            <p:nvPr/>
          </p:nvGrpSpPr>
          <p:grpSpPr>
            <a:xfrm>
              <a:off x="3193282" y="5481886"/>
              <a:ext cx="797864" cy="619873"/>
              <a:chOff x="5764911" y="4942748"/>
              <a:chExt cx="1117339" cy="1121466"/>
            </a:xfrm>
          </p:grpSpPr>
          <p:grpSp>
            <p:nvGrpSpPr>
              <p:cNvPr id="107" name="Group 106"/>
              <p:cNvGrpSpPr/>
              <p:nvPr/>
            </p:nvGrpSpPr>
            <p:grpSpPr>
              <a:xfrm flipH="1">
                <a:off x="6564710" y="4942748"/>
                <a:ext cx="317540" cy="1121466"/>
                <a:chOff x="765004" y="3105986"/>
                <a:chExt cx="822991" cy="2906584"/>
              </a:xfrm>
              <a:solidFill>
                <a:srgbClr val="FFFFFF"/>
              </a:solidFill>
            </p:grpSpPr>
            <p:sp>
              <p:nvSpPr>
                <p:cNvPr id="109" name="Freeform 741"/>
                <p:cNvSpPr>
                  <a:spLocks/>
                </p:cNvSpPr>
                <p:nvPr/>
              </p:nvSpPr>
              <p:spPr bwMode="auto">
                <a:xfrm>
                  <a:off x="765004" y="3890939"/>
                  <a:ext cx="822991" cy="2121631"/>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marL="0" marR="0" lvl="0" indent="0" algn="ctr" defTabSz="776893" rtl="0" eaLnBrk="1" fontAlgn="base" latinLnBrk="0" hangingPunct="1">
                    <a:lnSpc>
                      <a:spcPct val="90000"/>
                    </a:lnSpc>
                    <a:spcBef>
                      <a:spcPct val="0"/>
                    </a:spcBef>
                    <a:spcAft>
                      <a:spcPct val="0"/>
                    </a:spcAft>
                    <a:buClrTx/>
                    <a:buSzTx/>
                    <a:buFontTx/>
                    <a:buNone/>
                    <a:tabLst/>
                    <a:defRPr/>
                  </a:pPr>
                  <a:endParaRPr kumimoji="0" lang="en-US" sz="1700" b="0" i="0" u="none" strike="noStrike" kern="1200" cap="none" spc="-42"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10" name="Oval 742"/>
                <p:cNvSpPr>
                  <a:spLocks noChangeArrowheads="1"/>
                </p:cNvSpPr>
                <p:nvPr/>
              </p:nvSpPr>
              <p:spPr bwMode="auto">
                <a:xfrm>
                  <a:off x="931147" y="3105986"/>
                  <a:ext cx="490705" cy="63599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marL="0" marR="0" lvl="0" indent="0" algn="ctr" defTabSz="776893" rtl="0" eaLnBrk="1" fontAlgn="base" latinLnBrk="0" hangingPunct="1">
                    <a:lnSpc>
                      <a:spcPct val="90000"/>
                    </a:lnSpc>
                    <a:spcBef>
                      <a:spcPct val="0"/>
                    </a:spcBef>
                    <a:spcAft>
                      <a:spcPct val="0"/>
                    </a:spcAft>
                    <a:buClrTx/>
                    <a:buSzTx/>
                    <a:buFontTx/>
                    <a:buNone/>
                    <a:tabLst/>
                    <a:defRPr/>
                  </a:pPr>
                  <a:endParaRPr kumimoji="0" lang="en-US" sz="1700" b="0" i="0" u="none" strike="noStrike" kern="1200" cap="none" spc="-42"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sp>
            <p:nvSpPr>
              <p:cNvPr id="108" name="Freeform 34"/>
              <p:cNvSpPr>
                <a:spLocks noEditPoints="1"/>
              </p:cNvSpPr>
              <p:nvPr/>
            </p:nvSpPr>
            <p:spPr bwMode="auto">
              <a:xfrm>
                <a:off x="5764911" y="5264406"/>
                <a:ext cx="639823" cy="549309"/>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en-US" sz="2081"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0"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143187" y="4824082"/>
              <a:ext cx="912804" cy="601003"/>
            </a:xfrm>
            <a:prstGeom prst="rect">
              <a:avLst/>
            </a:prstGeom>
            <a:noFill/>
          </p:spPr>
        </p:pic>
        <p:pic>
          <p:nvPicPr>
            <p:cNvPr id="101" name="Picture 6"/>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384629" y="4841705"/>
              <a:ext cx="404602" cy="423706"/>
            </a:xfrm>
            <a:prstGeom prst="rect">
              <a:avLst/>
            </a:prstGeom>
          </p:spPr>
        </p:pic>
        <p:sp>
          <p:nvSpPr>
            <p:cNvPr id="102" name="TextBox 7"/>
            <p:cNvSpPr txBox="1"/>
            <p:nvPr/>
          </p:nvSpPr>
          <p:spPr>
            <a:xfrm>
              <a:off x="3042465" y="5968849"/>
              <a:ext cx="1300935" cy="683239"/>
            </a:xfrm>
            <a:prstGeom prst="rect">
              <a:avLst/>
            </a:prstGeom>
            <a:noFill/>
          </p:spPr>
          <p:txBody>
            <a:bodyPr wrap="square" lIns="77717" tIns="124347" rIns="155434" bIns="124347" rtlCol="0">
              <a:spAutoFit/>
            </a:bodyPr>
            <a:lstStyle/>
            <a:p>
              <a:pPr marL="0" marR="0" lvl="0" indent="0" algn="l" defTabSz="792534" rtl="0" eaLnBrk="1" fontAlgn="auto" latinLnBrk="0" hangingPunct="1">
                <a:lnSpc>
                  <a:spcPct val="90000"/>
                </a:lnSpc>
                <a:spcBef>
                  <a:spcPts val="0"/>
                </a:spcBef>
                <a:spcAft>
                  <a:spcPts val="0"/>
                </a:spcAft>
                <a:buClrTx/>
                <a:buSzTx/>
                <a:buFontTx/>
                <a:buNone/>
                <a:tabLst/>
                <a:defRPr/>
              </a:pPr>
              <a:r>
                <a:rPr kumimoji="0" lang="en-US" sz="1190" b="0" i="0" u="none" strike="noStrike" kern="1200" cap="none" spc="0" normalizeH="0" baseline="0" noProof="0" dirty="0">
                  <a:ln>
                    <a:noFill/>
                  </a:ln>
                  <a:solidFill>
                    <a:srgbClr val="FFFFFF"/>
                  </a:solidFill>
                  <a:effectLst/>
                  <a:uLnTx/>
                  <a:uFillTx/>
                  <a:latin typeface="Segoe UI"/>
                  <a:ea typeface="+mn-ea"/>
                  <a:cs typeface="+mn-cs"/>
                </a:rPr>
                <a:t>Datacenter </a:t>
              </a:r>
              <a:r>
                <a:rPr kumimoji="0" lang="en-US" sz="1190" b="0" i="0" u="none" strike="noStrike" kern="1200" cap="none" spc="0" normalizeH="0" baseline="0" noProof="0" dirty="0" err="1">
                  <a:ln>
                    <a:noFill/>
                  </a:ln>
                  <a:solidFill>
                    <a:srgbClr val="FFFFFF"/>
                  </a:solidFill>
                  <a:effectLst/>
                  <a:uLnTx/>
                  <a:uFillTx/>
                  <a:latin typeface="Segoe UI"/>
                  <a:ea typeface="+mn-ea"/>
                  <a:cs typeface="+mn-cs"/>
                </a:rPr>
                <a:t>d’entreprise</a:t>
              </a:r>
              <a:endParaRPr kumimoji="0" lang="en-US" sz="119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3" name="Group 8"/>
            <p:cNvGrpSpPr/>
            <p:nvPr/>
          </p:nvGrpSpPr>
          <p:grpSpPr>
            <a:xfrm>
              <a:off x="3813931" y="3433688"/>
              <a:ext cx="1293284" cy="1328703"/>
              <a:chOff x="8385757" y="2253633"/>
              <a:chExt cx="1293284" cy="1328703"/>
            </a:xfrm>
          </p:grpSpPr>
          <p:sp>
            <p:nvSpPr>
              <p:cNvPr id="104" name="Rectangle 103"/>
              <p:cNvSpPr/>
              <p:nvPr/>
            </p:nvSpPr>
            <p:spPr>
              <a:xfrm>
                <a:off x="8594775" y="2524774"/>
                <a:ext cx="1084266" cy="662685"/>
              </a:xfrm>
              <a:prstGeom prst="rect">
                <a:avLst/>
              </a:prstGeom>
              <a:noFill/>
              <a:ln>
                <a:noFill/>
              </a:ln>
            </p:spPr>
            <p:txBody>
              <a:bodyPr wrap="square">
                <a:spAutoFit/>
              </a:bodyPr>
              <a:lstStyle/>
              <a:p>
                <a:pPr marL="0" marR="0" lvl="0" indent="0" algn="l" defTabSz="792534" rtl="0" eaLnBrk="1" fontAlgn="base" latinLnBrk="0" hangingPunct="1">
                  <a:lnSpc>
                    <a:spcPct val="90000"/>
                  </a:lnSpc>
                  <a:spcBef>
                    <a:spcPct val="0"/>
                  </a:spcBef>
                  <a:spcAft>
                    <a:spcPct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Segoe UI"/>
                    <a:ea typeface="+mn-ea"/>
                    <a:cs typeface="+mn-cs"/>
                  </a:rPr>
                  <a:t>S2S VPN</a:t>
                </a:r>
              </a:p>
            </p:txBody>
          </p:sp>
          <p:cxnSp>
            <p:nvCxnSpPr>
              <p:cNvPr id="105" name="Straight Connector 104"/>
              <p:cNvCxnSpPr/>
              <p:nvPr/>
            </p:nvCxnSpPr>
            <p:spPr>
              <a:xfrm flipH="1" flipV="1">
                <a:off x="8385757" y="2253633"/>
                <a:ext cx="26991" cy="1328703"/>
              </a:xfrm>
              <a:prstGeom prst="line">
                <a:avLst/>
              </a:prstGeom>
              <a:ln w="44450" cap="rnd">
                <a:solidFill>
                  <a:schemeClr val="tx1"/>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7463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8A02-31F6-47E3-8749-F598634C6590}"/>
              </a:ext>
            </a:extLst>
          </p:cNvPr>
          <p:cNvSpPr>
            <a:spLocks noGrp="1"/>
          </p:cNvSpPr>
          <p:nvPr>
            <p:ph type="title"/>
          </p:nvPr>
        </p:nvSpPr>
        <p:spPr/>
        <p:txBody>
          <a:bodyPr/>
          <a:lstStyle/>
          <a:p>
            <a:r>
              <a:rPr lang="fr-FR" dirty="0"/>
              <a:t>Les circuits </a:t>
            </a:r>
            <a:r>
              <a:rPr lang="fr-FR" dirty="0" err="1"/>
              <a:t>ExpressRoute</a:t>
            </a:r>
            <a:r>
              <a:rPr lang="fr-FR" dirty="0"/>
              <a:t> et </a:t>
            </a:r>
            <a:r>
              <a:rPr lang="fr-FR" dirty="0" err="1"/>
              <a:t>peering</a:t>
            </a:r>
            <a:endParaRPr lang="fr-FR" dirty="0"/>
          </a:p>
        </p:txBody>
      </p:sp>
      <p:pic>
        <p:nvPicPr>
          <p:cNvPr id="4" name="Picture 3">
            <a:extLst>
              <a:ext uri="{FF2B5EF4-FFF2-40B4-BE49-F238E27FC236}">
                <a16:creationId xmlns:a16="http://schemas.microsoft.com/office/drawing/2014/main" id="{340044DD-8A87-45C4-9EF3-7136ABB47319}"/>
              </a:ext>
            </a:extLst>
          </p:cNvPr>
          <p:cNvPicPr>
            <a:picLocks noChangeAspect="1"/>
          </p:cNvPicPr>
          <p:nvPr/>
        </p:nvPicPr>
        <p:blipFill>
          <a:blip r:embed="rId3"/>
          <a:stretch>
            <a:fillRect/>
          </a:stretch>
        </p:blipFill>
        <p:spPr>
          <a:xfrm>
            <a:off x="274639" y="1459728"/>
            <a:ext cx="11574490" cy="5534797"/>
          </a:xfrm>
          <a:prstGeom prst="rect">
            <a:avLst/>
          </a:prstGeom>
        </p:spPr>
      </p:pic>
      <p:sp>
        <p:nvSpPr>
          <p:cNvPr id="3" name="TextBox 2">
            <a:extLst>
              <a:ext uri="{FF2B5EF4-FFF2-40B4-BE49-F238E27FC236}">
                <a16:creationId xmlns:a16="http://schemas.microsoft.com/office/drawing/2014/main" id="{6FA22385-30A2-4AE6-ACE3-7E03EC4A4D76}"/>
              </a:ext>
            </a:extLst>
          </p:cNvPr>
          <p:cNvSpPr txBox="1"/>
          <p:nvPr/>
        </p:nvSpPr>
        <p:spPr>
          <a:xfrm>
            <a:off x="1895411" y="2385918"/>
            <a:ext cx="1822745" cy="902289"/>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L2 Layer (Ethernet)</a:t>
            </a:r>
          </a:p>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ou</a:t>
            </a:r>
          </a:p>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L3 Layer (IP VPN)</a:t>
            </a:r>
          </a:p>
        </p:txBody>
      </p:sp>
    </p:spTree>
    <p:extLst>
      <p:ext uri="{BB962C8B-B14F-4D97-AF65-F5344CB8AC3E}">
        <p14:creationId xmlns:p14="http://schemas.microsoft.com/office/powerpoint/2010/main" val="152643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Introducing</a:t>
            </a:r>
            <a:r>
              <a:rPr lang="fr-FR" sz="3200" u="sng" dirty="0"/>
              <a:t> Virtual Networks</a:t>
            </a:r>
          </a:p>
          <a:p>
            <a:r>
              <a:rPr lang="en-US" sz="3200" dirty="0"/>
              <a:t>Basic Azure Virtual Networking Concepts - </a:t>
            </a:r>
            <a:r>
              <a:rPr lang="en-US" sz="3200" dirty="0">
                <a:solidFill>
                  <a:schemeClr val="accent1"/>
                </a:solidFill>
                <a:hlinkClick r:id="rId2">
                  <a:extLst>
                    <a:ext uri="{A12FA001-AC4F-418D-AE19-62706E023703}">
                      <ahyp:hlinkClr xmlns:ahyp="http://schemas.microsoft.com/office/drawing/2018/hyperlinkcolor" val="tx"/>
                    </a:ext>
                  </a:extLst>
                </a:hlinkClick>
              </a:rPr>
              <a:t>https://youtu.be/ubYU8WtOl6w</a:t>
            </a:r>
            <a:endParaRPr lang="en-US" sz="3200" dirty="0">
              <a:solidFill>
                <a:schemeClr val="accent1"/>
              </a:solidFill>
            </a:endParaRPr>
          </a:p>
          <a:p>
            <a:r>
              <a:rPr lang="en-US" sz="3200" dirty="0"/>
              <a:t>Azure Virtual Networks - </a:t>
            </a:r>
            <a:r>
              <a:rPr lang="en-US" sz="3200" dirty="0">
                <a:solidFill>
                  <a:schemeClr val="accent1"/>
                </a:solidFill>
                <a:hlinkClick r:id="rId3">
                  <a:extLst>
                    <a:ext uri="{A12FA001-AC4F-418D-AE19-62706E023703}">
                      <ahyp:hlinkClr xmlns:ahyp="http://schemas.microsoft.com/office/drawing/2018/hyperlinkcolor" val="tx"/>
                    </a:ext>
                  </a:extLst>
                </a:hlinkClick>
              </a:rPr>
              <a:t>https://azure.microsoft.com/en-us/services/virtual-network/</a:t>
            </a:r>
            <a:endParaRPr lang="en-US" sz="3200" dirty="0">
              <a:solidFill>
                <a:schemeClr val="accent1"/>
              </a:solidFill>
            </a:endParaRPr>
          </a:p>
          <a:p>
            <a:r>
              <a:rPr lang="en-US" sz="3200" dirty="0"/>
              <a:t>What is an Azure virtual network?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https://docs.microsoft.com/en-us/azure/virtual-network/virtual-networks-faq#what-is-an-azure-virtual-network-vnet</a:t>
            </a:r>
            <a:endParaRPr lang="en-US" sz="3200" dirty="0">
              <a:solidFill>
                <a:schemeClr val="accent1"/>
              </a:solidFill>
            </a:endParaRPr>
          </a:p>
          <a:p>
            <a:r>
              <a:rPr lang="en-US" sz="3200" dirty="0"/>
              <a:t>Subnets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https://docs.microsoft.com/en-us/azure/virtual-network/virtual-network-VNet-plan-design-arm#subnets</a:t>
            </a:r>
            <a:endParaRPr lang="en-US" sz="3200" dirty="0">
              <a:solidFill>
                <a:schemeClr val="accent1"/>
              </a:solidFill>
            </a:endParaRPr>
          </a:p>
          <a:p>
            <a:r>
              <a:rPr lang="en-US" sz="3200" dirty="0"/>
              <a:t>Services that can be deployed into a virtual network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https://docs.microsoft.com/en-us/azure/virtual-network/virtual-network-for-azure-services</a:t>
            </a:r>
            <a:r>
              <a:rPr lang="en-US" sz="3200" dirty="0">
                <a:hlinkClick r:id="rId6">
                  <a:extLst>
                    <a:ext uri="{A12FA001-AC4F-418D-AE19-62706E023703}">
                      <ahyp:hlinkClr xmlns:ahyp="http://schemas.microsoft.com/office/drawing/2018/hyperlinkcolor" val="tx"/>
                    </a:ext>
                  </a:extLst>
                </a:hlinkClick>
              </a:rPr>
              <a:t>#services-that-can-be-deployed-into-a-virtual-network</a:t>
            </a:r>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464646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Introducing</a:t>
            </a:r>
            <a:r>
              <a:rPr lang="fr-FR" sz="3200" u="sng" dirty="0"/>
              <a:t> Virtual Networks</a:t>
            </a:r>
          </a:p>
          <a:p>
            <a:r>
              <a:rPr lang="en-US" sz="3200" dirty="0"/>
              <a:t>Subnets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https://docs.microsoft.com/en-us/azure/virtual-network/virtual-network-VNet-plan-design-arm#subnets</a:t>
            </a:r>
            <a:endParaRPr lang="en-US" sz="3200" dirty="0">
              <a:solidFill>
                <a:schemeClr val="accent1"/>
              </a:solidFill>
            </a:endParaRPr>
          </a:p>
          <a:p>
            <a:r>
              <a:rPr lang="en-US" sz="3200" dirty="0"/>
              <a:t>Services that can be deployed into a virtual network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https://docs.microsoft.com/en-us/azure/virtual-network/virtual-network-for-azure-services#services-that-can-be-deployed-into-a-virtual-network</a:t>
            </a:r>
            <a:endParaRPr lang="en-US" sz="3200" dirty="0">
              <a:solidFill>
                <a:schemeClr val="accent1"/>
              </a:solidFill>
            </a:endParaRPr>
          </a:p>
          <a:p>
            <a:r>
              <a:rPr lang="fr-FR" sz="3200" dirty="0" err="1"/>
              <a:t>Managing</a:t>
            </a:r>
            <a:r>
              <a:rPr lang="fr-FR" sz="3200" dirty="0"/>
              <a:t> Virtual Networks - </a:t>
            </a:r>
            <a:r>
              <a:rPr lang="fr-FR" sz="3200" dirty="0">
                <a:solidFill>
                  <a:schemeClr val="accent1"/>
                </a:solidFill>
                <a:hlinkClick r:id="rId4">
                  <a:extLst>
                    <a:ext uri="{A12FA001-AC4F-418D-AE19-62706E023703}">
                      <ahyp:hlinkClr xmlns:ahyp="http://schemas.microsoft.com/office/drawing/2018/hyperlinkcolor" val="tx"/>
                    </a:ext>
                  </a:extLst>
                </a:hlinkClick>
              </a:rPr>
              <a:t>https://youtu.be/zIX6ofSpc2U</a:t>
            </a:r>
            <a:endParaRPr lang="fr-FR"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QuickStart: Create a virtual network using the Azure portal</a:t>
            </a:r>
            <a:endParaRPr lang="fr-FR" sz="3200" dirty="0">
              <a:solidFill>
                <a:schemeClr val="accent1"/>
              </a:solidFill>
            </a:endParaRPr>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699808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Creating</a:t>
            </a:r>
            <a:r>
              <a:rPr lang="fr-FR" sz="3200" u="sng" dirty="0"/>
              <a:t> Azure Virtual Networks</a:t>
            </a:r>
          </a:p>
          <a:p>
            <a:r>
              <a:rPr lang="en-US" sz="3200" dirty="0"/>
              <a:t>What is Azure Virtual Network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https://docs.microsoft.com/en-us/azure/virtual-network/virtual-networks-overview</a:t>
            </a:r>
            <a:endParaRPr lang="en-US" sz="3200" dirty="0">
              <a:solidFill>
                <a:schemeClr val="accent1"/>
              </a:solidFill>
            </a:endParaRPr>
          </a:p>
          <a:p>
            <a:r>
              <a:rPr lang="en-US" sz="3200" dirty="0"/>
              <a:t>Networking Limits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https://docs.microsoft.com/en-us/azure/azure-subscription-service-limits#networking-limits-1</a:t>
            </a:r>
            <a:endParaRPr lang="en-US" sz="3200" dirty="0">
              <a:solidFill>
                <a:schemeClr val="accent1"/>
              </a:solidFill>
            </a:endParaRPr>
          </a:p>
          <a:p>
            <a:r>
              <a:rPr lang="en-US" sz="3200" dirty="0"/>
              <a:t>Create a Virtual Network using the Azure Portal - </a:t>
            </a:r>
            <a:r>
              <a:rPr lang="en-US" sz="3200" dirty="0">
                <a:solidFill>
                  <a:schemeClr val="accent1"/>
                </a:solidFill>
                <a:hlinkClick r:id="rId4">
                  <a:extLst>
                    <a:ext uri="{A12FA001-AC4F-418D-AE19-62706E023703}">
                      <ahyp:hlinkClr xmlns:ahyp="http://schemas.microsoft.com/office/drawing/2018/hyperlinkcolor" val="tx"/>
                    </a:ext>
                  </a:extLst>
                </a:hlinkClick>
              </a:rPr>
              <a:t>https://youtu.be/uJqpzDVcT3Q</a:t>
            </a:r>
            <a:endParaRPr lang="en-US" sz="3200" dirty="0">
              <a:solidFill>
                <a:schemeClr val="accent1"/>
              </a:solidFill>
            </a:endParaRPr>
          </a:p>
          <a:p>
            <a:r>
              <a:rPr lang="en-US" sz="3200" dirty="0"/>
              <a:t>Create a Virtual Network (PowerShell and CLI) - </a:t>
            </a:r>
            <a:r>
              <a:rPr lang="en-US" sz="3200" dirty="0">
                <a:solidFill>
                  <a:schemeClr val="accent1"/>
                </a:solidFill>
                <a:hlinkClick r:id="rId5">
                  <a:extLst>
                    <a:ext uri="{A12FA001-AC4F-418D-AE19-62706E023703}">
                      <ahyp:hlinkClr xmlns:ahyp="http://schemas.microsoft.com/office/drawing/2018/hyperlinkcolor" val="tx"/>
                    </a:ext>
                  </a:extLst>
                </a:hlinkClick>
              </a:rPr>
              <a:t>https://youtu.be/3ObmJQJmTMQ</a:t>
            </a:r>
            <a:endParaRPr lang="en-US" sz="3200" dirty="0">
              <a:solidFill>
                <a:schemeClr val="accent1"/>
              </a:solidFill>
            </a:endParaRPr>
          </a:p>
          <a:p>
            <a:r>
              <a:rPr lang="en-US" sz="3200" dirty="0"/>
              <a:t>Add network interfaces to or remove network interfaces from virtual machines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https://docs.microsoft.com/en-us/azure/virtual-network/virtual-network-network-interface-vm</a:t>
            </a:r>
            <a:endParaRPr lang="en-US" sz="3200" dirty="0">
              <a:solidFill>
                <a:schemeClr val="accent1"/>
              </a:solidFill>
            </a:endParaRPr>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150333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Creating</a:t>
            </a:r>
            <a:r>
              <a:rPr lang="fr-FR" sz="3200" u="sng" dirty="0"/>
              <a:t> Azure Virtual Networks</a:t>
            </a:r>
          </a:p>
          <a:p>
            <a:r>
              <a:rPr lang="en-US" sz="3200" dirty="0"/>
              <a:t>Create and manage a Windows virtual machine that has multiple NICs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https://docs.microsoft.com/en-us/azure/virtual-machines/windows/multiple-nics</a:t>
            </a:r>
            <a:endParaRPr lang="fr-FR" sz="3200" u="sng" dirty="0">
              <a:solidFill>
                <a:schemeClr val="accent1"/>
              </a:solidFill>
            </a:endParaRPr>
          </a:p>
          <a:p>
            <a:r>
              <a:rPr lang="fr-FR" sz="3200" dirty="0" err="1"/>
              <a:t>Using</a:t>
            </a:r>
            <a:r>
              <a:rPr lang="fr-FR" sz="3200" dirty="0"/>
              <a:t> Multiple </a:t>
            </a:r>
            <a:r>
              <a:rPr lang="fr-FR" sz="3200" dirty="0" err="1"/>
              <a:t>NICs</a:t>
            </a:r>
            <a:r>
              <a:rPr lang="fr-FR" sz="3200" dirty="0"/>
              <a:t> - </a:t>
            </a:r>
            <a:r>
              <a:rPr lang="fr-FR" sz="3200" dirty="0">
                <a:solidFill>
                  <a:schemeClr val="accent1"/>
                </a:solidFill>
                <a:hlinkClick r:id="rId3">
                  <a:extLst>
                    <a:ext uri="{A12FA001-AC4F-418D-AE19-62706E023703}">
                      <ahyp:hlinkClr xmlns:ahyp="http://schemas.microsoft.com/office/drawing/2018/hyperlinkcolor" val="tx"/>
                    </a:ext>
                  </a:extLst>
                </a:hlinkClick>
              </a:rPr>
              <a:t>https://youtu.be/hEpW6-TmdXk</a:t>
            </a:r>
            <a:endParaRPr lang="fr-FR"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0459453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Review</a:t>
            </a:r>
            <a:r>
              <a:rPr lang="fr-FR" sz="3200" u="sng" dirty="0"/>
              <a:t> of IP </a:t>
            </a:r>
            <a:r>
              <a:rPr lang="fr-FR" sz="3200" u="sng" dirty="0" err="1"/>
              <a:t>Addressing</a:t>
            </a:r>
            <a:endParaRPr lang="fr-FR" sz="3200" u="sng" dirty="0"/>
          </a:p>
          <a:p>
            <a:r>
              <a:rPr lang="fr-FR" sz="3200" dirty="0"/>
              <a:t>IP </a:t>
            </a:r>
            <a:r>
              <a:rPr lang="fr-FR" sz="3200" dirty="0" err="1"/>
              <a:t>Addressing</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https://youtu.be/FWIgU0yhM4o</a:t>
            </a:r>
            <a:endParaRPr lang="fr-FR" sz="3200" dirty="0">
              <a:solidFill>
                <a:schemeClr val="accent1"/>
              </a:solidFill>
            </a:endParaRPr>
          </a:p>
          <a:p>
            <a:r>
              <a:rPr lang="en-US" sz="3200" dirty="0"/>
              <a:t>Public IP addresses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https://docs.microsoft.com/en-us/azure/virtual-network/virtual-network-ip-addresses-overview-arm#public-ip-addresses</a:t>
            </a:r>
            <a:endParaRPr lang="en-US" sz="3200" dirty="0">
              <a:solidFill>
                <a:schemeClr val="accent1"/>
              </a:solidFill>
            </a:endParaRPr>
          </a:p>
          <a:p>
            <a:r>
              <a:rPr lang="en-US" sz="3200" dirty="0"/>
              <a:t>Allocation method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https://docs.microsoft.com/en-us/azure/virtual-network/virtual-network-ip-addresses-overview-arm#allocation-method</a:t>
            </a:r>
            <a:endParaRPr lang="en-US" sz="3200" dirty="0">
              <a:solidFill>
                <a:schemeClr val="accent1"/>
              </a:solidFill>
            </a:endParaRPr>
          </a:p>
          <a:p>
            <a:r>
              <a:rPr lang="fr-FR" sz="3200" dirty="0" err="1"/>
              <a:t>Private</a:t>
            </a:r>
            <a:r>
              <a:rPr lang="fr-FR" sz="3200" dirty="0"/>
              <a:t> IP </a:t>
            </a:r>
            <a:r>
              <a:rPr lang="fr-FR" sz="3200" dirty="0" err="1"/>
              <a:t>addresses</a:t>
            </a:r>
            <a:r>
              <a:rPr lang="fr-FR" sz="3200" dirty="0"/>
              <a:t> -</a:t>
            </a:r>
            <a:r>
              <a:rPr lang="fr-FR" sz="3200" dirty="0">
                <a:solidFill>
                  <a:schemeClr val="accent1"/>
                </a:solidFill>
              </a:rPr>
              <a:t>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https://docs.microsoft.com/en-us/azure/virtual-network/virtual-network-ip-addresses-overview-arm#private-ip-addresses</a:t>
            </a:r>
            <a:endParaRPr lang="en-US" sz="3200" dirty="0">
              <a:solidFill>
                <a:schemeClr val="accent1"/>
              </a:solidFill>
            </a:endParaRPr>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973264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Review</a:t>
            </a:r>
            <a:r>
              <a:rPr lang="fr-FR" sz="3200" u="sng" dirty="0"/>
              <a:t> of IP </a:t>
            </a:r>
            <a:r>
              <a:rPr lang="fr-FR" sz="3200" u="sng" dirty="0" err="1"/>
              <a:t>Addressing</a:t>
            </a:r>
            <a:endParaRPr lang="fr-FR" sz="3200" u="sng" dirty="0"/>
          </a:p>
          <a:p>
            <a:r>
              <a:rPr lang="fr-FR" sz="3200" dirty="0" err="1"/>
              <a:t>Configuring</a:t>
            </a:r>
            <a:r>
              <a:rPr lang="fr-FR" sz="3200" dirty="0"/>
              <a:t> IP Settings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https://youtu.be/v2lLnIR55Ng</a:t>
            </a:r>
            <a:endParaRPr lang="fr-FR" sz="3200" dirty="0">
              <a:solidFill>
                <a:schemeClr val="accent1"/>
              </a:solidFill>
            </a:endParaRPr>
          </a:p>
          <a:p>
            <a:r>
              <a:rPr lang="en-US" sz="3200" dirty="0"/>
              <a:t>Create a VM with a static public IP address using the Azure portal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https://docs.microsoft.com/en-us/azure/virtual-network/virtual-network-deploy-static-pip-arm-portal</a:t>
            </a:r>
            <a:endParaRPr lang="en-US" sz="3200" dirty="0">
              <a:solidFill>
                <a:schemeClr val="accent1"/>
              </a:solidFill>
            </a:endParaRPr>
          </a:p>
          <a:p>
            <a:r>
              <a:rPr lang="en-US" sz="3200" dirty="0"/>
              <a:t>Create a VM with a static public IP address using PowerShell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https://docs.microsoft.com/en-us/azure/virtual-network/virtual-network-deploy-static-pip-arm-ps</a:t>
            </a:r>
            <a:endParaRPr lang="en-US" sz="3200" dirty="0">
              <a:solidFill>
                <a:schemeClr val="accent1"/>
              </a:solidFill>
            </a:endParaRPr>
          </a:p>
          <a:p>
            <a:r>
              <a:rPr lang="en-US" sz="3200" dirty="0"/>
              <a:t>Create a VM with a static public IP address using the Azure CLI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https://docs.microsoft.com/en-us/azure/virtual-network/virtual-network-deploy-static-pip-arm-cli</a:t>
            </a:r>
            <a:endParaRPr lang="en-US" sz="3200"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8860572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err="1"/>
              <a:t>Review</a:t>
            </a:r>
            <a:r>
              <a:rPr lang="fr-FR" sz="3200" u="sng" dirty="0"/>
              <a:t> of IP </a:t>
            </a:r>
            <a:r>
              <a:rPr lang="fr-FR" sz="3200" u="sng" dirty="0" err="1"/>
              <a:t>Addressing</a:t>
            </a:r>
            <a:endParaRPr lang="fr-FR" sz="3200" u="sng" dirty="0"/>
          </a:p>
          <a:p>
            <a:r>
              <a:rPr lang="en-US" sz="3200" dirty="0"/>
              <a:t>Configure private IP addresses for a virtual machine using the Azure portal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https://docs.microsoft.com/en-us/azure/virtual-network/virtual-networks-static-private-ip-arm-pportal</a:t>
            </a:r>
            <a:endParaRPr lang="en-US" sz="3200" dirty="0">
              <a:solidFill>
                <a:schemeClr val="accent1"/>
              </a:solidFill>
            </a:endParaRPr>
          </a:p>
          <a:p>
            <a:r>
              <a:rPr lang="en-US" sz="3200" dirty="0"/>
              <a:t>Configure private IP addresses for a virtual machine using PowerShell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https://docs.microsoft.com/en-us/azure/virtual-network/virtual-networks-static-private-ip-arm-ps</a:t>
            </a:r>
            <a:endParaRPr lang="en-US" sz="3200" dirty="0">
              <a:solidFill>
                <a:schemeClr val="accent1"/>
              </a:solidFill>
            </a:endParaRPr>
          </a:p>
          <a:p>
            <a:r>
              <a:rPr lang="en-US" sz="3200" dirty="0"/>
              <a:t>Configure private IP addresses for a virtual machine using the Azure CLI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https://docs.microsoft.com/en-us/azure/virtual-network/virtual-networks-static-private-ip-arm-cli</a:t>
            </a:r>
            <a:endParaRPr lang="en-US" sz="3200"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1817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Modèle</a:t>
            </a:r>
            <a:r>
              <a:rPr lang="en-US" dirty="0"/>
              <a:t> Azure Resource Manager (IaaSv2)</a:t>
            </a:r>
          </a:p>
        </p:txBody>
      </p:sp>
      <p:sp>
        <p:nvSpPr>
          <p:cNvPr id="6" name="Text Placeholder 5"/>
          <p:cNvSpPr>
            <a:spLocks noGrp="1"/>
          </p:cNvSpPr>
          <p:nvPr>
            <p:ph type="body" sz="quarter" idx="10"/>
          </p:nvPr>
        </p:nvSpPr>
        <p:spPr/>
        <p:txBody>
          <a:bodyPr/>
          <a:lstStyle/>
          <a:p>
            <a:r>
              <a:rPr lang="en-US" dirty="0"/>
              <a:t>Resource Groups</a:t>
            </a:r>
          </a:p>
          <a:p>
            <a:r>
              <a:rPr lang="en-US" dirty="0"/>
              <a:t>Resource Providers</a:t>
            </a:r>
          </a:p>
          <a:p>
            <a:pPr lvl="1"/>
            <a:r>
              <a:rPr lang="en-US" dirty="0"/>
              <a:t>Extension avec de nouveaux types de </a:t>
            </a:r>
            <a:r>
              <a:rPr lang="en-US" dirty="0" err="1"/>
              <a:t>ressources</a:t>
            </a:r>
            <a:endParaRPr lang="en-US" dirty="0"/>
          </a:p>
          <a:p>
            <a:r>
              <a:rPr lang="en-US" dirty="0"/>
              <a:t>Resource Group Templates (JSON)</a:t>
            </a:r>
          </a:p>
          <a:p>
            <a:pPr lvl="1"/>
            <a:r>
              <a:rPr lang="fr-FR" dirty="0"/>
              <a:t>Modélisation des ressources plus répétable </a:t>
            </a:r>
          </a:p>
          <a:p>
            <a:pPr lvl="1"/>
            <a:r>
              <a:rPr lang="fr-FR" dirty="0"/>
              <a:t>Réutilisable dans le cloud privé avec Azure </a:t>
            </a:r>
            <a:r>
              <a:rPr lang="fr-FR" dirty="0" err="1"/>
              <a:t>Stack</a:t>
            </a:r>
            <a:endParaRPr lang="fr-FR" dirty="0"/>
          </a:p>
          <a:p>
            <a:r>
              <a:rPr lang="en-US" dirty="0"/>
              <a:t>Role Based Access Control (RBAC)</a:t>
            </a:r>
          </a:p>
          <a:p>
            <a:endParaRPr lang="en-US" dirty="0"/>
          </a:p>
          <a:p>
            <a:pPr lvl="1"/>
            <a:endParaRPr lang="fr-FR"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883"/>
          <a:stretch/>
        </p:blipFill>
        <p:spPr>
          <a:xfrm>
            <a:off x="8882040" y="1996125"/>
            <a:ext cx="3171825" cy="4672813"/>
          </a:xfrm>
          <a:prstGeom prst="rect">
            <a:avLst/>
          </a:prstGeom>
        </p:spPr>
      </p:pic>
    </p:spTree>
    <p:extLst>
      <p:ext uri="{BB962C8B-B14F-4D97-AF65-F5344CB8AC3E}">
        <p14:creationId xmlns:p14="http://schemas.microsoft.com/office/powerpoint/2010/main" val="17829551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a:t>Network </a:t>
            </a:r>
            <a:r>
              <a:rPr lang="fr-FR" sz="3200" u="sng" dirty="0" err="1"/>
              <a:t>Routing</a:t>
            </a:r>
            <a:endParaRPr lang="fr-FR" sz="3200" u="sng" dirty="0"/>
          </a:p>
          <a:p>
            <a:r>
              <a:rPr lang="fr-FR" sz="3200" dirty="0"/>
              <a:t>System routes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https://docs.microsoft.com/en-us/azure/virtual-network/virtual-networks-udr-overview#system-routes</a:t>
            </a:r>
            <a:endParaRPr lang="fr-FR" sz="3200" dirty="0">
              <a:solidFill>
                <a:schemeClr val="accent1"/>
              </a:solidFill>
            </a:endParaRPr>
          </a:p>
          <a:p>
            <a:r>
              <a:rPr lang="en-US" sz="3200" dirty="0"/>
              <a:t>Custom routes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https://docs.microsoft.com/en-us/azure/virtual-network/virtual-networks-udr-overview#custom-routes</a:t>
            </a:r>
            <a:endParaRPr lang="en-US" sz="3200" dirty="0">
              <a:solidFill>
                <a:schemeClr val="accent1"/>
              </a:solidFill>
            </a:endParaRPr>
          </a:p>
          <a:p>
            <a:r>
              <a:rPr lang="en-US" sz="3200" dirty="0"/>
              <a:t>Border gateway protocol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https://docs.microsoft.com/en-us/azure/virtual-network/virtual-networks-udr-overview#border-gateway-protocol</a:t>
            </a:r>
            <a:endParaRPr lang="en-US" sz="3200" dirty="0">
              <a:solidFill>
                <a:schemeClr val="accent1"/>
              </a:solidFill>
            </a:endParaRPr>
          </a:p>
          <a:p>
            <a:r>
              <a:rPr lang="en-US" sz="3200" dirty="0"/>
              <a:t>Overview of BGP with Azure VPN Gateways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https://docs.microsoft.com/en-us/azure/vpn-gateway/vpn-gateway-bgp-overview?toc=%2fazure%2fvirtual-network%2ftoc.json</a:t>
            </a:r>
            <a:endParaRPr lang="en-US"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5502218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867334"/>
            <a:ext cx="12436475" cy="5888741"/>
          </a:xfrm>
        </p:spPr>
        <p:txBody>
          <a:bodyPr/>
          <a:lstStyle/>
          <a:p>
            <a:pPr marL="0" indent="0">
              <a:buNone/>
            </a:pPr>
            <a:r>
              <a:rPr lang="fr-FR" sz="3200" u="sng" dirty="0"/>
              <a:t>Network </a:t>
            </a:r>
            <a:r>
              <a:rPr lang="fr-FR" sz="3200" u="sng" dirty="0" err="1"/>
              <a:t>Routing</a:t>
            </a:r>
            <a:endParaRPr lang="fr-FR" sz="3200" u="sng" dirty="0"/>
          </a:p>
          <a:p>
            <a:r>
              <a:rPr lang="en-US" sz="3200" dirty="0"/>
              <a:t>How Azure selects a route </a:t>
            </a:r>
            <a:r>
              <a:rPr lang="en-US" dirty="0"/>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https://docs.microsoft.com/en-us/azure/virtual-network/virtual-networks-udr-overview#how-azure-selects-a-route</a:t>
            </a:r>
            <a:endParaRPr lang="en-US" sz="3200" dirty="0">
              <a:solidFill>
                <a:schemeClr val="accent1"/>
              </a:solidFill>
            </a:endParaRPr>
          </a:p>
          <a:p>
            <a:r>
              <a:rPr lang="fr-FR" sz="3200" dirty="0"/>
              <a:t>BGP for VPN - </a:t>
            </a:r>
            <a:r>
              <a:rPr lang="fr-FR" sz="3200" dirty="0">
                <a:solidFill>
                  <a:schemeClr val="accent1"/>
                </a:solidFill>
                <a:hlinkClick r:id="rId3">
                  <a:extLst>
                    <a:ext uri="{A12FA001-AC4F-418D-AE19-62706E023703}">
                      <ahyp:hlinkClr xmlns:ahyp="http://schemas.microsoft.com/office/drawing/2018/hyperlinkcolor" val="tx"/>
                    </a:ext>
                  </a:extLst>
                </a:hlinkClick>
              </a:rPr>
              <a:t>https://youtu.be/8hY4zC0kavI</a:t>
            </a:r>
            <a:endParaRPr lang="fr-FR" sz="3200" dirty="0">
              <a:solidFill>
                <a:schemeClr val="accent1"/>
              </a:solidFill>
            </a:endParaRPr>
          </a:p>
          <a:p>
            <a:r>
              <a:rPr lang="en-US" sz="3200" u="sng" dirty="0">
                <a:solidFill>
                  <a:schemeClr val="accent1"/>
                </a:solidFill>
                <a:hlinkClick r:id="rId4">
                  <a:extLst>
                    <a:ext uri="{A12FA001-AC4F-418D-AE19-62706E023703}">
                      <ahyp:hlinkClr xmlns:ahyp="http://schemas.microsoft.com/office/drawing/2018/hyperlinkcolor" val="tx"/>
                    </a:ext>
                  </a:extLst>
                </a:hlinkClick>
              </a:rPr>
              <a:t>Tutorial: Route network traffic with a route table using the Azure portal</a:t>
            </a:r>
            <a:r>
              <a:rPr lang="en-US" sz="3200" dirty="0">
                <a:solidFill>
                  <a:schemeClr val="accent1"/>
                </a:solidFill>
              </a:rPr>
              <a:t>.</a:t>
            </a:r>
          </a:p>
          <a:p>
            <a:r>
              <a:rPr lang="fr-FR" sz="3200" u="sng" dirty="0" err="1">
                <a:solidFill>
                  <a:schemeClr val="accent1"/>
                </a:solidFill>
                <a:hlinkClick r:id="rId5">
                  <a:extLst>
                    <a:ext uri="{A12FA001-AC4F-418D-AE19-62706E023703}">
                      <ahyp:hlinkClr xmlns:ahyp="http://schemas.microsoft.com/office/drawing/2018/hyperlinkcolor" val="tx"/>
                    </a:ext>
                  </a:extLst>
                </a:hlinkClick>
              </a:rPr>
              <a:t>Routing</a:t>
            </a:r>
            <a:r>
              <a:rPr lang="fr-FR" sz="3200" u="sng" dirty="0">
                <a:solidFill>
                  <a:schemeClr val="accent1"/>
                </a:solidFill>
                <a:hlinkClick r:id="rId5">
                  <a:extLst>
                    <a:ext uri="{A12FA001-AC4F-418D-AE19-62706E023703}">
                      <ahyp:hlinkClr xmlns:ahyp="http://schemas.microsoft.com/office/drawing/2018/hyperlinkcolor" val="tx"/>
                    </a:ext>
                  </a:extLst>
                </a:hlinkClick>
              </a:rPr>
              <a:t> </a:t>
            </a:r>
            <a:r>
              <a:rPr lang="fr-FR" sz="3200" u="sng" dirty="0" err="1">
                <a:solidFill>
                  <a:schemeClr val="accent1"/>
                </a:solidFill>
                <a:hlinkClick r:id="rId5">
                  <a:extLst>
                    <a:ext uri="{A12FA001-AC4F-418D-AE19-62706E023703}">
                      <ahyp:hlinkClr xmlns:ahyp="http://schemas.microsoft.com/office/drawing/2018/hyperlinkcolor" val="tx"/>
                    </a:ext>
                  </a:extLst>
                </a:hlinkClick>
              </a:rPr>
              <a:t>example</a:t>
            </a:r>
            <a:endParaRPr lang="fr-FR" sz="3200" u="sng" dirty="0">
              <a:solidFill>
                <a:schemeClr val="accent1"/>
              </a:solidFill>
            </a:endParaRPr>
          </a:p>
          <a:p>
            <a:r>
              <a:rPr lang="en-US" sz="3200" u="sng" dirty="0">
                <a:solidFill>
                  <a:schemeClr val="accent1"/>
                </a:solidFill>
                <a:hlinkClick r:id="rId6">
                  <a:extLst>
                    <a:ext uri="{A12FA001-AC4F-418D-AE19-62706E023703}">
                      <ahyp:hlinkClr xmlns:ahyp="http://schemas.microsoft.com/office/drawing/2018/hyperlinkcolor" val="tx"/>
                    </a:ext>
                  </a:extLst>
                </a:hlinkClick>
              </a:rPr>
              <a:t>Create, change, or delete a route table</a:t>
            </a:r>
            <a:r>
              <a:rPr lang="en-US" sz="3200" dirty="0">
                <a:solidFill>
                  <a:schemeClr val="accent1"/>
                </a:solidFill>
              </a:rPr>
              <a:t>.</a:t>
            </a:r>
          </a:p>
          <a:p>
            <a:r>
              <a:rPr lang="en-US" sz="3200" dirty="0"/>
              <a:t>Route network traffic with a route table using PowerShell - </a:t>
            </a:r>
            <a:r>
              <a:rPr lang="en-US" sz="3200" dirty="0">
                <a:solidFill>
                  <a:schemeClr val="accent1"/>
                </a:solidFill>
                <a:hlinkClick r:id="rId7">
                  <a:extLst>
                    <a:ext uri="{A12FA001-AC4F-418D-AE19-62706E023703}">
                      <ahyp:hlinkClr xmlns:ahyp="http://schemas.microsoft.com/office/drawing/2018/hyperlinkcolor" val="tx"/>
                    </a:ext>
                  </a:extLst>
                </a:hlinkClick>
              </a:rPr>
              <a:t>https://docs.microsoft.com/en-us/azure/virtual-network/tutorial-create-route-table-powershell</a:t>
            </a:r>
            <a:endParaRPr lang="fr-FR" sz="3200" dirty="0">
              <a:solidFill>
                <a:schemeClr val="accent1"/>
              </a:solidFill>
            </a:endParaRPr>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878067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5443" y="1105784"/>
            <a:ext cx="12436475" cy="5888741"/>
          </a:xfrm>
        </p:spPr>
        <p:txBody>
          <a:bodyPr/>
          <a:lstStyle/>
          <a:p>
            <a:pPr marL="0" indent="0">
              <a:buNone/>
            </a:pPr>
            <a:r>
              <a:rPr lang="fr-FR" sz="3200" u="sng" dirty="0"/>
              <a:t>Network </a:t>
            </a:r>
            <a:r>
              <a:rPr lang="fr-FR" sz="3200" u="sng" dirty="0" err="1"/>
              <a:t>Routing</a:t>
            </a:r>
            <a:endParaRPr lang="fr-FR" sz="3200" u="sng" dirty="0"/>
          </a:p>
          <a:p>
            <a:r>
              <a:rPr lang="en-US" sz="3200" dirty="0"/>
              <a:t>Route network traffic with a route table using the Azure CLI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https://docs.microsoft.com/en-us/azure/virtual-network/tutorial-create-route-table-cli</a:t>
            </a:r>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1786496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Azure DNS Basics</a:t>
            </a:r>
          </a:p>
          <a:p>
            <a:r>
              <a:rPr lang="en-US" sz="3200" dirty="0"/>
              <a:t>Resolution in Azure Virtual Networks </a:t>
            </a:r>
            <a:r>
              <a:rPr lang="en-US" sz="3200" b="1" dirty="0"/>
              <a:t>- </a:t>
            </a:r>
            <a:r>
              <a:rPr lang="en-US" sz="3200" dirty="0">
                <a:solidFill>
                  <a:schemeClr val="accent1"/>
                </a:solidFill>
                <a:hlinkClick r:id="rId2">
                  <a:extLst>
                    <a:ext uri="{A12FA001-AC4F-418D-AE19-62706E023703}">
                      <ahyp:hlinkClr xmlns:ahyp="http://schemas.microsoft.com/office/drawing/2018/hyperlinkcolor" val="tx"/>
                    </a:ext>
                  </a:extLst>
                </a:hlinkClick>
              </a:rPr>
              <a:t>https://youtu.be/ScgFVprA8wE</a:t>
            </a:r>
            <a:endParaRPr lang="en-US" sz="3200" dirty="0">
              <a:solidFill>
                <a:schemeClr val="accent1"/>
              </a:solidFill>
            </a:endParaRPr>
          </a:p>
          <a:p>
            <a:r>
              <a:rPr lang="en-US" sz="3200" dirty="0"/>
              <a:t>Azure DNS - </a:t>
            </a:r>
            <a:r>
              <a:rPr lang="en-US" sz="3200" dirty="0">
                <a:solidFill>
                  <a:schemeClr val="accent1"/>
                </a:solidFill>
                <a:hlinkClick r:id="rId3">
                  <a:extLst>
                    <a:ext uri="{A12FA001-AC4F-418D-AE19-62706E023703}">
                      <ahyp:hlinkClr xmlns:ahyp="http://schemas.microsoft.com/office/drawing/2018/hyperlinkcolor" val="tx"/>
                    </a:ext>
                  </a:extLst>
                </a:hlinkClick>
              </a:rPr>
              <a:t>https://azure.microsoft.com/en-us/services/dns/</a:t>
            </a:r>
            <a:endParaRPr lang="en-US" sz="3200" dirty="0">
              <a:solidFill>
                <a:schemeClr val="accent1"/>
              </a:solidFill>
            </a:endParaRPr>
          </a:p>
          <a:p>
            <a:r>
              <a:rPr lang="en-US" sz="3200" dirty="0"/>
              <a:t>What is DNS?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https://docs.microsoft.com/en-us/azure/dns/dns-overview</a:t>
            </a:r>
            <a:endParaRPr lang="en-US" sz="3200" dirty="0">
              <a:solidFill>
                <a:schemeClr val="accent1"/>
              </a:solidFill>
            </a:endParaRPr>
          </a:p>
          <a:p>
            <a:r>
              <a:rPr lang="en-US" sz="3200" dirty="0"/>
              <a:t>Azure DNS FAQ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https://docs.microsoft.com/en-us/azure/dns/dns-faq</a:t>
            </a:r>
            <a:endParaRPr lang="en-US" sz="3200" dirty="0">
              <a:solidFill>
                <a:schemeClr val="accent1"/>
              </a:solidFill>
            </a:endParaRPr>
          </a:p>
          <a:p>
            <a:r>
              <a:rPr lang="fr-FR" sz="3200" dirty="0"/>
              <a:t>Domain </a:t>
            </a:r>
            <a:r>
              <a:rPr lang="fr-FR" sz="3200" dirty="0" err="1"/>
              <a:t>Names</a:t>
            </a:r>
            <a:r>
              <a:rPr lang="fr-FR" sz="3200" dirty="0"/>
              <a:t> - </a:t>
            </a:r>
            <a:r>
              <a:rPr lang="fr-FR" sz="3200" dirty="0">
                <a:solidFill>
                  <a:schemeClr val="accent1"/>
                </a:solidFill>
                <a:hlinkClick r:id="rId6">
                  <a:extLst>
                    <a:ext uri="{A12FA001-AC4F-418D-AE19-62706E023703}">
                      <ahyp:hlinkClr xmlns:ahyp="http://schemas.microsoft.com/office/drawing/2018/hyperlinkcolor" val="tx"/>
                    </a:ext>
                  </a:extLst>
                </a:hlinkClick>
              </a:rPr>
              <a:t>https://docs.microsoft.com/en-us/azure/dns/dns-zones-records#domain-names</a:t>
            </a:r>
            <a:endParaRPr lang="fr-FR" sz="3200" dirty="0">
              <a:solidFill>
                <a:schemeClr val="accent1"/>
              </a:solidFill>
            </a:endParaRPr>
          </a:p>
          <a:p>
            <a:r>
              <a:rPr lang="fr-FR" sz="3200" dirty="0"/>
              <a:t>DNS Zones - </a:t>
            </a:r>
            <a:r>
              <a:rPr lang="fr-FR" sz="3200" dirty="0">
                <a:solidFill>
                  <a:schemeClr val="accent1"/>
                </a:solidFill>
                <a:hlinkClick r:id="rId7">
                  <a:extLst>
                    <a:ext uri="{A12FA001-AC4F-418D-AE19-62706E023703}">
                      <ahyp:hlinkClr xmlns:ahyp="http://schemas.microsoft.com/office/drawing/2018/hyperlinkcolor" val="tx"/>
                    </a:ext>
                  </a:extLst>
                </a:hlinkClick>
              </a:rPr>
              <a:t>https://docs.microsoft.com/en-us/azure/dns/dns-zones-records#dns-zones</a:t>
            </a:r>
            <a:endParaRPr lang="fr-FR" sz="3200" dirty="0">
              <a:solidFill>
                <a:schemeClr val="accent1"/>
              </a:solidFill>
            </a:endParaRPr>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303190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Azure DNS Basics</a:t>
            </a:r>
          </a:p>
          <a:p>
            <a:r>
              <a:rPr lang="en-US" sz="3200" dirty="0"/>
              <a:t>DNS record names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https://docs.microsoft.com/en-us/azure/dns/dns-zones-records#record-names</a:t>
            </a:r>
            <a:endParaRPr lang="en-US" sz="3200" dirty="0">
              <a:solidFill>
                <a:schemeClr val="accent1"/>
              </a:solidFill>
            </a:endParaRPr>
          </a:p>
          <a:p>
            <a:r>
              <a:rPr lang="en-US" sz="3200" dirty="0"/>
              <a:t>DNS record types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https://docs.microsoft.com/en-us/azure/dns/dns-zones-records#record-types</a:t>
            </a:r>
            <a:endParaRPr lang="en-US" sz="3200" dirty="0">
              <a:solidFill>
                <a:schemeClr val="accent1"/>
              </a:solidFill>
            </a:endParaRPr>
          </a:p>
          <a:p>
            <a:r>
              <a:rPr lang="en-US" sz="3200" dirty="0"/>
              <a:t>Resolution and delegation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https://docs.microsoft.com/en-us/azure/dns/dns-domain-delegation#resolution-and-delegation</a:t>
            </a:r>
            <a:endParaRPr lang="en-US"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How to manage DNS Zones in the Azure portal</a:t>
            </a:r>
            <a:endParaRPr lang="en-US" sz="3200" dirty="0">
              <a:solidFill>
                <a:schemeClr val="accent1"/>
              </a:solidFill>
            </a:endParaRPr>
          </a:p>
          <a:p>
            <a:r>
              <a:rPr lang="en-US" sz="3200" dirty="0"/>
              <a:t>How to manage DNS Zones using PowerShell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https://docs.microsoft.com/en-us/azure/dns/dns-operations-dnszones</a:t>
            </a:r>
            <a:endParaRPr lang="en-US" sz="3200" dirty="0">
              <a:solidFill>
                <a:schemeClr val="accent1"/>
              </a:solidFill>
            </a:endParaRPr>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7971131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Azure DNS Basics</a:t>
            </a:r>
          </a:p>
          <a:p>
            <a:r>
              <a:rPr lang="en-US" sz="3200" dirty="0"/>
              <a:t>How to manage DNS Zones using PowerShell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https://docs.microsoft.com/en-us/azure/dns/dns-operations-dnszones</a:t>
            </a:r>
            <a:endParaRPr lang="en-US" sz="3200" dirty="0">
              <a:solidFill>
                <a:schemeClr val="accent1"/>
              </a:solidFill>
            </a:endParaRPr>
          </a:p>
          <a:p>
            <a:r>
              <a:rPr lang="en-US" sz="3200" dirty="0"/>
              <a:t>How to manage DNS Zones in Azure DNS using the Azure CLI 2.0 -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https://docs.microsoft.com/en-us/azure/dns/dns-operations-dnszones-cli</a:t>
            </a:r>
            <a:endParaRPr lang="en-US" sz="3200" dirty="0">
              <a:solidFill>
                <a:schemeClr val="accent1"/>
              </a:solidFill>
            </a:endParaRPr>
          </a:p>
          <a:p>
            <a:r>
              <a:rPr lang="en-US" sz="3200" u="sng" dirty="0">
                <a:solidFill>
                  <a:schemeClr val="accent1"/>
                </a:solidFill>
                <a:hlinkClick r:id="rId4">
                  <a:extLst>
                    <a:ext uri="{A12FA001-AC4F-418D-AE19-62706E023703}">
                      <ahyp:hlinkClr xmlns:ahyp="http://schemas.microsoft.com/office/drawing/2018/hyperlinkcolor" val="tx"/>
                    </a:ext>
                  </a:extLst>
                </a:hlinkClick>
              </a:rPr>
              <a:t>Manage DNS records and record sets by using the Azure portal</a:t>
            </a:r>
            <a:r>
              <a:rPr lang="en-US" sz="3200" dirty="0">
                <a:solidFill>
                  <a:schemeClr val="accent1"/>
                </a:solidFill>
              </a:rPr>
              <a:t> </a:t>
            </a:r>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64401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Azure DNS Basics</a:t>
            </a:r>
          </a:p>
          <a:p>
            <a:r>
              <a:rPr lang="en-US" sz="3200" dirty="0"/>
              <a:t>Manage DNS records and record sets in Azure DNS using Azure PowerShell-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https://docs.microsoft.com/en-us/azure/dns/dns-operations-recordsets</a:t>
            </a:r>
            <a:endParaRPr lang="en-US" sz="3200" dirty="0">
              <a:solidFill>
                <a:schemeClr val="accent1"/>
              </a:solidFill>
            </a:endParaRPr>
          </a:p>
          <a:p>
            <a:r>
              <a:rPr lang="en-US" sz="3200" dirty="0"/>
              <a:t>Manage DNS records and record sets in Azure DNS using the Azure CLI 2.0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https://docs.microsoft.com/en-us/azure/dns/dns-operations-recordsets-cli</a:t>
            </a:r>
            <a:endParaRPr lang="en-US" sz="3200" dirty="0">
              <a:solidFill>
                <a:schemeClr val="accent1"/>
              </a:solidFill>
            </a:endParaRPr>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170102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Azure DNS</a:t>
            </a:r>
          </a:p>
          <a:p>
            <a:r>
              <a:rPr lang="fr-FR" sz="3200" dirty="0" err="1"/>
              <a:t>Demonstration</a:t>
            </a:r>
            <a:r>
              <a:rPr lang="fr-FR" sz="3200" dirty="0"/>
              <a:t> Azure DNS </a:t>
            </a:r>
            <a:r>
              <a:rPr lang="fr-FR" sz="3200" b="1" dirty="0"/>
              <a:t>- </a:t>
            </a:r>
            <a:r>
              <a:rPr lang="fr-FR" sz="3200" dirty="0">
                <a:solidFill>
                  <a:schemeClr val="accent1"/>
                </a:solidFill>
                <a:hlinkClick r:id="rId2">
                  <a:extLst>
                    <a:ext uri="{A12FA001-AC4F-418D-AE19-62706E023703}">
                      <ahyp:hlinkClr xmlns:ahyp="http://schemas.microsoft.com/office/drawing/2018/hyperlinkcolor" val="tx"/>
                    </a:ext>
                  </a:extLst>
                </a:hlinkClick>
              </a:rPr>
              <a:t>https://youtu.be/rF5ydqr8yIE</a:t>
            </a:r>
            <a:endParaRPr lang="fr-FR" sz="3200" dirty="0">
              <a:solidFill>
                <a:schemeClr val="accent1"/>
              </a:solidFill>
            </a:endParaRPr>
          </a:p>
          <a:p>
            <a:r>
              <a:rPr lang="en-US" sz="3200" dirty="0"/>
              <a:t>Azure DNS metrics and alerts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https://docs.microsoft.com/en-us/azure/dns/dns-alerts-metrics</a:t>
            </a:r>
            <a:endParaRPr lang="en-US" sz="3200" dirty="0">
              <a:solidFill>
                <a:schemeClr val="accent1"/>
              </a:solidFill>
            </a:endParaRPr>
          </a:p>
          <a:p>
            <a:r>
              <a:rPr lang="en-US" sz="3200" dirty="0" err="1">
                <a:solidFill>
                  <a:schemeClr val="accent1"/>
                </a:solidFill>
                <a:hlinkClick r:id="rId4">
                  <a:extLst>
                    <a:ext uri="{A12FA001-AC4F-418D-AE19-62706E023703}">
                      <ahyp:hlinkClr xmlns:ahyp="http://schemas.microsoft.com/office/drawing/2018/hyperlinkcolor" val="tx"/>
                    </a:ext>
                  </a:extLst>
                </a:hlinkClick>
              </a:rPr>
              <a:t>Quickstart</a:t>
            </a:r>
            <a:r>
              <a:rPr lang="en-US" sz="3200" dirty="0">
                <a:solidFill>
                  <a:schemeClr val="accent1"/>
                </a:solidFill>
                <a:hlinkClick r:id="rId4">
                  <a:extLst>
                    <a:ext uri="{A12FA001-AC4F-418D-AE19-62706E023703}">
                      <ahyp:hlinkClr xmlns:ahyp="http://schemas.microsoft.com/office/drawing/2018/hyperlinkcolor" val="tx"/>
                    </a:ext>
                  </a:extLst>
                </a:hlinkClick>
              </a:rPr>
              <a:t>: Configure Azure DNS for name resolution using the Azure Portal</a:t>
            </a:r>
            <a:endParaRPr lang="en-US" sz="3200" dirty="0">
              <a:solidFill>
                <a:schemeClr val="accent1"/>
              </a:solidFill>
            </a:endParaRPr>
          </a:p>
          <a:p>
            <a:r>
              <a:rPr lang="en-US" sz="3200" dirty="0" err="1"/>
              <a:t>Nslookup</a:t>
            </a:r>
            <a:r>
              <a:rPr lang="en-US" sz="3200" dirty="0"/>
              <a:t>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https://docs.microsoft.com/en-us/windows-server/administration/windows-commands/nslookup</a:t>
            </a:r>
            <a:endParaRPr lang="en-US" sz="3200" dirty="0">
              <a:solidFill>
                <a:schemeClr val="accent1"/>
              </a:solidFill>
            </a:endParaRPr>
          </a:p>
          <a:p>
            <a:r>
              <a:rPr lang="en-US" sz="3200" dirty="0"/>
              <a:t>Resolve-</a:t>
            </a:r>
            <a:r>
              <a:rPr lang="en-US" sz="3200" dirty="0" err="1"/>
              <a:t>DnsName</a:t>
            </a:r>
            <a:r>
              <a:rPr lang="en-US" sz="3200" dirty="0"/>
              <a:t>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https://docs.microsoft.com/en-us/powershell/module/dnsclient/resolve-dnsname?view=winserver2012r2-ps</a:t>
            </a:r>
            <a:endParaRPr lang="en-US" sz="3200" dirty="0">
              <a:solidFill>
                <a:schemeClr val="accent1"/>
              </a:solidFill>
            </a:endParaRPr>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1308155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a:t>Azure DNS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Azure DNS</a:t>
            </a:r>
          </a:p>
          <a:p>
            <a:r>
              <a:rPr lang="en-US" sz="3200" dirty="0">
                <a:solidFill>
                  <a:schemeClr val="accent1"/>
                </a:solidFill>
                <a:hlinkClick r:id="rId2">
                  <a:extLst>
                    <a:ext uri="{A12FA001-AC4F-418D-AE19-62706E023703}">
                      <ahyp:hlinkClr xmlns:ahyp="http://schemas.microsoft.com/office/drawing/2018/hyperlinkcolor" val="tx"/>
                    </a:ext>
                  </a:extLst>
                </a:hlinkClick>
              </a:rPr>
              <a:t>Tutorial: Host your domain in Azure DNS</a:t>
            </a:r>
            <a:endParaRPr lang="en-US" sz="3200" dirty="0">
              <a:solidFill>
                <a:schemeClr val="accent1"/>
              </a:solidFill>
            </a:endParaRPr>
          </a:p>
          <a:p>
            <a:r>
              <a:rPr lang="en-US" sz="3200" dirty="0" err="1"/>
              <a:t>Nslookup</a:t>
            </a:r>
            <a:r>
              <a:rPr lang="en-US" sz="3200" dirty="0"/>
              <a: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https://docs.microsoft.com/en-us/windows-server/administration/windows-commands/nslookup</a:t>
            </a:r>
            <a:endParaRPr lang="en-US" sz="3200" dirty="0">
              <a:solidFill>
                <a:schemeClr val="accent1"/>
              </a:solidFill>
            </a:endParaRPr>
          </a:p>
          <a:p>
            <a:r>
              <a:rPr lang="en-US" sz="3200" dirty="0"/>
              <a:t>Resolve-</a:t>
            </a:r>
            <a:r>
              <a:rPr lang="en-US" sz="3200" dirty="0" err="1"/>
              <a:t>DnsName</a:t>
            </a:r>
            <a:r>
              <a:rPr lang="en-US" sz="3200" dirty="0"/>
              <a:t>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https://docs.microsoft.com/en-us/powershell/module/dnsclient/resolve-dnsname?view=winserver2012r2-ps</a:t>
            </a:r>
            <a:endParaRPr lang="en-US"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Get Started with Azure DNS using PowerShell</a:t>
            </a:r>
            <a:r>
              <a:rPr lang="en-US" sz="3200" dirty="0">
                <a:solidFill>
                  <a:schemeClr val="accent1"/>
                </a:solidFill>
              </a:rPr>
              <a:t>.</a:t>
            </a:r>
          </a:p>
          <a:p>
            <a:r>
              <a:rPr lang="en-US" sz="3200" dirty="0"/>
              <a:t>Get started with Azure DNS using Azure CLI 2.0 -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https://docs.microsoft.com/en-us/azure/dns/dns-getstarted-cli</a:t>
            </a:r>
            <a:endParaRPr lang="en-US" sz="3200" dirty="0">
              <a:solidFill>
                <a:schemeClr val="accent1"/>
              </a:solidFill>
            </a:endParaRPr>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829714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Introduction to Network Security Groups</a:t>
            </a:r>
          </a:p>
          <a:p>
            <a:r>
              <a:rPr lang="fr-FR" sz="3200" dirty="0" err="1"/>
              <a:t>Understanding</a:t>
            </a:r>
            <a:r>
              <a:rPr lang="fr-FR" sz="3200" dirty="0"/>
              <a:t> Network Security Groups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https://youtu.be/-wgtgWF-Bps</a:t>
            </a:r>
            <a:endParaRPr lang="fr-FR" sz="3200" dirty="0">
              <a:solidFill>
                <a:schemeClr val="accent1"/>
              </a:solidFill>
            </a:endParaRPr>
          </a:p>
          <a:p>
            <a:r>
              <a:rPr lang="en-US" sz="3200" dirty="0"/>
              <a:t>Network Security Groups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https://docs.microsoft.com/en-us/azure/virtual-network/security-overview#network-security-groups</a:t>
            </a:r>
            <a:endParaRPr lang="fr-FR" sz="3200" dirty="0">
              <a:solidFill>
                <a:schemeClr val="accent1"/>
              </a:solidFill>
            </a:endParaRPr>
          </a:p>
          <a:p>
            <a:r>
              <a:rPr lang="en-US" sz="3200" dirty="0"/>
              <a:t>Security rules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https://docs.microsoft.com/en-us/azure/virtual-network/security-overview#security-rules</a:t>
            </a:r>
            <a:endParaRPr lang="en-US" sz="3200" dirty="0">
              <a:solidFill>
                <a:schemeClr val="accent1"/>
              </a:solidFill>
            </a:endParaRPr>
          </a:p>
          <a:p>
            <a:r>
              <a:rPr lang="en-US" sz="3200" dirty="0"/>
              <a:t>Default security rules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https://docs.microsoft.com/en-us/azure/virtual-network/security-overview#default-security-rules</a:t>
            </a:r>
            <a:endParaRPr lang="en-US" sz="3200" dirty="0">
              <a:solidFill>
                <a:schemeClr val="accent1"/>
              </a:solidFill>
            </a:endParaRPr>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668830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8981" y="1212851"/>
            <a:ext cx="6266245" cy="4972643"/>
          </a:xfrm>
        </p:spPr>
        <p:txBody>
          <a:bodyPr/>
          <a:lstStyle/>
          <a:p>
            <a:r>
              <a:rPr lang="fr-FR" dirty="0"/>
              <a:t>Regroupement logique de ressources de même type ou non</a:t>
            </a:r>
          </a:p>
          <a:p>
            <a:r>
              <a:rPr lang="fr-FR" dirty="0"/>
              <a:t>L’appartenances à un groupe de ressources est exclusive</a:t>
            </a:r>
          </a:p>
          <a:p>
            <a:r>
              <a:rPr lang="fr-FR" dirty="0"/>
              <a:t>Les ressources peuvent être multi-régions</a:t>
            </a:r>
          </a:p>
        </p:txBody>
      </p:sp>
      <p:sp>
        <p:nvSpPr>
          <p:cNvPr id="5" name="Title 4"/>
          <p:cNvSpPr>
            <a:spLocks noGrp="1"/>
          </p:cNvSpPr>
          <p:nvPr>
            <p:ph type="title"/>
          </p:nvPr>
        </p:nvSpPr>
        <p:spPr/>
        <p:txBody>
          <a:bodyPr/>
          <a:lstStyle/>
          <a:p>
            <a:r>
              <a:rPr lang="en-US" dirty="0"/>
              <a:t>Groupe de </a:t>
            </a:r>
            <a:r>
              <a:rPr lang="en-US" dirty="0" err="1"/>
              <a:t>ressources</a:t>
            </a:r>
            <a:r>
              <a:rPr lang="en-US" dirty="0"/>
              <a:t> Azure</a:t>
            </a:r>
          </a:p>
        </p:txBody>
      </p:sp>
      <p:grpSp>
        <p:nvGrpSpPr>
          <p:cNvPr id="7" name="Group 6"/>
          <p:cNvGrpSpPr>
            <a:grpSpLocks noChangeAspect="1"/>
          </p:cNvGrpSpPr>
          <p:nvPr/>
        </p:nvGrpSpPr>
        <p:grpSpPr bwMode="auto">
          <a:xfrm>
            <a:off x="6779712" y="1668462"/>
            <a:ext cx="5046030" cy="481938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96" name="Rectangle 92"/>
            <p:cNvSpPr>
              <a:spLocks noChangeArrowheads="1"/>
            </p:cNvSpPr>
            <p:nvPr/>
          </p:nvSpPr>
          <p:spPr bwMode="auto">
            <a:xfrm>
              <a:off x="1418" y="2014"/>
              <a:ext cx="113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r>
                <a:rPr kumimoji="0" lang="fr-FR" altLang="en-US" sz="1428"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Groupe de Ressources</a:t>
              </a:r>
              <a:endParaRPr kumimoji="0" lang="fr-FR" altLang="en-US" sz="1836"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7" name="Rectangle 93"/>
            <p:cNvSpPr>
              <a:spLocks noChangeArrowheads="1"/>
            </p:cNvSpPr>
            <p:nvPr/>
          </p:nvSpPr>
          <p:spPr bwMode="auto">
            <a:xfrm>
              <a:off x="1838"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endParaRPr kumimoji="0" lang="en-US" altLang="en-US" sz="1836"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9" name="Rectangle 95"/>
            <p:cNvSpPr>
              <a:spLocks noChangeArrowheads="1"/>
            </p:cNvSpPr>
            <p:nvPr/>
          </p:nvSpPr>
          <p:spPr bwMode="auto">
            <a:xfrm>
              <a:off x="2142"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endParaRPr kumimoji="0" lang="en-US" altLang="en-US" sz="1836"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100" name="Rectangle 96"/>
            <p:cNvSpPr>
              <a:spLocks noChangeArrowheads="1"/>
            </p:cNvSpPr>
            <p:nvPr/>
          </p:nvSpPr>
          <p:spPr bwMode="auto">
            <a:xfrm>
              <a:off x="2210"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endParaRPr kumimoji="0" lang="en-US" altLang="en-US" sz="1836"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40258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Introduction to Network Security Groups</a:t>
            </a:r>
          </a:p>
          <a:p>
            <a:r>
              <a:rPr lang="en-US" sz="3200" dirty="0"/>
              <a:t>Azure Network Security Groups (NSG) – Best Practices and Lessons Learned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https://blogs.msdn.microsoft.com/igorpag/2016/05/14/azure-network-security-groups-nsg-best-practices-and-lessons-learned/</a:t>
            </a:r>
            <a:endParaRPr lang="en-US" sz="3200" dirty="0">
              <a:solidFill>
                <a:schemeClr val="accent1"/>
              </a:solidFill>
            </a:endParaRPr>
          </a:p>
          <a:p>
            <a:r>
              <a:rPr lang="en-US" sz="3200" dirty="0"/>
              <a:t>Azure Network Security Best Practices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https://docs.microsoft.com/en-us/azure/security/azure-security-network-security-best-practices</a:t>
            </a:r>
            <a:endParaRPr lang="en-US" sz="3200" dirty="0">
              <a:solidFill>
                <a:schemeClr val="accent1"/>
              </a:solidFill>
            </a:endParaRPr>
          </a:p>
          <a:p>
            <a:r>
              <a:rPr lang="en-US" sz="3200" dirty="0"/>
              <a:t>Networking Limits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https://docs.microsoft.com/en-us/azure/azure-subscription-service-limits?toc=%2fazure%2fvirtual-network%2ftoc.json#networking-limits-1</a:t>
            </a:r>
            <a:endParaRPr lang="en-US" sz="3200"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581907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Network Security Groups and Service </a:t>
            </a:r>
            <a:r>
              <a:rPr lang="fr-FR" sz="3200" u="sng" dirty="0" err="1"/>
              <a:t>Endpoints</a:t>
            </a:r>
            <a:endParaRPr lang="fr-FR" sz="3200" u="sng" dirty="0"/>
          </a:p>
          <a:p>
            <a:r>
              <a:rPr lang="en-US" sz="3200" dirty="0"/>
              <a:t>Create a security rule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https://docs.microsoft.com/en-us/azure/virtual-network/manage-network-security-group#create-a-security-rule</a:t>
            </a:r>
            <a:endParaRPr lang="en-US" sz="3200" dirty="0">
              <a:solidFill>
                <a:schemeClr val="accent1"/>
              </a:solidFill>
            </a:endParaRPr>
          </a:p>
          <a:p>
            <a:r>
              <a:rPr lang="fr-FR" sz="3200" dirty="0" err="1"/>
              <a:t>Demonstration</a:t>
            </a:r>
            <a:r>
              <a:rPr lang="fr-FR" sz="3200" dirty="0"/>
              <a:t>: Network Security Groups - </a:t>
            </a:r>
            <a:r>
              <a:rPr lang="fr-FR" sz="3200" dirty="0">
                <a:solidFill>
                  <a:schemeClr val="accent1"/>
                </a:solidFill>
                <a:hlinkClick r:id="rId3">
                  <a:extLst>
                    <a:ext uri="{A12FA001-AC4F-418D-AE19-62706E023703}">
                      <ahyp:hlinkClr xmlns:ahyp="http://schemas.microsoft.com/office/drawing/2018/hyperlinkcolor" val="tx"/>
                    </a:ext>
                  </a:extLst>
                </a:hlinkClick>
              </a:rPr>
              <a:t>https://youtu.be/jt-F5UMM318</a:t>
            </a:r>
            <a:endParaRPr lang="fr-FR" sz="3200" dirty="0">
              <a:solidFill>
                <a:schemeClr val="accent1"/>
              </a:solidFill>
            </a:endParaRPr>
          </a:p>
          <a:p>
            <a:r>
              <a:rPr lang="en-US" sz="3200" dirty="0">
                <a:solidFill>
                  <a:schemeClr val="accent1"/>
                </a:solidFill>
                <a:hlinkClick r:id="rId4">
                  <a:extLst>
                    <a:ext uri="{A12FA001-AC4F-418D-AE19-62706E023703}">
                      <ahyp:hlinkClr xmlns:ahyp="http://schemas.microsoft.com/office/drawing/2018/hyperlinkcolor" val="tx"/>
                    </a:ext>
                  </a:extLst>
                </a:hlinkClick>
              </a:rPr>
              <a:t>Tutorial: Filter network traffic with a network security group using PowerShell</a:t>
            </a:r>
            <a:r>
              <a:rPr lang="en-US" sz="3200" dirty="0">
                <a:solidFill>
                  <a:schemeClr val="accent1"/>
                </a:solidFill>
              </a:rPr>
              <a:t>.</a:t>
            </a:r>
          </a:p>
          <a:p>
            <a:r>
              <a:rPr lang="en-US" sz="3200" dirty="0">
                <a:solidFill>
                  <a:schemeClr val="accent1"/>
                </a:solidFill>
                <a:hlinkClick r:id="rId5">
                  <a:extLst>
                    <a:ext uri="{A12FA001-AC4F-418D-AE19-62706E023703}">
                      <ahyp:hlinkClr xmlns:ahyp="http://schemas.microsoft.com/office/drawing/2018/hyperlinkcolor" val="tx"/>
                    </a:ext>
                  </a:extLst>
                </a:hlinkClick>
              </a:rPr>
              <a:t>Diagnostic logging for a network security group</a:t>
            </a:r>
            <a:endParaRPr lang="fr-FR" sz="3200"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2723281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Network Security Groups and Service </a:t>
            </a:r>
            <a:r>
              <a:rPr lang="fr-FR" sz="3200" u="sng" dirty="0" err="1"/>
              <a:t>Endpoints</a:t>
            </a:r>
            <a:endParaRPr lang="fr-FR" sz="3200" u="sng" dirty="0"/>
          </a:p>
          <a:p>
            <a:r>
              <a:rPr lang="en-US" sz="3200" dirty="0"/>
              <a:t>Azure resource activity logs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https://docs.microsoft.com/en-us/azure/monitoring-and-diagnostics/monitoring-overview-of-diagnostic-logs?toc=%2fazure%2fvirtual-network%2ftoc.json#what-are-azure-resource-diagnostic-logs</a:t>
            </a:r>
            <a:endParaRPr lang="en-US" sz="3200" dirty="0">
              <a:solidFill>
                <a:schemeClr val="accent1"/>
              </a:solidFill>
            </a:endParaRPr>
          </a:p>
          <a:p>
            <a:r>
              <a:rPr lang="fr-FR" sz="3200" u="sng" dirty="0">
                <a:solidFill>
                  <a:schemeClr val="accent1"/>
                </a:solidFill>
                <a:hlinkClick r:id="rId3">
                  <a:extLst>
                    <a:ext uri="{A12FA001-AC4F-418D-AE19-62706E023703}">
                      <ahyp:hlinkClr xmlns:ahyp="http://schemas.microsoft.com/office/drawing/2018/hyperlinkcolor" val="tx"/>
                    </a:ext>
                  </a:extLst>
                </a:hlinkClick>
              </a:rPr>
              <a:t>Diagnose a </a:t>
            </a:r>
            <a:r>
              <a:rPr lang="fr-FR" sz="3200" u="sng" dirty="0" err="1">
                <a:solidFill>
                  <a:schemeClr val="accent1"/>
                </a:solidFill>
                <a:hlinkClick r:id="rId3">
                  <a:extLst>
                    <a:ext uri="{A12FA001-AC4F-418D-AE19-62706E023703}">
                      <ahyp:hlinkClr xmlns:ahyp="http://schemas.microsoft.com/office/drawing/2018/hyperlinkcolor" val="tx"/>
                    </a:ext>
                  </a:extLst>
                </a:hlinkClick>
              </a:rPr>
              <a:t>virtual</a:t>
            </a:r>
            <a:r>
              <a:rPr lang="fr-FR" sz="3200" u="sng" dirty="0">
                <a:solidFill>
                  <a:schemeClr val="accent1"/>
                </a:solidFill>
                <a:hlinkClick r:id="rId3">
                  <a:extLst>
                    <a:ext uri="{A12FA001-AC4F-418D-AE19-62706E023703}">
                      <ahyp:hlinkClr xmlns:ahyp="http://schemas.microsoft.com/office/drawing/2018/hyperlinkcolor" val="tx"/>
                    </a:ext>
                  </a:extLst>
                </a:hlinkClick>
              </a:rPr>
              <a:t> machine network </a:t>
            </a:r>
            <a:r>
              <a:rPr lang="fr-FR" sz="3200" u="sng" dirty="0" err="1">
                <a:solidFill>
                  <a:schemeClr val="accent1"/>
                </a:solidFill>
                <a:hlinkClick r:id="rId3">
                  <a:extLst>
                    <a:ext uri="{A12FA001-AC4F-418D-AE19-62706E023703}">
                      <ahyp:hlinkClr xmlns:ahyp="http://schemas.microsoft.com/office/drawing/2018/hyperlinkcolor" val="tx"/>
                    </a:ext>
                  </a:extLst>
                </a:hlinkClick>
              </a:rPr>
              <a:t>traffic</a:t>
            </a:r>
            <a:r>
              <a:rPr lang="fr-FR" sz="3200" u="sng" dirty="0">
                <a:solidFill>
                  <a:schemeClr val="accent1"/>
                </a:solidFill>
                <a:hlinkClick r:id="rId3">
                  <a:extLst>
                    <a:ext uri="{A12FA001-AC4F-418D-AE19-62706E023703}">
                      <ahyp:hlinkClr xmlns:ahyp="http://schemas.microsoft.com/office/drawing/2018/hyperlinkcolor" val="tx"/>
                    </a:ext>
                  </a:extLst>
                </a:hlinkClick>
              </a:rPr>
              <a:t> </a:t>
            </a:r>
            <a:r>
              <a:rPr lang="fr-FR" sz="3200" u="sng" dirty="0" err="1">
                <a:solidFill>
                  <a:schemeClr val="accent1"/>
                </a:solidFill>
                <a:hlinkClick r:id="rId3">
                  <a:extLst>
                    <a:ext uri="{A12FA001-AC4F-418D-AE19-62706E023703}">
                      <ahyp:hlinkClr xmlns:ahyp="http://schemas.microsoft.com/office/drawing/2018/hyperlinkcolor" val="tx"/>
                    </a:ext>
                  </a:extLst>
                </a:hlinkClick>
              </a:rPr>
              <a:t>filter</a:t>
            </a:r>
            <a:r>
              <a:rPr lang="fr-FR" sz="3200" u="sng" dirty="0">
                <a:solidFill>
                  <a:schemeClr val="accent1"/>
                </a:solidFill>
                <a:hlinkClick r:id="rId3">
                  <a:extLst>
                    <a:ext uri="{A12FA001-AC4F-418D-AE19-62706E023703}">
                      <ahyp:hlinkClr xmlns:ahyp="http://schemas.microsoft.com/office/drawing/2018/hyperlinkcolor" val="tx"/>
                    </a:ext>
                  </a:extLst>
                </a:hlinkClick>
              </a:rPr>
              <a:t> </a:t>
            </a:r>
            <a:r>
              <a:rPr lang="fr-FR" sz="3200" u="sng" dirty="0" err="1">
                <a:solidFill>
                  <a:schemeClr val="accent1"/>
                </a:solidFill>
                <a:hlinkClick r:id="rId3">
                  <a:extLst>
                    <a:ext uri="{A12FA001-AC4F-418D-AE19-62706E023703}">
                      <ahyp:hlinkClr xmlns:ahyp="http://schemas.microsoft.com/office/drawing/2018/hyperlinkcolor" val="tx"/>
                    </a:ext>
                  </a:extLst>
                </a:hlinkClick>
              </a:rPr>
              <a:t>problem</a:t>
            </a:r>
            <a:endParaRPr lang="fr-FR" sz="3200" u="sng" dirty="0">
              <a:solidFill>
                <a:schemeClr val="accent1"/>
              </a:solidFill>
            </a:endParaRPr>
          </a:p>
          <a:p>
            <a:r>
              <a:rPr lang="en-US" sz="3200" dirty="0"/>
              <a:t>Virtual network service endpoints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https://docs.microsoft.com/en-us/azure/virtual-network/virtual-network-service-endpoints-overview</a:t>
            </a:r>
            <a:endParaRPr lang="en-US" sz="3200" dirty="0">
              <a:solidFill>
                <a:schemeClr val="accent1"/>
              </a:solidFill>
            </a:endParaRPr>
          </a:p>
          <a:p>
            <a:r>
              <a:rPr lang="en-US" sz="3200" dirty="0"/>
              <a:t>Limitations of network service endpoints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https://docs.microsoft.com/en-us/azure/virtual-network/virtual-network-service-endpoints-overview#limitations</a:t>
            </a:r>
            <a:endParaRPr lang="en-US" sz="3200" dirty="0">
              <a:solidFill>
                <a:schemeClr val="accent1"/>
              </a:solidFill>
            </a:endParaRPr>
          </a:p>
          <a:p>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656632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Network Security Groups and Service </a:t>
            </a:r>
            <a:r>
              <a:rPr lang="fr-FR" sz="3200" u="sng" dirty="0" err="1"/>
              <a:t>Endpoints</a:t>
            </a:r>
            <a:endParaRPr lang="fr-FR" sz="3200" u="sng" dirty="0"/>
          </a:p>
          <a:p>
            <a:r>
              <a:rPr lang="en-US" sz="3200" dirty="0"/>
              <a:t>Virtual Network Service Endpoints and Firewalls for Azure Storage now generally available - </a:t>
            </a:r>
            <a:r>
              <a:rPr lang="en-US" sz="3200" dirty="0">
                <a:solidFill>
                  <a:schemeClr val="accent1"/>
                </a:solidFill>
                <a:hlinkClick r:id="rId2">
                  <a:extLst>
                    <a:ext uri="{A12FA001-AC4F-418D-AE19-62706E023703}">
                      <ahyp:hlinkClr xmlns:ahyp="http://schemas.microsoft.com/office/drawing/2018/hyperlinkcolor" val="tx"/>
                    </a:ext>
                  </a:extLst>
                </a:hlinkClick>
              </a:rPr>
              <a:t>https://azure.microsoft.com/en-us/blog/virtual-network-service-endpoints-and-firewalls-for-azure-storage-now-generally-available/</a:t>
            </a:r>
            <a:endParaRPr lang="en-US" sz="3200" dirty="0">
              <a:solidFill>
                <a:schemeClr val="accent1"/>
              </a:solidFill>
            </a:endParaRPr>
          </a:p>
          <a:p>
            <a:r>
              <a:rPr lang="en-US" sz="3200" dirty="0"/>
              <a:t>Configure Azure Storage Firewalls and Virtual Networks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https://docs.microsoft.com/en-us/azure/storage/common/storage-network-security</a:t>
            </a:r>
            <a:endParaRPr lang="en-US" sz="3200" dirty="0">
              <a:solidFill>
                <a:schemeClr val="accent1"/>
              </a:solidFill>
            </a:endParaRPr>
          </a:p>
          <a:p>
            <a:r>
              <a:rPr lang="en-US" sz="3200" dirty="0">
                <a:solidFill>
                  <a:schemeClr val="accent1"/>
                </a:solidFill>
                <a:hlinkClick r:id="rId4">
                  <a:extLst>
                    <a:ext uri="{A12FA001-AC4F-418D-AE19-62706E023703}">
                      <ahyp:hlinkClr xmlns:ahyp="http://schemas.microsoft.com/office/drawing/2018/hyperlinkcolor" val="tx"/>
                    </a:ext>
                  </a:extLst>
                </a:hlinkClick>
              </a:rPr>
              <a:t>Tutorial: Restrict network access to PaaS resources with virtual network service endpoints using the Azure portal</a:t>
            </a:r>
            <a:r>
              <a:rPr lang="en-US" sz="3200" dirty="0">
                <a:solidFill>
                  <a:schemeClr val="accent1"/>
                </a:solidFill>
              </a:rPr>
              <a:t>.</a:t>
            </a:r>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1591218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Securing</a:t>
            </a:r>
            <a:r>
              <a:rPr lang="fr-FR" sz="5400" dirty="0"/>
              <a:t> Virtual Network </a:t>
            </a:r>
            <a:r>
              <a:rPr lang="fr-FR" sz="5400" dirty="0" err="1"/>
              <a:t>Resources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Implementing</a:t>
            </a:r>
            <a:r>
              <a:rPr lang="fr-FR" sz="3200" u="sng" dirty="0"/>
              <a:t> Network Security Groups and Service </a:t>
            </a:r>
            <a:r>
              <a:rPr lang="fr-FR" sz="3200" u="sng" dirty="0" err="1"/>
              <a:t>Endpoints</a:t>
            </a:r>
            <a:endParaRPr lang="fr-FR" sz="3200" u="sng" dirty="0"/>
          </a:p>
          <a:p>
            <a:r>
              <a:rPr lang="en-US" sz="3200" dirty="0"/>
              <a:t>Restrict network access to PaaS resources with virtual network service endpoints using PowerShell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https://docs.microsoft.com/en-us/azure/virtual-network/tutorial-restrict-network-access-to-resources-powershell</a:t>
            </a:r>
            <a:endParaRPr lang="en-US" sz="3200" dirty="0">
              <a:solidFill>
                <a:schemeClr val="accent1"/>
              </a:solidFill>
            </a:endParaRPr>
          </a:p>
          <a:p>
            <a:r>
              <a:rPr lang="en-US" sz="3200" dirty="0"/>
              <a:t>Restrict network access to PaaS resources with virtual network service endpoints using the Azure CLI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https://docs.microsoft.com/en-us/azure/virtual-network/tutorial-restrict-network-access-to-resources-cli</a:t>
            </a:r>
            <a:endParaRPr lang="en-US" sz="3200" dirty="0">
              <a:solidFill>
                <a:schemeClr val="accent1"/>
              </a:solidFill>
            </a:endParaRPr>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340400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Intersite</a:t>
            </a:r>
            <a:r>
              <a:rPr lang="fr-FR" sz="3200" u="sng" dirty="0"/>
              <a:t> Connectivity</a:t>
            </a:r>
          </a:p>
          <a:p>
            <a:r>
              <a:rPr lang="fr-FR" sz="3200" dirty="0"/>
              <a:t>Virtual Network Connectivity - </a:t>
            </a:r>
            <a:r>
              <a:rPr lang="fr-FR" sz="3200" dirty="0">
                <a:solidFill>
                  <a:schemeClr val="accent1"/>
                </a:solidFill>
                <a:hlinkClick r:id="rId2">
                  <a:extLst>
                    <a:ext uri="{A12FA001-AC4F-418D-AE19-62706E023703}">
                      <ahyp:hlinkClr xmlns:ahyp="http://schemas.microsoft.com/office/drawing/2018/hyperlinkcolor" val="tx"/>
                    </a:ext>
                  </a:extLst>
                </a:hlinkClick>
              </a:rPr>
              <a:t>https://youtu.be/4dRiliE_vnQ</a:t>
            </a:r>
            <a:endParaRPr lang="fr-FR" sz="3200" dirty="0">
              <a:solidFill>
                <a:schemeClr val="accent1"/>
              </a:solidFill>
            </a:endParaRPr>
          </a:p>
          <a:p>
            <a:r>
              <a:rPr lang="en-US" sz="3200" dirty="0" err="1"/>
              <a:t>VNet</a:t>
            </a:r>
            <a:r>
              <a:rPr lang="en-US" sz="3200" dirty="0"/>
              <a:t>-to-</a:t>
            </a:r>
            <a:r>
              <a:rPr lang="en-US" sz="3200" dirty="0" err="1"/>
              <a:t>VNet</a:t>
            </a:r>
            <a:r>
              <a:rPr lang="en-US" sz="3200" dirty="0"/>
              <a:t> Connectivity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https://docs.microsoft.com/en-us/azure/vpn-gateway/vpn-gateway-howto-vnet-vnet-resource-manager-portal#vnet-to-vnet</a:t>
            </a:r>
            <a:endParaRPr lang="en-US" sz="3200" dirty="0">
              <a:solidFill>
                <a:schemeClr val="accent1"/>
              </a:solidFill>
            </a:endParaRPr>
          </a:p>
          <a:p>
            <a:r>
              <a:rPr lang="en-US" sz="3200" dirty="0"/>
              <a:t>Site-to-Site ( IPsec)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https://docs.microsoft.com/en-us/azure/vpn-gateway/vpn-gateway-howto-vnet-vnet-resource-manager-portal#site-to-site-ipsec</a:t>
            </a:r>
            <a:endParaRPr lang="en-US" sz="3200" dirty="0">
              <a:solidFill>
                <a:schemeClr val="accent1"/>
              </a:solidFill>
            </a:endParaRPr>
          </a:p>
          <a:p>
            <a:r>
              <a:rPr lang="en-US" sz="3200" dirty="0"/>
              <a:t>About cryptographic requirements and Azure VPN gateways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https://docs.microsoft.com/en-us/azure/vpn-gateway/vpn-gateway-about-compliance-crypto</a:t>
            </a:r>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259901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Intersite</a:t>
            </a:r>
            <a:r>
              <a:rPr lang="fr-FR" sz="3200" u="sng" dirty="0"/>
              <a:t> Connectivity</a:t>
            </a:r>
          </a:p>
          <a:p>
            <a:r>
              <a:rPr lang="fr-FR" sz="3200" dirty="0" err="1">
                <a:solidFill>
                  <a:schemeClr val="accent1"/>
                </a:solidFill>
                <a:hlinkClick r:id="rId2">
                  <a:extLst>
                    <a:ext uri="{A12FA001-AC4F-418D-AE19-62706E023703}">
                      <ahyp:hlinkClr xmlns:ahyp="http://schemas.microsoft.com/office/drawing/2018/hyperlinkcolor" val="tx"/>
                    </a:ext>
                  </a:extLst>
                </a:hlinkClick>
              </a:rPr>
              <a:t>gateway</a:t>
            </a:r>
            <a:r>
              <a:rPr lang="fr-FR" sz="3200" dirty="0">
                <a:solidFill>
                  <a:schemeClr val="accent1"/>
                </a:solidFill>
                <a:hlinkClick r:id="rId2">
                  <a:extLst>
                    <a:ext uri="{A12FA001-AC4F-418D-AE19-62706E023703}">
                      <ahyp:hlinkClr xmlns:ahyp="http://schemas.microsoft.com/office/drawing/2018/hyperlinkcolor" val="tx"/>
                    </a:ext>
                  </a:extLst>
                </a:hlinkClick>
              </a:rPr>
              <a:t> SKU</a:t>
            </a:r>
            <a:r>
              <a:rPr lang="fr-FR" sz="3200" dirty="0">
                <a:solidFill>
                  <a:schemeClr val="accent1"/>
                </a:solidFill>
              </a:rPr>
              <a:t>.</a:t>
            </a:r>
          </a:p>
          <a:p>
            <a:r>
              <a:rPr lang="en-US" sz="3200" dirty="0"/>
              <a:t>Create a virtual network gateway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https://docs.microsoft.com/en-us/azure/vpn-gateway/vpn-gateway-howto-vnet-vnet-resource-manager-portal#VNetGateway</a:t>
            </a:r>
            <a:endParaRPr lang="en-US" sz="3200" dirty="0">
              <a:solidFill>
                <a:schemeClr val="accent1"/>
              </a:solidFill>
            </a:endParaRPr>
          </a:p>
          <a:p>
            <a:r>
              <a:rPr lang="en-US" sz="3200" dirty="0"/>
              <a:t>VPN Types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https://docs.microsoft.com/en-us/azure/vpn-gateway/vpn-gateway-about-vpn-gateway-settings#vpntype</a:t>
            </a:r>
            <a:endParaRPr lang="en-US" sz="3200" dirty="0">
              <a:solidFill>
                <a:schemeClr val="accent1"/>
              </a:solidFill>
            </a:endParaRPr>
          </a:p>
          <a:p>
            <a:r>
              <a:rPr lang="en-US" sz="3200" dirty="0"/>
              <a:t>Configure the TestVNet1 gateway connection -</a:t>
            </a:r>
            <a:r>
              <a:rPr lang="en-US" sz="3200" dirty="0">
                <a:solidFill>
                  <a:schemeClr val="accent1"/>
                </a:solidFill>
              </a:rPr>
              <a:t>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https://docs.microsoft.com/en-us/azure/vpn-gateway/vpn-gateway-howto-vnet-vnet-resource-manager-portal#TestVNet1Connection</a:t>
            </a: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0116908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Intersite</a:t>
            </a:r>
            <a:r>
              <a:rPr lang="fr-FR" sz="3200" u="sng" dirty="0"/>
              <a:t> Connectivity</a:t>
            </a:r>
          </a:p>
          <a:p>
            <a:r>
              <a:rPr lang="fr-FR" sz="3200" dirty="0" err="1"/>
              <a:t>VNet</a:t>
            </a:r>
            <a:r>
              <a:rPr lang="fr-FR" sz="3200" dirty="0"/>
              <a:t>-to-</a:t>
            </a:r>
            <a:r>
              <a:rPr lang="fr-FR" sz="3200" dirty="0" err="1"/>
              <a:t>VNet</a:t>
            </a:r>
            <a:r>
              <a:rPr lang="fr-FR" sz="3200" dirty="0"/>
              <a:t> Connections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https://youtu.be/85VSGsMMJTo</a:t>
            </a:r>
            <a:endParaRPr lang="fr-FR" sz="3200"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Configure a </a:t>
            </a:r>
            <a:r>
              <a:rPr lang="en-US" sz="3200" dirty="0" err="1">
                <a:solidFill>
                  <a:schemeClr val="accent1"/>
                </a:solidFill>
                <a:hlinkClick r:id="rId3">
                  <a:extLst>
                    <a:ext uri="{A12FA001-AC4F-418D-AE19-62706E023703}">
                      <ahyp:hlinkClr xmlns:ahyp="http://schemas.microsoft.com/office/drawing/2018/hyperlinkcolor" val="tx"/>
                    </a:ext>
                  </a:extLst>
                </a:hlinkClick>
              </a:rPr>
              <a:t>VNet</a:t>
            </a:r>
            <a:r>
              <a:rPr lang="en-US" sz="3200" dirty="0">
                <a:solidFill>
                  <a:schemeClr val="accent1"/>
                </a:solidFill>
                <a:hlinkClick r:id="rId3">
                  <a:extLst>
                    <a:ext uri="{A12FA001-AC4F-418D-AE19-62706E023703}">
                      <ahyp:hlinkClr xmlns:ahyp="http://schemas.microsoft.com/office/drawing/2018/hyperlinkcolor" val="tx"/>
                    </a:ext>
                  </a:extLst>
                </a:hlinkClick>
              </a:rPr>
              <a:t>-to-</a:t>
            </a:r>
            <a:r>
              <a:rPr lang="en-US" sz="3200" dirty="0" err="1">
                <a:solidFill>
                  <a:schemeClr val="accent1"/>
                </a:solidFill>
                <a:hlinkClick r:id="rId3">
                  <a:extLst>
                    <a:ext uri="{A12FA001-AC4F-418D-AE19-62706E023703}">
                      <ahyp:hlinkClr xmlns:ahyp="http://schemas.microsoft.com/office/drawing/2018/hyperlinkcolor" val="tx"/>
                    </a:ext>
                  </a:extLst>
                </a:hlinkClick>
              </a:rPr>
              <a:t>VNet</a:t>
            </a:r>
            <a:r>
              <a:rPr lang="en-US" sz="3200" dirty="0">
                <a:solidFill>
                  <a:schemeClr val="accent1"/>
                </a:solidFill>
                <a:hlinkClick r:id="rId3">
                  <a:extLst>
                    <a:ext uri="{A12FA001-AC4F-418D-AE19-62706E023703}">
                      <ahyp:hlinkClr xmlns:ahyp="http://schemas.microsoft.com/office/drawing/2018/hyperlinkcolor" val="tx"/>
                    </a:ext>
                  </a:extLst>
                </a:hlinkClick>
              </a:rPr>
              <a:t> VPN gateway connection using the Azure portal</a:t>
            </a:r>
            <a:endParaRPr lang="en-US" sz="3200" dirty="0">
              <a:solidFill>
                <a:schemeClr val="accent1"/>
              </a:solidFill>
            </a:endParaRPr>
          </a:p>
          <a:p>
            <a:r>
              <a:rPr lang="en-US" sz="3200" dirty="0"/>
              <a:t>Configure a </a:t>
            </a:r>
            <a:r>
              <a:rPr lang="en-US" sz="3200" dirty="0" err="1"/>
              <a:t>VNet</a:t>
            </a:r>
            <a:r>
              <a:rPr lang="en-US" sz="3200" dirty="0"/>
              <a:t>-to-</a:t>
            </a:r>
            <a:r>
              <a:rPr lang="en-US" sz="3200" dirty="0" err="1"/>
              <a:t>VNet</a:t>
            </a:r>
            <a:r>
              <a:rPr lang="en-US" sz="3200" dirty="0"/>
              <a:t> VPN gateway connection using PowerShell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https://docs.microsoft.com/en-us/azure/vpn-gateway/vpn-gateway-vnet-vnet-rm-ps</a:t>
            </a:r>
            <a:endParaRPr lang="en-US" sz="3200" dirty="0">
              <a:solidFill>
                <a:schemeClr val="accent1"/>
              </a:solidFill>
            </a:endParaRPr>
          </a:p>
          <a:p>
            <a:r>
              <a:rPr lang="en-US" sz="3200" dirty="0"/>
              <a:t>Configure a </a:t>
            </a:r>
            <a:r>
              <a:rPr lang="en-US" sz="3200" dirty="0" err="1"/>
              <a:t>VNet</a:t>
            </a:r>
            <a:r>
              <a:rPr lang="en-US" sz="3200" dirty="0"/>
              <a:t>-to-</a:t>
            </a:r>
            <a:r>
              <a:rPr lang="en-US" sz="3200" dirty="0" err="1"/>
              <a:t>VNet</a:t>
            </a:r>
            <a:r>
              <a:rPr lang="en-US" sz="3200" dirty="0"/>
              <a:t> VPN gateway connection using Azure CLI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https://docs.microsoft.com/en-us/azure/vpn-gateway/vpn-gateway-howto-vnet-vnet-cli</a:t>
            </a:r>
            <a:endParaRPr lang="en-US" sz="3200" dirty="0">
              <a:solidFill>
                <a:schemeClr val="accent1"/>
              </a:solidFill>
            </a:endParaRPr>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3893204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err="1"/>
              <a:t>Intersite</a:t>
            </a:r>
            <a:r>
              <a:rPr lang="fr-FR" sz="3200" u="sng" dirty="0"/>
              <a:t> Connectivity</a:t>
            </a:r>
          </a:p>
          <a:p>
            <a:r>
              <a:rPr lang="en-US" sz="3200" dirty="0">
                <a:solidFill>
                  <a:schemeClr val="accent1"/>
                </a:solidFill>
                <a:hlinkClick r:id="rId2">
                  <a:extLst>
                    <a:ext uri="{A12FA001-AC4F-418D-AE19-62706E023703}">
                      <ahyp:hlinkClr xmlns:ahyp="http://schemas.microsoft.com/office/drawing/2018/hyperlinkcolor" val="tx"/>
                    </a:ext>
                  </a:extLst>
                </a:hlinkClick>
              </a:rPr>
              <a:t>Create and Manage VPN gateway with the Azure PowerShell module</a:t>
            </a:r>
            <a:endParaRPr lang="en-US" sz="3200" dirty="0">
              <a:solidFill>
                <a:schemeClr val="accent1"/>
              </a:solidFill>
            </a:endParaRPr>
          </a:p>
          <a:p>
            <a:r>
              <a:rPr lang="en-US" sz="3200" dirty="0"/>
              <a:t>Azure PowerShell samples for VPN Gateway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https://docs.microsoft.com/en-us/azure/vpn-gateway/powershell-samples</a:t>
            </a:r>
            <a:endParaRPr lang="en-US" sz="3200" dirty="0">
              <a:solidFill>
                <a:schemeClr val="accent1"/>
              </a:solidFill>
            </a:endParaRPr>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718923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Virtual Network </a:t>
            </a:r>
            <a:r>
              <a:rPr lang="fr-FR" sz="3200" u="sng" dirty="0" err="1"/>
              <a:t>Peering</a:t>
            </a:r>
            <a:endParaRPr lang="fr-FR" sz="3200" u="sng" dirty="0"/>
          </a:p>
          <a:p>
            <a:r>
              <a:rPr lang="fr-FR" sz="2800" dirty="0" err="1"/>
              <a:t>VNet</a:t>
            </a:r>
            <a:r>
              <a:rPr lang="fr-FR" sz="2800" dirty="0"/>
              <a:t> </a:t>
            </a:r>
            <a:r>
              <a:rPr lang="fr-FR" sz="2800" dirty="0" err="1"/>
              <a:t>Peering</a:t>
            </a:r>
            <a:r>
              <a:rPr lang="fr-FR" sz="2800" dirty="0"/>
              <a:t> - </a:t>
            </a:r>
            <a:r>
              <a:rPr lang="fr-FR" sz="2800" dirty="0">
                <a:solidFill>
                  <a:schemeClr val="accent1"/>
                </a:solidFill>
                <a:hlinkClick r:id="rId2">
                  <a:extLst>
                    <a:ext uri="{A12FA001-AC4F-418D-AE19-62706E023703}">
                      <ahyp:hlinkClr xmlns:ahyp="http://schemas.microsoft.com/office/drawing/2018/hyperlinkcolor" val="tx"/>
                    </a:ext>
                  </a:extLst>
                </a:hlinkClick>
              </a:rPr>
              <a:t>https://sec.ch9.ms/ch9/971d/4ad8b146-0a21-490e-9447-cd1b4c24971d/AzureFridayvNetPeering_high.mp4</a:t>
            </a:r>
            <a:endParaRPr lang="fr-FR" sz="2800" dirty="0">
              <a:solidFill>
                <a:schemeClr val="accent1"/>
              </a:solidFill>
            </a:endParaRPr>
          </a:p>
          <a:p>
            <a:r>
              <a:rPr lang="en-US" sz="2800" dirty="0"/>
              <a:t>Virtual network peering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https://docs.microsoft.com/en-us/azure/virtual-network/virtual-network-peering-overview</a:t>
            </a:r>
            <a:endParaRPr lang="en-US" sz="2800" dirty="0">
              <a:solidFill>
                <a:schemeClr val="accent1"/>
              </a:solidFill>
            </a:endParaRPr>
          </a:p>
          <a:p>
            <a:r>
              <a:rPr lang="en-US" sz="2800" dirty="0"/>
              <a:t>Create a peering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https://docs.microsoft.com/en-us/azure/virtual-network/virtual-network-manage-peering#create-a-peering</a:t>
            </a:r>
            <a:endParaRPr lang="en-US" sz="2800" dirty="0">
              <a:solidFill>
                <a:schemeClr val="accent1"/>
              </a:solidFill>
            </a:endParaRPr>
          </a:p>
          <a:p>
            <a:r>
              <a:rPr lang="en-US" sz="2800" dirty="0"/>
              <a:t>How to setup Global </a:t>
            </a:r>
            <a:r>
              <a:rPr lang="en-US" sz="2800" dirty="0" err="1"/>
              <a:t>VNet</a:t>
            </a:r>
            <a:r>
              <a:rPr lang="en-US" sz="2800" dirty="0"/>
              <a:t> peering in Azure - </a:t>
            </a:r>
            <a:r>
              <a:rPr lang="en-US" sz="2800" dirty="0">
                <a:solidFill>
                  <a:schemeClr val="accent1"/>
                </a:solidFill>
                <a:hlinkClick r:id="rId5">
                  <a:extLst>
                    <a:ext uri="{A12FA001-AC4F-418D-AE19-62706E023703}">
                      <ahyp:hlinkClr xmlns:ahyp="http://schemas.microsoft.com/office/drawing/2018/hyperlinkcolor" val="tx"/>
                    </a:ext>
                  </a:extLst>
                </a:hlinkClick>
              </a:rPr>
              <a:t>https://blogs.msdn.microsoft.com/azureedu/2018/04/24/how-to-setup-global-vnet-peering-in-azure/</a:t>
            </a:r>
            <a:endParaRPr lang="en-US" sz="2800" dirty="0">
              <a:solidFill>
                <a:schemeClr val="accent1"/>
              </a:solidFill>
            </a:endParaRPr>
          </a:p>
          <a:p>
            <a:r>
              <a:rPr lang="en-US" sz="2800" dirty="0"/>
              <a:t>Requirements and constraints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https://docs.microsoft.com/en-us/azure/virtual-network/virtual-network-manage-peering#requirements-and-constraints</a:t>
            </a:r>
            <a:endParaRPr lang="en-US" sz="28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12021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Objectifs cette présentation</a:t>
            </a:r>
          </a:p>
        </p:txBody>
      </p:sp>
      <p:sp>
        <p:nvSpPr>
          <p:cNvPr id="4" name="Text Placeholder 3"/>
          <p:cNvSpPr>
            <a:spLocks noGrp="1"/>
          </p:cNvSpPr>
          <p:nvPr>
            <p:ph type="body" sz="quarter" idx="10"/>
          </p:nvPr>
        </p:nvSpPr>
        <p:spPr/>
        <p:txBody>
          <a:bodyPr/>
          <a:lstStyle/>
          <a:p>
            <a:r>
              <a:rPr lang="fr-FR" dirty="0"/>
              <a:t>Bien se préparer au passage d’une certification Microsoft</a:t>
            </a:r>
          </a:p>
          <a:p>
            <a:r>
              <a:rPr lang="fr-FR" dirty="0"/>
              <a:t>Se mettre dans la logique de l’examen</a:t>
            </a:r>
          </a:p>
          <a:p>
            <a:r>
              <a:rPr lang="fr-FR" dirty="0"/>
              <a:t>Partager quelques trucs et astuces</a:t>
            </a:r>
          </a:p>
        </p:txBody>
      </p:sp>
    </p:spTree>
    <p:extLst>
      <p:ext uri="{BB962C8B-B14F-4D97-AF65-F5344CB8AC3E}">
        <p14:creationId xmlns:p14="http://schemas.microsoft.com/office/powerpoint/2010/main" val="243783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79437" y="1078496"/>
            <a:ext cx="10591800" cy="587410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r" defTabSz="932406"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Role Based Access Control</a:t>
            </a:r>
          </a:p>
        </p:txBody>
      </p:sp>
      <p:pic>
        <p:nvPicPr>
          <p:cNvPr id="5" name="Picture 4"/>
          <p:cNvPicPr>
            <a:picLocks noChangeAspect="1"/>
          </p:cNvPicPr>
          <p:nvPr/>
        </p:nvPicPr>
        <p:blipFill>
          <a:blip r:embed="rId3"/>
          <a:stretch>
            <a:fillRect/>
          </a:stretch>
        </p:blipFill>
        <p:spPr>
          <a:xfrm>
            <a:off x="732615" y="1287776"/>
            <a:ext cx="10285541" cy="5368025"/>
          </a:xfrm>
          <a:prstGeom prst="rect">
            <a:avLst/>
          </a:prstGeom>
        </p:spPr>
      </p:pic>
    </p:spTree>
    <p:extLst>
      <p:ext uri="{BB962C8B-B14F-4D97-AF65-F5344CB8AC3E}">
        <p14:creationId xmlns:p14="http://schemas.microsoft.com/office/powerpoint/2010/main" val="40262773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Virtual Network </a:t>
            </a:r>
            <a:r>
              <a:rPr lang="fr-FR" sz="3200" u="sng" dirty="0" err="1"/>
              <a:t>Peering</a:t>
            </a:r>
            <a:endParaRPr lang="fr-FR" sz="3200" u="sng" dirty="0"/>
          </a:p>
          <a:p>
            <a:r>
              <a:rPr lang="en-US" sz="3200" dirty="0"/>
              <a:t>How to setup Global </a:t>
            </a:r>
            <a:r>
              <a:rPr lang="en-US" sz="3200" dirty="0" err="1"/>
              <a:t>VNet</a:t>
            </a:r>
            <a:r>
              <a:rPr lang="en-US" sz="3200" dirty="0"/>
              <a:t> peering in Azure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https://blogs.msdn.microsoft.com/azureedu/2018/04/24/how-to-setup-global-vnet-peering-in-azure/</a:t>
            </a:r>
            <a:endParaRPr lang="en-US" sz="3200" dirty="0">
              <a:solidFill>
                <a:schemeClr val="accent1"/>
              </a:solidFill>
            </a:endParaRPr>
          </a:p>
          <a:p>
            <a:r>
              <a:rPr lang="en-US" sz="3200" dirty="0"/>
              <a:t>Requirements and constraints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https://docs.microsoft.com/en-us/azure/virtual-network/virtual-network-manage-peering#requirements-and-constraints</a:t>
            </a:r>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9357371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436475" cy="5888741"/>
          </a:xfrm>
        </p:spPr>
        <p:txBody>
          <a:bodyPr/>
          <a:lstStyle/>
          <a:p>
            <a:pPr marL="0" indent="0">
              <a:buNone/>
            </a:pPr>
            <a:r>
              <a:rPr lang="fr-FR" sz="3200" u="sng" dirty="0"/>
              <a:t>Virtual Network </a:t>
            </a:r>
            <a:r>
              <a:rPr lang="fr-FR" sz="3200" u="sng" dirty="0" err="1"/>
              <a:t>Peering</a:t>
            </a:r>
            <a:endParaRPr lang="fr-FR" sz="3200" u="sng" dirty="0"/>
          </a:p>
          <a:p>
            <a:r>
              <a:rPr lang="en-US" sz="2800" dirty="0"/>
              <a:t>Gateway transit -</a:t>
            </a:r>
            <a:r>
              <a:rPr lang="en-US" sz="2800" dirty="0">
                <a:solidFill>
                  <a:schemeClr val="accent1"/>
                </a:solidFill>
              </a:rPr>
              <a:t>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https://docs.microsoft.com/en-us/azure/vpn-gateway/vpn-gateway-peering-gateway-transit?toc=%2fazure%2fvirtual-network%2ftoc.json</a:t>
            </a:r>
            <a:endParaRPr lang="en-US" sz="2800" dirty="0">
              <a:solidFill>
                <a:schemeClr val="accent1"/>
              </a:solidFill>
            </a:endParaRPr>
          </a:p>
          <a:p>
            <a:r>
              <a:rPr lang="en-US" sz="2800" dirty="0"/>
              <a:t>PowerShell Example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https://docs.microsoft.com/en-us/azure/vpn-gateway/vpn-gateway-peering-gateway-transit?toc=%2fazure%2fvirtual-network%2ftoc.json#powershell-sample</a:t>
            </a:r>
            <a:endParaRPr lang="en-US" sz="2800" dirty="0">
              <a:solidFill>
                <a:schemeClr val="accent1"/>
              </a:solidFill>
            </a:endParaRPr>
          </a:p>
          <a:p>
            <a:r>
              <a:rPr lang="en-US" sz="2800" dirty="0"/>
              <a:t>Hub and spoke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https://docs.microsoft.com/en-us/azure/architecture/reference-architectures/hybrid-networking/hub-spoke</a:t>
            </a:r>
            <a:endParaRPr lang="en-US" sz="2800" dirty="0">
              <a:solidFill>
                <a:schemeClr val="accent1"/>
              </a:solidFill>
            </a:endParaRPr>
          </a:p>
          <a:p>
            <a:r>
              <a:rPr lang="en-US" sz="2800" dirty="0"/>
              <a:t>Gateway Subnet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https://docs.microsoft.com/en-us/azure/vpn-gateway/vpn-gateway-about-vpn-gateway-settings#gwsub</a:t>
            </a:r>
            <a:endParaRPr lang="en-US" sz="28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4368677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Connecting</a:t>
            </a:r>
            <a:r>
              <a:rPr lang="fr-FR" sz="5400" dirty="0"/>
              <a:t> Virtual Networks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9" y="764723"/>
            <a:ext cx="12436475" cy="5888741"/>
          </a:xfrm>
        </p:spPr>
        <p:txBody>
          <a:bodyPr/>
          <a:lstStyle/>
          <a:p>
            <a:pPr marL="0" indent="0">
              <a:buNone/>
            </a:pPr>
            <a:r>
              <a:rPr lang="fr-FR" sz="3200" u="sng" dirty="0"/>
              <a:t>Virtual Network </a:t>
            </a:r>
            <a:r>
              <a:rPr lang="fr-FR" sz="3200" u="sng" dirty="0" err="1"/>
              <a:t>Peering</a:t>
            </a:r>
            <a:endParaRPr lang="fr-FR" sz="3200" u="sng" dirty="0"/>
          </a:p>
          <a:p>
            <a:r>
              <a:rPr lang="fr-FR" sz="2800" dirty="0" err="1"/>
              <a:t>VNet</a:t>
            </a:r>
            <a:r>
              <a:rPr lang="fr-FR" sz="2800" dirty="0"/>
              <a:t> </a:t>
            </a:r>
            <a:r>
              <a:rPr lang="fr-FR" sz="2800" dirty="0" err="1"/>
              <a:t>Peering</a:t>
            </a:r>
            <a:r>
              <a:rPr lang="fr-FR" sz="2800" dirty="0"/>
              <a:t> - </a:t>
            </a:r>
            <a:r>
              <a:rPr lang="fr-FR" sz="2800" dirty="0">
                <a:solidFill>
                  <a:schemeClr val="accent1"/>
                </a:solidFill>
                <a:hlinkClick r:id="rId2">
                  <a:extLst>
                    <a:ext uri="{A12FA001-AC4F-418D-AE19-62706E023703}">
                      <ahyp:hlinkClr xmlns:ahyp="http://schemas.microsoft.com/office/drawing/2018/hyperlinkcolor" val="tx"/>
                    </a:ext>
                  </a:extLst>
                </a:hlinkClick>
              </a:rPr>
              <a:t>https://youtu.be/IfHUgnvd6VA</a:t>
            </a:r>
            <a:endParaRPr lang="fr-FR" sz="2800" dirty="0">
              <a:solidFill>
                <a:schemeClr val="accent1"/>
              </a:solidFill>
            </a:endParaRPr>
          </a:p>
          <a:p>
            <a:r>
              <a:rPr lang="en-US" sz="2800" dirty="0"/>
              <a:t>Global </a:t>
            </a:r>
            <a:r>
              <a:rPr lang="en-US" sz="2800" dirty="0" err="1"/>
              <a:t>VNet</a:t>
            </a:r>
            <a:r>
              <a:rPr lang="en-US" sz="2800" dirty="0"/>
              <a:t> Peering now generally available - </a:t>
            </a:r>
            <a:r>
              <a:rPr lang="en-US" sz="2800" u="sng" dirty="0">
                <a:solidFill>
                  <a:schemeClr val="accent1"/>
                </a:solidFill>
                <a:hlinkClick r:id="rId3">
                  <a:extLst>
                    <a:ext uri="{A12FA001-AC4F-418D-AE19-62706E023703}">
                      <ahyp:hlinkClr xmlns:ahyp="http://schemas.microsoft.com/office/drawing/2018/hyperlinkcolor" val="tx"/>
                    </a:ext>
                  </a:extLst>
                </a:hlinkClick>
              </a:rPr>
              <a:t>https://azure.microsoft.com/en-us/blog/global-vnet-peering-now-generally-available</a:t>
            </a:r>
            <a:endParaRPr lang="en-US" sz="2800" u="sng" dirty="0">
              <a:solidFill>
                <a:schemeClr val="accent1"/>
              </a:solidFill>
            </a:endParaRPr>
          </a:p>
          <a:p>
            <a:r>
              <a:rPr lang="en-US" sz="2800" u="sng" dirty="0">
                <a:solidFill>
                  <a:schemeClr val="accent1"/>
                </a:solidFill>
                <a:hlinkClick r:id="rId4">
                  <a:extLst>
                    <a:ext uri="{A12FA001-AC4F-418D-AE19-62706E023703}">
                      <ahyp:hlinkClr xmlns:ahyp="http://schemas.microsoft.com/office/drawing/2018/hyperlinkcolor" val="tx"/>
                    </a:ext>
                  </a:extLst>
                </a:hlinkClick>
              </a:rPr>
              <a:t>Tutorial: Connect virtual networks with virtual network peering using the Azure portal</a:t>
            </a:r>
            <a:r>
              <a:rPr lang="en-US" sz="2800" dirty="0">
                <a:solidFill>
                  <a:schemeClr val="accent1"/>
                </a:solidFill>
              </a:rPr>
              <a:t>.</a:t>
            </a:r>
          </a:p>
          <a:p>
            <a:r>
              <a:rPr lang="en-US" sz="2800" dirty="0"/>
              <a:t>Connect virtual networks with virtual network peering using PowerShell - </a:t>
            </a:r>
            <a:r>
              <a:rPr lang="en-US" sz="2800" dirty="0">
                <a:solidFill>
                  <a:schemeClr val="accent1"/>
                </a:solidFill>
                <a:hlinkClick r:id="rId5">
                  <a:extLst>
                    <a:ext uri="{A12FA001-AC4F-418D-AE19-62706E023703}">
                      <ahyp:hlinkClr xmlns:ahyp="http://schemas.microsoft.com/office/drawing/2018/hyperlinkcolor" val="tx"/>
                    </a:ext>
                  </a:extLst>
                </a:hlinkClick>
              </a:rPr>
              <a:t>https://docs.microsoft.com/en-us/azure/virtual-network/tutorial-connect-virtual-networks-powershell</a:t>
            </a:r>
            <a:endParaRPr lang="en-US" sz="2800" dirty="0">
              <a:solidFill>
                <a:schemeClr val="accent1"/>
              </a:solidFill>
            </a:endParaRPr>
          </a:p>
          <a:p>
            <a:r>
              <a:rPr lang="en-US" sz="2800" dirty="0"/>
              <a:t>Connect virtual networks with virtual network peering using the Azure CLI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https://docs.microsoft.com/en-us/azure/virtual-network/tutorial-connect-virtual-networks-cli</a:t>
            </a:r>
            <a:endParaRPr lang="en-US" sz="28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52736868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5423B0-50D7-493E-A94D-A6157C37BA1D}"/>
              </a:ext>
            </a:extLst>
          </p:cNvPr>
          <p:cNvSpPr>
            <a:spLocks noGrp="1"/>
          </p:cNvSpPr>
          <p:nvPr>
            <p:ph type="title"/>
          </p:nvPr>
        </p:nvSpPr>
        <p:spPr>
          <a:xfrm>
            <a:off x="0" y="0"/>
            <a:ext cx="11889564" cy="1648326"/>
          </a:xfrm>
        </p:spPr>
        <p:txBody>
          <a:bodyPr/>
          <a:lstStyle/>
          <a:p>
            <a:br>
              <a:rPr lang="fr-FR" dirty="0"/>
            </a:br>
            <a:r>
              <a:rPr lang="fr-FR" b="1" dirty="0"/>
              <a:t>Module 5 :  </a:t>
            </a:r>
            <a:r>
              <a:rPr lang="fr-FR" dirty="0" err="1"/>
              <a:t>Managing</a:t>
            </a:r>
            <a:r>
              <a:rPr lang="fr-FR" dirty="0"/>
              <a:t> </a:t>
            </a:r>
            <a:r>
              <a:rPr lang="fr-FR" dirty="0" err="1"/>
              <a:t>Identities</a:t>
            </a:r>
            <a:br>
              <a:rPr lang="fr-FR" dirty="0"/>
            </a:br>
            <a:br>
              <a:rPr lang="fr-FR" dirty="0"/>
            </a:br>
            <a:br>
              <a:rPr lang="fr-FR" dirty="0"/>
            </a:br>
            <a:br>
              <a:rPr lang="fr-FR" dirty="0"/>
            </a:br>
            <a:endParaRPr lang="fr-FR" dirty="0"/>
          </a:p>
        </p:txBody>
      </p:sp>
      <p:sp>
        <p:nvSpPr>
          <p:cNvPr id="2" name="TextBox 1">
            <a:extLst>
              <a:ext uri="{FF2B5EF4-FFF2-40B4-BE49-F238E27FC236}">
                <a16:creationId xmlns:a16="http://schemas.microsoft.com/office/drawing/2014/main" id="{5356B0D2-8FF7-466C-8806-4179F6ADC409}"/>
              </a:ext>
            </a:extLst>
          </p:cNvPr>
          <p:cNvSpPr txBox="1"/>
          <p:nvPr/>
        </p:nvSpPr>
        <p:spPr>
          <a:xfrm>
            <a:off x="962952" y="2112021"/>
            <a:ext cx="8334797" cy="3269183"/>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Managing</a:t>
            </a:r>
            <a:r>
              <a:rPr lang="fr-FR" sz="2800" dirty="0">
                <a:solidFill>
                  <a:schemeClr val="bg1"/>
                </a:solidFill>
                <a:latin typeface="+mj-lt"/>
              </a:rPr>
              <a:t> Azure Active Directory</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Managing</a:t>
            </a:r>
            <a:r>
              <a:rPr lang="fr-FR" sz="2800" dirty="0">
                <a:solidFill>
                  <a:schemeClr val="bg1"/>
                </a:solidFill>
                <a:latin typeface="+mj-lt"/>
              </a:rPr>
              <a:t> Azure Active Directory </a:t>
            </a:r>
            <a:r>
              <a:rPr lang="fr-FR" sz="2800" dirty="0" err="1">
                <a:solidFill>
                  <a:schemeClr val="bg1"/>
                </a:solidFill>
                <a:latin typeface="+mj-lt"/>
              </a:rPr>
              <a:t>Objects</a:t>
            </a: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Implementing</a:t>
            </a:r>
            <a:r>
              <a:rPr lang="fr-FR" sz="2800" dirty="0">
                <a:solidFill>
                  <a:schemeClr val="bg1"/>
                </a:solidFill>
                <a:latin typeface="+mj-lt"/>
              </a:rPr>
              <a:t> and </a:t>
            </a:r>
            <a:r>
              <a:rPr lang="fr-FR" sz="2800" dirty="0" err="1">
                <a:solidFill>
                  <a:schemeClr val="bg1"/>
                </a:solidFill>
                <a:latin typeface="+mj-lt"/>
              </a:rPr>
              <a:t>Managing</a:t>
            </a:r>
            <a:r>
              <a:rPr lang="fr-FR" sz="2800" dirty="0">
                <a:solidFill>
                  <a:schemeClr val="bg1"/>
                </a:solidFill>
                <a:latin typeface="+mj-lt"/>
              </a:rPr>
              <a:t> </a:t>
            </a:r>
            <a:r>
              <a:rPr lang="fr-FR" sz="2800" dirty="0" err="1">
                <a:solidFill>
                  <a:schemeClr val="bg1"/>
                </a:solidFill>
                <a:latin typeface="+mj-lt"/>
              </a:rPr>
              <a:t>Hybrid</a:t>
            </a:r>
            <a:r>
              <a:rPr lang="fr-FR" sz="2800" dirty="0">
                <a:solidFill>
                  <a:schemeClr val="bg1"/>
                </a:solidFill>
                <a:latin typeface="+mj-lt"/>
              </a:rPr>
              <a:t> </a:t>
            </a:r>
            <a:r>
              <a:rPr lang="fr-FR" sz="2800" dirty="0" err="1">
                <a:solidFill>
                  <a:schemeClr val="bg1"/>
                </a:solidFill>
                <a:latin typeface="+mj-lt"/>
              </a:rPr>
              <a:t>Identities</a:t>
            </a:r>
            <a:r>
              <a:rPr lang="fr-FR" sz="2800" dirty="0">
                <a:solidFill>
                  <a:schemeClr val="bg1"/>
                </a:solidFill>
                <a:latin typeface="+mj-lt"/>
              </a:rPr>
              <a:t> </a:t>
            </a: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a:p>
            <a:pPr marL="457200" indent="-457200">
              <a:lnSpc>
                <a:spcPct val="90000"/>
              </a:lnSpc>
              <a:spcAft>
                <a:spcPts val="600"/>
              </a:spcAft>
              <a:buFont typeface="Arial" panose="020B0604020202020204" pitchFamily="34" charset="0"/>
              <a:buChar char="•"/>
            </a:pPr>
            <a:endParaRPr lang="fr-FR" sz="2800" dirty="0">
              <a:solidFill>
                <a:schemeClr val="bg1"/>
              </a:solidFill>
              <a:latin typeface="+mj-lt"/>
            </a:endParaRPr>
          </a:p>
        </p:txBody>
      </p:sp>
    </p:spTree>
    <p:extLst>
      <p:ext uri="{BB962C8B-B14F-4D97-AF65-F5344CB8AC3E}">
        <p14:creationId xmlns:p14="http://schemas.microsoft.com/office/powerpoint/2010/main" val="40818725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74638" y="1212850"/>
            <a:ext cx="11887200" cy="4370427"/>
          </a:xfrm>
        </p:spPr>
        <p:txBody>
          <a:bodyPr/>
          <a:lstStyle/>
          <a:p>
            <a:r>
              <a:rPr lang="fr-FR" sz="3600" dirty="0"/>
              <a:t>Une solution cloud complète de gestion des identités et des accès (IAM) sous forme de service (</a:t>
            </a:r>
            <a:r>
              <a:rPr lang="fr-FR" sz="3600" dirty="0" err="1"/>
              <a:t>IdMaaS</a:t>
            </a:r>
            <a:r>
              <a:rPr lang="fr-FR" sz="3600" dirty="0"/>
              <a:t>)  </a:t>
            </a:r>
          </a:p>
          <a:p>
            <a:endParaRPr lang="fr-FR" sz="3600" dirty="0"/>
          </a:p>
          <a:p>
            <a:r>
              <a:rPr lang="fr-FR" sz="3600" dirty="0"/>
              <a:t>Elle combine des services d'annuaire, une gouvernance des identités et une gestion des accès aux applications avancées ainsi qu'une plate-forme riche fondée sur les standards pour les développeurs </a:t>
            </a:r>
          </a:p>
        </p:txBody>
      </p:sp>
      <p:sp>
        <p:nvSpPr>
          <p:cNvPr id="5" name="Title 4"/>
          <p:cNvSpPr>
            <a:spLocks noGrp="1"/>
          </p:cNvSpPr>
          <p:nvPr>
            <p:ph type="title"/>
          </p:nvPr>
        </p:nvSpPr>
        <p:spPr/>
        <p:txBody>
          <a:bodyPr/>
          <a:lstStyle/>
          <a:p>
            <a:r>
              <a:rPr lang="fr-FR"/>
              <a:t>Qu’est-ce qu’Azure Active Directory ?</a:t>
            </a:r>
            <a:endParaRPr lang="fr-FR" dirty="0"/>
          </a:p>
        </p:txBody>
      </p:sp>
      <p:sp>
        <p:nvSpPr>
          <p:cNvPr id="16" name="Freeform 128"/>
          <p:cNvSpPr>
            <a:spLocks noChangeAspect="1"/>
          </p:cNvSpPr>
          <p:nvPr/>
        </p:nvSpPr>
        <p:spPr bwMode="black">
          <a:xfrm>
            <a:off x="8820878" y="5415562"/>
            <a:ext cx="2653943" cy="14660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8100">
            <a:solidFill>
              <a:schemeClr val="tx1"/>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4"/>
          <p:cNvGrpSpPr>
            <a:grpSpLocks noChangeAspect="1"/>
          </p:cNvGrpSpPr>
          <p:nvPr/>
        </p:nvGrpSpPr>
        <p:grpSpPr bwMode="auto">
          <a:xfrm>
            <a:off x="9933598" y="4731201"/>
            <a:ext cx="1971600" cy="1959174"/>
            <a:chOff x="3125" y="1415"/>
            <a:chExt cx="1586" cy="1576"/>
          </a:xfrm>
          <a:solidFill>
            <a:schemeClr val="bg1"/>
          </a:solidFill>
        </p:grpSpPr>
        <p:sp>
          <p:nvSpPr>
            <p:cNvPr id="1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04575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154436"/>
          </a:xfrm>
        </p:spPr>
        <p:txBody>
          <a:bodyPr/>
          <a:lstStyle/>
          <a:p>
            <a:r>
              <a:rPr lang="fr-FR" dirty="0"/>
              <a:t>AAD est le service de gestion des identités (IAM) et des accès utilisé par les services Microsoft Online :</a:t>
            </a:r>
          </a:p>
          <a:p>
            <a:pPr lvl="1"/>
            <a:r>
              <a:rPr lang="fr-FR" sz="3200" dirty="0">
                <a:latin typeface="+mj-lt"/>
              </a:rPr>
              <a:t>Office 365</a:t>
            </a:r>
          </a:p>
          <a:p>
            <a:pPr lvl="1"/>
            <a:r>
              <a:rPr lang="fr-FR" sz="3200" dirty="0">
                <a:latin typeface="+mj-lt"/>
              </a:rPr>
              <a:t>Dynamics 365</a:t>
            </a:r>
          </a:p>
          <a:p>
            <a:pPr lvl="1"/>
            <a:r>
              <a:rPr lang="fr-FR" sz="3200" dirty="0">
                <a:latin typeface="+mj-lt"/>
              </a:rPr>
              <a:t>Microsoft Intune</a:t>
            </a:r>
          </a:p>
          <a:p>
            <a:pPr lvl="1"/>
            <a:r>
              <a:rPr lang="fr-FR" sz="3200" dirty="0">
                <a:latin typeface="+mj-lt"/>
              </a:rPr>
              <a:t>Le portail </a:t>
            </a:r>
            <a:r>
              <a:rPr lang="fr-FR" sz="3200" dirty="0" err="1">
                <a:latin typeface="+mj-lt"/>
              </a:rPr>
              <a:t>MyApps</a:t>
            </a:r>
            <a:endParaRPr lang="fr-FR" sz="3200" dirty="0">
              <a:latin typeface="+mj-lt"/>
            </a:endParaRPr>
          </a:p>
          <a:p>
            <a:r>
              <a:rPr lang="fr-FR" sz="4880" dirty="0">
                <a:latin typeface="+mj-lt"/>
              </a:rPr>
              <a:t>AAD permet aussi l’intégration </a:t>
            </a:r>
            <a:r>
              <a:rPr lang="fr-FR" sz="4880" dirty="0"/>
              <a:t>de plus de </a:t>
            </a:r>
            <a:r>
              <a:rPr lang="fr-FR" sz="4880" dirty="0">
                <a:latin typeface="+mj-lt"/>
              </a:rPr>
              <a:t>2900 applications SaaS &amp; Web!</a:t>
            </a:r>
          </a:p>
        </p:txBody>
      </p:sp>
      <p:sp>
        <p:nvSpPr>
          <p:cNvPr id="4" name="Title 3"/>
          <p:cNvSpPr>
            <a:spLocks noGrp="1"/>
          </p:cNvSpPr>
          <p:nvPr>
            <p:ph type="title"/>
          </p:nvPr>
        </p:nvSpPr>
        <p:spPr/>
        <p:txBody>
          <a:bodyPr/>
          <a:lstStyle/>
          <a:p>
            <a:r>
              <a:rPr lang="en-US" dirty="0"/>
              <a:t>Azure Active Directory</a:t>
            </a:r>
          </a:p>
        </p:txBody>
      </p:sp>
    </p:spTree>
    <p:extLst>
      <p:ext uri="{BB962C8B-B14F-4D97-AF65-F5344CB8AC3E}">
        <p14:creationId xmlns:p14="http://schemas.microsoft.com/office/powerpoint/2010/main" val="3564449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Arrow Connector 75"/>
          <p:cNvCxnSpPr/>
          <p:nvPr/>
        </p:nvCxnSpPr>
        <p:spPr>
          <a:xfrm>
            <a:off x="10751725" y="3628090"/>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171070" y="3646456"/>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fr-FR" dirty="0" err="1"/>
              <a:t>PaaS</a:t>
            </a:r>
            <a:r>
              <a:rPr lang="fr-FR" dirty="0"/>
              <a:t> et </a:t>
            </a:r>
            <a:r>
              <a:rPr lang="fr-FR" dirty="0" err="1"/>
              <a:t>SaaS</a:t>
            </a:r>
            <a:r>
              <a:rPr lang="fr-FR" dirty="0"/>
              <a:t> en mode hybride                 3 approches </a:t>
            </a:r>
          </a:p>
        </p:txBody>
      </p:sp>
      <p:sp>
        <p:nvSpPr>
          <p:cNvPr id="52" name="Rectangle 60"/>
          <p:cNvSpPr/>
          <p:nvPr/>
        </p:nvSpPr>
        <p:spPr bwMode="auto">
          <a:xfrm>
            <a:off x="583758" y="3234557"/>
            <a:ext cx="2965352" cy="411900"/>
          </a:xfrm>
          <a:custGeom>
            <a:avLst/>
            <a:gdLst>
              <a:gd name="connsiteX0" fmla="*/ 0 w 2843784"/>
              <a:gd name="connsiteY0" fmla="*/ 0 h 484632"/>
              <a:gd name="connsiteX1" fmla="*/ 2843784 w 2843784"/>
              <a:gd name="connsiteY1" fmla="*/ 0 h 484632"/>
              <a:gd name="connsiteX2" fmla="*/ 2843784 w 2843784"/>
              <a:gd name="connsiteY2" fmla="*/ 484632 h 484632"/>
              <a:gd name="connsiteX3" fmla="*/ 0 w 2843784"/>
              <a:gd name="connsiteY3" fmla="*/ 484632 h 484632"/>
              <a:gd name="connsiteX4" fmla="*/ 0 w 2843784"/>
              <a:gd name="connsiteY4" fmla="*/ 0 h 48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784" h="484632">
                <a:moveTo>
                  <a:pt x="0" y="0"/>
                </a:moveTo>
                <a:lnTo>
                  <a:pt x="2843784" y="0"/>
                </a:lnTo>
                <a:lnTo>
                  <a:pt x="2843784" y="484632"/>
                </a:lnTo>
                <a:lnTo>
                  <a:pt x="0" y="484632"/>
                </a:lnTo>
                <a:lnTo>
                  <a:pt x="0" y="0"/>
                </a:lnTo>
                <a:close/>
              </a:path>
            </a:pathLst>
          </a:custGeom>
          <a:solidFill>
            <a:srgbClr val="0088EE"/>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Azure Active Directory</a:t>
            </a:r>
          </a:p>
        </p:txBody>
      </p:sp>
      <p:grpSp>
        <p:nvGrpSpPr>
          <p:cNvPr id="61" name="Group 60"/>
          <p:cNvGrpSpPr/>
          <p:nvPr/>
        </p:nvGrpSpPr>
        <p:grpSpPr>
          <a:xfrm>
            <a:off x="9391679" y="98335"/>
            <a:ext cx="2956669" cy="1489575"/>
            <a:chOff x="3429000" y="3581400"/>
            <a:chExt cx="3478750" cy="1752600"/>
          </a:xfrm>
        </p:grpSpPr>
        <p:sp>
          <p:nvSpPr>
            <p:cNvPr id="59" name="Freeform 7"/>
            <p:cNvSpPr>
              <a:spLocks/>
            </p:cNvSpPr>
            <p:nvPr/>
          </p:nvSpPr>
          <p:spPr bwMode="auto">
            <a:xfrm>
              <a:off x="3429000" y="3581400"/>
              <a:ext cx="3478750" cy="1752600"/>
            </a:xfrm>
            <a:custGeom>
              <a:avLst/>
              <a:gdLst/>
              <a:ahLst/>
              <a:cxnLst>
                <a:cxn ang="0">
                  <a:pos x="6359" y="0"/>
                </a:cxn>
                <a:cxn ang="0">
                  <a:pos x="4385" y="1129"/>
                </a:cxn>
                <a:cxn ang="0">
                  <a:pos x="3525" y="915"/>
                </a:cxn>
                <a:cxn ang="0">
                  <a:pos x="1888" y="1923"/>
                </a:cxn>
                <a:cxn ang="0">
                  <a:pos x="1378" y="1826"/>
                </a:cxn>
                <a:cxn ang="0">
                  <a:pos x="0" y="3203"/>
                </a:cxn>
                <a:cxn ang="0">
                  <a:pos x="1301" y="4578"/>
                </a:cxn>
                <a:cxn ang="0">
                  <a:pos x="1301" y="4581"/>
                </a:cxn>
                <a:cxn ang="0">
                  <a:pos x="6359" y="4581"/>
                </a:cxn>
                <a:cxn ang="0">
                  <a:pos x="8650" y="2290"/>
                </a:cxn>
                <a:cxn ang="0">
                  <a:pos x="6359" y="0"/>
                </a:cxn>
              </a:cxnLst>
              <a:rect l="0" t="0" r="r" b="b"/>
              <a:pathLst>
                <a:path w="8650" h="4581">
                  <a:moveTo>
                    <a:pt x="6359" y="0"/>
                  </a:moveTo>
                  <a:cubicBezTo>
                    <a:pt x="5518" y="0"/>
                    <a:pt x="4783" y="453"/>
                    <a:pt x="4385" y="1129"/>
                  </a:cubicBezTo>
                  <a:cubicBezTo>
                    <a:pt x="4128" y="993"/>
                    <a:pt x="3836" y="915"/>
                    <a:pt x="3525" y="915"/>
                  </a:cubicBezTo>
                  <a:cubicBezTo>
                    <a:pt x="2809" y="915"/>
                    <a:pt x="2190" y="1325"/>
                    <a:pt x="1888" y="1923"/>
                  </a:cubicBezTo>
                  <a:cubicBezTo>
                    <a:pt x="1730" y="1860"/>
                    <a:pt x="1558" y="1826"/>
                    <a:pt x="1378" y="1826"/>
                  </a:cubicBezTo>
                  <a:cubicBezTo>
                    <a:pt x="617" y="1826"/>
                    <a:pt x="0" y="2442"/>
                    <a:pt x="0" y="3203"/>
                  </a:cubicBezTo>
                  <a:cubicBezTo>
                    <a:pt x="0" y="3938"/>
                    <a:pt x="576" y="4538"/>
                    <a:pt x="1301" y="4578"/>
                  </a:cubicBezTo>
                  <a:cubicBezTo>
                    <a:pt x="1301" y="4581"/>
                    <a:pt x="1301" y="4581"/>
                    <a:pt x="1301" y="4581"/>
                  </a:cubicBezTo>
                  <a:cubicBezTo>
                    <a:pt x="6359" y="4581"/>
                    <a:pt x="6359" y="4581"/>
                    <a:pt x="6359" y="4581"/>
                  </a:cubicBezTo>
                  <a:cubicBezTo>
                    <a:pt x="7624" y="4581"/>
                    <a:pt x="8650" y="3555"/>
                    <a:pt x="8650" y="2290"/>
                  </a:cubicBezTo>
                  <a:cubicBezTo>
                    <a:pt x="8650" y="1025"/>
                    <a:pt x="7624" y="0"/>
                    <a:pt x="6359" y="0"/>
                  </a:cubicBezTo>
                  <a:close/>
                </a:path>
              </a:pathLst>
            </a:custGeom>
            <a:solidFill>
              <a:schemeClr val="bg1"/>
            </a:solidFill>
            <a:ln w="28575">
              <a:solidFill>
                <a:schemeClr val="tx1">
                  <a:lumMod val="95000"/>
                  <a:lumOff val="5000"/>
                </a:schemeClr>
              </a:solidFill>
            </a:ln>
          </p:spPr>
          <p:txBody>
            <a:bodyPr vert="horz" wrap="square" lIns="93272" tIns="46637" rIns="93272" bIns="46637"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35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TextBox 59"/>
            <p:cNvSpPr txBox="1"/>
            <p:nvPr/>
          </p:nvSpPr>
          <p:spPr>
            <a:xfrm>
              <a:off x="4029800" y="4340774"/>
              <a:ext cx="2617250" cy="615609"/>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srgbClr val="000000"/>
                  </a:solidFill>
                  <a:effectLst/>
                  <a:uLnTx/>
                  <a:uFillTx/>
                  <a:latin typeface="Segoe UI"/>
                  <a:ea typeface="+mn-ea"/>
                  <a:cs typeface="+mn-cs"/>
                </a:rPr>
                <a:t>PaaS</a:t>
              </a:r>
              <a:r>
                <a:rPr kumimoji="0" lang="fr-FR" sz="2800" b="0" i="0" u="none" strike="noStrike" kern="1200" cap="none" spc="0" normalizeH="0" baseline="0" noProof="0" dirty="0">
                  <a:ln>
                    <a:noFill/>
                  </a:ln>
                  <a:solidFill>
                    <a:srgbClr val="000000"/>
                  </a:solidFill>
                  <a:effectLst/>
                  <a:uLnTx/>
                  <a:uFillTx/>
                  <a:latin typeface="Segoe UI"/>
                  <a:ea typeface="+mn-ea"/>
                  <a:cs typeface="+mn-cs"/>
                </a:rPr>
                <a:t> et </a:t>
              </a:r>
              <a:r>
                <a:rPr kumimoji="0" lang="fr-FR" sz="2800" b="0" i="0" u="none" strike="noStrike" kern="1200" cap="none" spc="0" normalizeH="0" baseline="0" noProof="0" dirty="0" err="1">
                  <a:ln>
                    <a:noFill/>
                  </a:ln>
                  <a:solidFill>
                    <a:srgbClr val="000000"/>
                  </a:solidFill>
                  <a:effectLst/>
                  <a:uLnTx/>
                  <a:uFillTx/>
                  <a:latin typeface="Segoe UI"/>
                  <a:ea typeface="+mn-ea"/>
                  <a:cs typeface="+mn-cs"/>
                </a:rPr>
                <a:t>SaaS</a:t>
              </a:r>
              <a:endParaRPr kumimoji="0" lang="fr-FR" sz="2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TextBox 61"/>
          <p:cNvSpPr txBox="1"/>
          <p:nvPr/>
        </p:nvSpPr>
        <p:spPr>
          <a:xfrm>
            <a:off x="583759" y="4664316"/>
            <a:ext cx="3302970" cy="2013628"/>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Une seule identité dans le Cloud public. </a:t>
            </a: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Parfait pour les petites organisations</a:t>
            </a: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Pas d’intégration avec l’annuaire sur site</a:t>
            </a:r>
          </a:p>
        </p:txBody>
      </p:sp>
      <p:sp>
        <p:nvSpPr>
          <p:cNvPr id="63" name="TextBox 62"/>
          <p:cNvSpPr txBox="1"/>
          <p:nvPr/>
        </p:nvSpPr>
        <p:spPr>
          <a:xfrm>
            <a:off x="960200" y="2138515"/>
            <a:ext cx="2201980" cy="732765"/>
          </a:xfrm>
          <a:prstGeom prst="rect">
            <a:avLst/>
          </a:prstGeom>
          <a:noFill/>
        </p:spPr>
        <p:txBody>
          <a:bodyPr wrap="square" rtlCol="0">
            <a:sp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C00000"/>
                </a:solidFill>
                <a:effectLst/>
                <a:uLnTx/>
                <a:uFillTx/>
                <a:latin typeface="Segoe UI"/>
                <a:ea typeface="+mn-ea"/>
                <a:cs typeface="+mn-cs"/>
              </a:rPr>
              <a:t>Identités dans le Cloud Public</a:t>
            </a:r>
          </a:p>
        </p:txBody>
      </p:sp>
      <p:sp>
        <p:nvSpPr>
          <p:cNvPr id="64" name="Rectangle 63"/>
          <p:cNvSpPr/>
          <p:nvPr/>
        </p:nvSpPr>
        <p:spPr bwMode="auto">
          <a:xfrm>
            <a:off x="4404842" y="3234958"/>
            <a:ext cx="2963281" cy="411499"/>
          </a:xfrm>
          <a:prstGeom prst="rect">
            <a:avLst/>
          </a:prstGeom>
          <a:solidFill>
            <a:srgbClr val="0088EE"/>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Azure Active Directory</a:t>
            </a:r>
          </a:p>
        </p:txBody>
      </p:sp>
      <p:cxnSp>
        <p:nvCxnSpPr>
          <p:cNvPr id="65" name="Straight Arrow Connector 64"/>
          <p:cNvCxnSpPr/>
          <p:nvPr/>
        </p:nvCxnSpPr>
        <p:spPr>
          <a:xfrm>
            <a:off x="5764888" y="3628090"/>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bwMode="auto">
          <a:xfrm>
            <a:off x="4420711" y="3887146"/>
            <a:ext cx="2963281" cy="371520"/>
          </a:xfrm>
          <a:prstGeom prst="roundRect">
            <a:avLst/>
          </a:prstGeom>
          <a:solidFill>
            <a:schemeClr val="accent1"/>
          </a:solidFill>
          <a:ln w="25400" cap="flat" cmpd="sng" algn="ctr">
            <a:noFill/>
            <a:prstDash val="solid"/>
          </a:ln>
          <a:effectLst/>
        </p:spPr>
        <p:txBody>
          <a:bodyPr lIns="77713" tIns="38857" rIns="77713" bIns="38857"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105" b="0" i="0" u="none" strike="noStrike" kern="0" cap="none" spc="0" normalizeH="0" baseline="0" noProof="0" dirty="0" err="1">
                <a:ln>
                  <a:solidFill>
                    <a:srgbClr val="FFFFFF">
                      <a:alpha val="0"/>
                    </a:srgbClr>
                  </a:solidFill>
                </a:ln>
                <a:solidFill>
                  <a:srgbClr val="FFFFFF"/>
                </a:solidFill>
                <a:effectLst/>
                <a:uLnTx/>
                <a:uFillTx/>
                <a:latin typeface="Segoe UI"/>
                <a:ea typeface="+mn-ea"/>
                <a:cs typeface="+mn-cs"/>
              </a:rPr>
              <a:t>Synchronisation</a:t>
            </a:r>
            <a:r>
              <a:rPr kumimoji="0" lang="en-US" sz="1105"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 </a:t>
            </a:r>
            <a:r>
              <a:rPr kumimoji="0" lang="en-US" sz="1105" b="0" i="0" u="none" strike="noStrike" kern="0" cap="none" spc="0" normalizeH="0" baseline="0" noProof="0" dirty="0" err="1">
                <a:ln>
                  <a:solidFill>
                    <a:srgbClr val="FFFFFF">
                      <a:alpha val="0"/>
                    </a:srgbClr>
                  </a:solidFill>
                </a:ln>
                <a:solidFill>
                  <a:srgbClr val="FFFFFF"/>
                </a:solidFill>
                <a:effectLst/>
                <a:uLnTx/>
                <a:uFillTx/>
                <a:latin typeface="Segoe UI"/>
                <a:ea typeface="+mn-ea"/>
                <a:cs typeface="+mn-cs"/>
              </a:rPr>
              <a:t>d’annuaire</a:t>
            </a:r>
            <a:endParaRPr kumimoji="0" lang="en-US" sz="1105"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67" name="Rounded Rectangle 66"/>
          <p:cNvSpPr/>
          <p:nvPr/>
        </p:nvSpPr>
        <p:spPr bwMode="auto">
          <a:xfrm>
            <a:off x="4420710" y="4534788"/>
            <a:ext cx="2963281" cy="310248"/>
          </a:xfrm>
          <a:prstGeom prst="roundRect">
            <a:avLst/>
          </a:prstGeom>
          <a:solidFill>
            <a:schemeClr val="accent2"/>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275" b="0" i="0" u="none" strike="noStrike" kern="0" cap="none" spc="-34" normalizeH="0" baseline="0" noProof="0" dirty="0" err="1">
                <a:ln>
                  <a:solidFill>
                    <a:srgbClr val="FFFFFF">
                      <a:alpha val="0"/>
                    </a:srgbClr>
                  </a:solidFill>
                </a:ln>
                <a:solidFill>
                  <a:srgbClr val="FFFFFF"/>
                </a:solidFill>
                <a:effectLst/>
                <a:uLnTx/>
                <a:uFillTx/>
                <a:latin typeface="Segoe UI"/>
                <a:ea typeface="+mn-ea"/>
                <a:cs typeface="+mn-cs"/>
              </a:rPr>
              <a:t>Identités</a:t>
            </a: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 </a:t>
            </a:r>
            <a:r>
              <a:rPr kumimoji="0" lang="en-US" sz="1275" b="0" i="0" u="none" strike="noStrike" kern="0" cap="none" spc="-34" normalizeH="0" baseline="0" noProof="0" dirty="0" err="1">
                <a:ln>
                  <a:solidFill>
                    <a:srgbClr val="FFFFFF">
                      <a:alpha val="0"/>
                    </a:srgbClr>
                  </a:solidFill>
                </a:ln>
                <a:solidFill>
                  <a:srgbClr val="FFFFFF"/>
                </a:solidFill>
                <a:effectLst/>
                <a:uLnTx/>
                <a:uFillTx/>
                <a:latin typeface="Segoe UI"/>
                <a:ea typeface="+mn-ea"/>
                <a:cs typeface="+mn-cs"/>
              </a:rPr>
              <a:t>sur</a:t>
            </a: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 site (SI Interne)</a:t>
            </a:r>
          </a:p>
        </p:txBody>
      </p:sp>
      <p:cxnSp>
        <p:nvCxnSpPr>
          <p:cNvPr id="68" name="Straight Arrow Connector 67"/>
          <p:cNvCxnSpPr/>
          <p:nvPr/>
        </p:nvCxnSpPr>
        <p:spPr>
          <a:xfrm>
            <a:off x="5764888" y="4258666"/>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62909" y="2011314"/>
            <a:ext cx="4598252" cy="1052981"/>
          </a:xfrm>
          <a:prstGeom prst="rect">
            <a:avLst/>
          </a:prstGeom>
          <a:noFill/>
        </p:spPr>
        <p:txBody>
          <a:bodyPr wrap="square" rtlCol="0">
            <a:sp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C00000"/>
                </a:solidFill>
                <a:effectLst/>
                <a:uLnTx/>
                <a:uFillTx/>
                <a:latin typeface="Segoe UI"/>
                <a:ea typeface="+mn-ea"/>
                <a:cs typeface="+mn-cs"/>
              </a:rPr>
              <a:t>Identités dans le Cloud Public </a:t>
            </a:r>
          </a:p>
          <a:p>
            <a:pPr marL="0" marR="0" lvl="0" indent="0" algn="ctr"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C00000"/>
                </a:solidFill>
                <a:effectLst/>
                <a:uLnTx/>
                <a:uFillTx/>
                <a:latin typeface="Segoe UI"/>
                <a:ea typeface="+mn-ea"/>
                <a:cs typeface="+mn-cs"/>
              </a:rPr>
              <a:t>avec synchronisation de </a:t>
            </a:r>
          </a:p>
          <a:p>
            <a:pPr marL="0" marR="0" lvl="0" indent="0" algn="ctr"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C00000"/>
                </a:solidFill>
                <a:effectLst/>
                <a:uLnTx/>
                <a:uFillTx/>
                <a:latin typeface="Segoe UI"/>
                <a:ea typeface="+mn-ea"/>
                <a:cs typeface="+mn-cs"/>
              </a:rPr>
              <a:t>l’annuaire et des mots de passe</a:t>
            </a:r>
          </a:p>
        </p:txBody>
      </p:sp>
      <p:sp>
        <p:nvSpPr>
          <p:cNvPr id="70" name="TextBox 69"/>
          <p:cNvSpPr txBox="1"/>
          <p:nvPr/>
        </p:nvSpPr>
        <p:spPr>
          <a:xfrm>
            <a:off x="4404842" y="5035835"/>
            <a:ext cx="3302970" cy="1693412"/>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Une seule identité.</a:t>
            </a: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Parfait pour les organisations de taille moyenne ou grande sans fédération d’identité</a:t>
            </a:r>
          </a:p>
        </p:txBody>
      </p:sp>
      <p:sp>
        <p:nvSpPr>
          <p:cNvPr id="71" name="TextBox 70"/>
          <p:cNvSpPr txBox="1"/>
          <p:nvPr/>
        </p:nvSpPr>
        <p:spPr>
          <a:xfrm>
            <a:off x="7750097" y="2351376"/>
            <a:ext cx="4598252" cy="412549"/>
          </a:xfrm>
          <a:prstGeom prst="rect">
            <a:avLst/>
          </a:prstGeom>
          <a:noFill/>
        </p:spPr>
        <p:txBody>
          <a:bodyPr wrap="square" rtlCol="0">
            <a:sp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C00000"/>
                </a:solidFill>
                <a:effectLst/>
                <a:uLnTx/>
                <a:uFillTx/>
                <a:latin typeface="Segoe UI"/>
                <a:ea typeface="+mn-ea"/>
                <a:cs typeface="+mn-cs"/>
              </a:rPr>
              <a:t>Fédération d’identités</a:t>
            </a:r>
          </a:p>
        </p:txBody>
      </p:sp>
      <p:sp>
        <p:nvSpPr>
          <p:cNvPr id="72" name="Rectangle 71"/>
          <p:cNvSpPr/>
          <p:nvPr/>
        </p:nvSpPr>
        <p:spPr bwMode="auto">
          <a:xfrm>
            <a:off x="8598051" y="3234959"/>
            <a:ext cx="2871373" cy="411499"/>
          </a:xfrm>
          <a:prstGeom prst="rect">
            <a:avLst/>
          </a:prstGeom>
          <a:solidFill>
            <a:srgbClr val="0088EE"/>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Azure Active Directory</a:t>
            </a:r>
          </a:p>
        </p:txBody>
      </p:sp>
      <p:sp>
        <p:nvSpPr>
          <p:cNvPr id="73" name="Rounded Rectangle 72"/>
          <p:cNvSpPr/>
          <p:nvPr/>
        </p:nvSpPr>
        <p:spPr bwMode="auto">
          <a:xfrm>
            <a:off x="8594003" y="3886386"/>
            <a:ext cx="1154137" cy="373041"/>
          </a:xfrm>
          <a:prstGeom prst="roundRect">
            <a:avLst/>
          </a:prstGeom>
          <a:solidFill>
            <a:schemeClr val="accent2"/>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190" b="0" i="0" u="none" strike="noStrike" kern="0" cap="none" spc="-34" normalizeH="0" baseline="0" noProof="0" dirty="0" err="1">
                <a:ln>
                  <a:solidFill>
                    <a:srgbClr val="FFFFFF">
                      <a:alpha val="0"/>
                    </a:srgbClr>
                  </a:solidFill>
                </a:ln>
                <a:solidFill>
                  <a:srgbClr val="FFFFFF"/>
                </a:solidFill>
                <a:effectLst/>
                <a:uLnTx/>
                <a:uFillTx/>
                <a:latin typeface="Segoe UI"/>
                <a:ea typeface="+mn-ea"/>
                <a:cs typeface="+mn-cs"/>
              </a:rPr>
              <a:t>Fédération</a:t>
            </a:r>
            <a:endParaRPr kumimoji="0" lang="en-US" sz="1190"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74" name="Rounded Rectangle 73"/>
          <p:cNvSpPr/>
          <p:nvPr/>
        </p:nvSpPr>
        <p:spPr bwMode="auto">
          <a:xfrm>
            <a:off x="10150551" y="3887146"/>
            <a:ext cx="1318874" cy="371520"/>
          </a:xfrm>
          <a:prstGeom prst="roundRect">
            <a:avLst/>
          </a:prstGeom>
          <a:solidFill>
            <a:schemeClr val="accent1"/>
          </a:solidFill>
          <a:ln w="25400" cap="flat" cmpd="sng" algn="ctr">
            <a:noFill/>
            <a:prstDash val="solid"/>
          </a:ln>
          <a:effectLst/>
        </p:spPr>
        <p:txBody>
          <a:bodyPr lIns="77713" tIns="38857" rIns="77713" bIns="38857"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105"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rPr>
              <a:t>Synch </a:t>
            </a:r>
            <a:r>
              <a:rPr kumimoji="0" lang="en-US" sz="1105" b="0" i="0" u="none" strike="noStrike" kern="0" cap="none" spc="0" normalizeH="0" baseline="0" noProof="0" dirty="0" err="1">
                <a:ln>
                  <a:solidFill>
                    <a:srgbClr val="FFFFFF">
                      <a:alpha val="0"/>
                    </a:srgbClr>
                  </a:solidFill>
                </a:ln>
                <a:solidFill>
                  <a:srgbClr val="FFFFFF"/>
                </a:solidFill>
                <a:effectLst/>
                <a:uLnTx/>
                <a:uFillTx/>
                <a:latin typeface="Segoe UI"/>
                <a:ea typeface="+mn-ea"/>
                <a:cs typeface="+mn-cs"/>
              </a:rPr>
              <a:t>d’annuaire</a:t>
            </a:r>
            <a:endParaRPr kumimoji="0" lang="en-US" sz="1105" b="0" i="0" u="none" strike="noStrike" kern="0" cap="none" spc="0" normalizeH="0" baseline="0" noProof="0" dirty="0">
              <a:ln>
                <a:solidFill>
                  <a:srgbClr val="FFFFFF">
                    <a:alpha val="0"/>
                  </a:srgbClr>
                </a:solidFill>
              </a:ln>
              <a:solidFill>
                <a:srgbClr val="FFFFFF"/>
              </a:solidFill>
              <a:effectLst/>
              <a:uLnTx/>
              <a:uFillTx/>
              <a:latin typeface="Segoe UI"/>
              <a:ea typeface="+mn-ea"/>
              <a:cs typeface="+mn-cs"/>
            </a:endParaRPr>
          </a:p>
        </p:txBody>
      </p:sp>
      <p:sp>
        <p:nvSpPr>
          <p:cNvPr id="77" name="Rounded Rectangle 76"/>
          <p:cNvSpPr/>
          <p:nvPr/>
        </p:nvSpPr>
        <p:spPr bwMode="auto">
          <a:xfrm>
            <a:off x="8614242" y="4508882"/>
            <a:ext cx="2871373" cy="310868"/>
          </a:xfrm>
          <a:prstGeom prst="roundRect">
            <a:avLst/>
          </a:prstGeom>
          <a:solidFill>
            <a:schemeClr val="accent2"/>
          </a:solidFill>
          <a:ln w="25400" cap="flat" cmpd="sng" algn="ctr">
            <a:noFill/>
            <a:prstDash val="solid"/>
          </a:ln>
          <a:effectLst/>
        </p:spPr>
        <p:txBody>
          <a:bodyPr lIns="64742" tIns="32372" rIns="64742" bIns="32372" rtlCol="0" anchor="ctr"/>
          <a:lstStyle/>
          <a:p>
            <a:pPr marL="0" marR="0" lvl="0" indent="0" algn="ctr" defTabSz="647410" rtl="0" eaLnBrk="1" fontAlgn="auto" latinLnBrk="0" hangingPunct="1">
              <a:lnSpc>
                <a:spcPct val="100000"/>
              </a:lnSpc>
              <a:spcBef>
                <a:spcPts val="0"/>
              </a:spcBef>
              <a:spcAft>
                <a:spcPts val="0"/>
              </a:spcAft>
              <a:buClrTx/>
              <a:buSzTx/>
              <a:buFontTx/>
              <a:buNone/>
              <a:tabLst/>
              <a:defRPr/>
            </a:pPr>
            <a:r>
              <a:rPr kumimoji="0" lang="en-US" sz="1275" b="0" i="0" u="none" strike="noStrike" kern="0" cap="none" spc="-34" normalizeH="0" baseline="0" noProof="0" dirty="0" err="1">
                <a:ln>
                  <a:solidFill>
                    <a:srgbClr val="FFFFFF">
                      <a:alpha val="0"/>
                    </a:srgbClr>
                  </a:solidFill>
                </a:ln>
                <a:solidFill>
                  <a:srgbClr val="FFFFFF"/>
                </a:solidFill>
                <a:effectLst/>
                <a:uLnTx/>
                <a:uFillTx/>
                <a:latin typeface="Segoe UI"/>
                <a:ea typeface="+mn-ea"/>
                <a:cs typeface="+mn-cs"/>
              </a:rPr>
              <a:t>Identités</a:t>
            </a: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 </a:t>
            </a:r>
            <a:r>
              <a:rPr kumimoji="0" lang="en-US" sz="1275" b="0" i="0" u="none" strike="noStrike" kern="0" cap="none" spc="-34" normalizeH="0" baseline="0" noProof="0" dirty="0" err="1">
                <a:ln>
                  <a:solidFill>
                    <a:srgbClr val="FFFFFF">
                      <a:alpha val="0"/>
                    </a:srgbClr>
                  </a:solidFill>
                </a:ln>
                <a:solidFill>
                  <a:srgbClr val="FFFFFF"/>
                </a:solidFill>
                <a:effectLst/>
                <a:uLnTx/>
                <a:uFillTx/>
                <a:latin typeface="Segoe UI"/>
                <a:ea typeface="+mn-ea"/>
                <a:cs typeface="+mn-cs"/>
              </a:rPr>
              <a:t>sur</a:t>
            </a:r>
            <a:r>
              <a:rPr kumimoji="0" lang="en-US" sz="1275" b="0" i="0" u="none" strike="noStrike" kern="0" cap="none" spc="-34" normalizeH="0" baseline="0" noProof="0" dirty="0">
                <a:ln>
                  <a:solidFill>
                    <a:srgbClr val="FFFFFF">
                      <a:alpha val="0"/>
                    </a:srgbClr>
                  </a:solidFill>
                </a:ln>
                <a:solidFill>
                  <a:srgbClr val="FFFFFF"/>
                </a:solidFill>
                <a:effectLst/>
                <a:uLnTx/>
                <a:uFillTx/>
                <a:latin typeface="Segoe UI"/>
                <a:ea typeface="+mn-ea"/>
                <a:cs typeface="+mn-cs"/>
              </a:rPr>
              <a:t> site (SI Interne)</a:t>
            </a:r>
          </a:p>
        </p:txBody>
      </p:sp>
      <p:cxnSp>
        <p:nvCxnSpPr>
          <p:cNvPr id="78" name="Straight Arrow Connector 77"/>
          <p:cNvCxnSpPr/>
          <p:nvPr/>
        </p:nvCxnSpPr>
        <p:spPr>
          <a:xfrm>
            <a:off x="9171070" y="4252416"/>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10751725" y="4252416"/>
            <a:ext cx="0" cy="256466"/>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351138" y="5019394"/>
            <a:ext cx="3825398" cy="1693412"/>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Une seule identité fédérée. Pas de synchronisation de mot de passe. </a:t>
            </a: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81" b="0" i="0" u="none" strike="noStrike" kern="1200" cap="none" spc="0" normalizeH="0" baseline="0" noProof="0" dirty="0">
                <a:ln>
                  <a:noFill/>
                </a:ln>
                <a:solidFill>
                  <a:srgbClr val="000000"/>
                </a:solidFill>
                <a:effectLst/>
                <a:uLnTx/>
                <a:uFillTx/>
                <a:latin typeface="Segoe UI"/>
                <a:ea typeface="+mn-ea"/>
                <a:cs typeface="+mn-cs"/>
              </a:rPr>
              <a:t>Parfait pour les organisations de taille moyenne ou grande</a:t>
            </a:r>
          </a:p>
        </p:txBody>
      </p:sp>
    </p:spTree>
    <p:extLst>
      <p:ext uri="{BB962C8B-B14F-4D97-AF65-F5344CB8AC3E}">
        <p14:creationId xmlns:p14="http://schemas.microsoft.com/office/powerpoint/2010/main" val="15254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7" grpId="0" animBg="1"/>
      <p:bldP spid="69" grpId="0"/>
      <p:bldP spid="70" grpId="0"/>
      <p:bldP spid="71" grpId="0"/>
      <p:bldP spid="72" grpId="0" animBg="1"/>
      <p:bldP spid="73" grpId="0" animBg="1"/>
      <p:bldP spid="74" grpId="0" animBg="1"/>
      <p:bldP spid="77" grpId="0" animBg="1"/>
      <p:bldP spid="80"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882" y="1010320"/>
            <a:ext cx="12434711" cy="582877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5131" tIns="47565" rIns="95131"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fr-FR"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85401" y="295274"/>
            <a:ext cx="12640342" cy="917575"/>
          </a:xfrm>
        </p:spPr>
        <p:txBody>
          <a:bodyPr/>
          <a:lstStyle/>
          <a:p>
            <a:r>
              <a:rPr lang="fr-FR" dirty="0"/>
              <a:t>L’identité publique comme point de contrôle</a:t>
            </a:r>
          </a:p>
        </p:txBody>
      </p:sp>
      <p:grpSp>
        <p:nvGrpSpPr>
          <p:cNvPr id="182" name="Group 181"/>
          <p:cNvGrpSpPr/>
          <p:nvPr/>
        </p:nvGrpSpPr>
        <p:grpSpPr>
          <a:xfrm>
            <a:off x="3042985" y="1779071"/>
            <a:ext cx="5297621" cy="2469619"/>
            <a:chOff x="3384901" y="1919409"/>
            <a:chExt cx="5298373" cy="2469969"/>
          </a:xfrm>
        </p:grpSpPr>
        <p:sp>
          <p:nvSpPr>
            <p:cNvPr id="70" name="Freeform 128"/>
            <p:cNvSpPr>
              <a:spLocks noChangeAspect="1"/>
            </p:cNvSpPr>
            <p:nvPr/>
          </p:nvSpPr>
          <p:spPr bwMode="black">
            <a:xfrm>
              <a:off x="44919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chemeClr val="tx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chemeClr val="tx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0" name="Freeform 189"/>
          <p:cNvSpPr/>
          <p:nvPr/>
        </p:nvSpPr>
        <p:spPr bwMode="auto">
          <a:xfrm>
            <a:off x="2758864" y="3109218"/>
            <a:ext cx="2553571" cy="8538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EFEFEF"/>
              </a:solidFill>
              <a:effectLst/>
              <a:uLnTx/>
              <a:uFillTx/>
              <a:latin typeface="Segoe UI"/>
              <a:ea typeface="+mn-ea"/>
              <a:cs typeface="+mn-cs"/>
            </a:endParaRPr>
          </a:p>
        </p:txBody>
      </p:sp>
      <p:grpSp>
        <p:nvGrpSpPr>
          <p:cNvPr id="175" name="Group 174"/>
          <p:cNvGrpSpPr/>
          <p:nvPr/>
        </p:nvGrpSpPr>
        <p:grpSpPr>
          <a:xfrm rot="900000">
            <a:off x="3057025" y="2686804"/>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313921" y="5154385"/>
            <a:ext cx="2706240" cy="1542825"/>
            <a:chOff x="3063990" y="4892436"/>
            <a:chExt cx="2706624" cy="1543044"/>
          </a:xfrm>
        </p:grpSpPr>
        <p:sp>
          <p:nvSpPr>
            <p:cNvPr id="164" name="Rectangle 163"/>
            <p:cNvSpPr/>
            <p:nvPr/>
          </p:nvSpPr>
          <p:spPr bwMode="auto">
            <a:xfrm>
              <a:off x="3063990" y="4892436"/>
              <a:ext cx="2706624" cy="1543044"/>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78" name="TextBox 77"/>
            <p:cNvSpPr txBox="1"/>
            <p:nvPr/>
          </p:nvSpPr>
          <p:spPr>
            <a:xfrm>
              <a:off x="3366714" y="6154876"/>
              <a:ext cx="2106932" cy="249334"/>
            </a:xfrm>
            <a:prstGeom prst="rect">
              <a:avLst/>
            </a:prstGeom>
          </p:spPr>
          <p:txBody>
            <a:bodyPr wrap="square" lIns="0" tIns="0" rIns="0" bIns="0" rtlCol="0">
              <a:spAutoFit/>
            </a:bodyPr>
            <a:lstStyle/>
            <a:p>
              <a:pPr marL="0" marR="0" lvl="0" indent="0" algn="ctr" defTabSz="913923" rtl="0" eaLnBrk="1" fontAlgn="auto" latinLnBrk="0" hangingPunct="1">
                <a:lnSpc>
                  <a:spcPct val="90000"/>
                </a:lnSpc>
                <a:spcBef>
                  <a:spcPts val="0"/>
                </a:spcBef>
                <a:spcAft>
                  <a:spcPts val="0"/>
                </a:spcAft>
                <a:buClrTx/>
                <a:buSzPct val="80000"/>
                <a:buFontTx/>
                <a:buNone/>
                <a:tabLst/>
                <a:defRPr/>
              </a:pPr>
              <a:r>
                <a:rPr kumimoji="0" lang="fr-FR" sz="1800" b="0" i="0" u="none" strike="noStrike" kern="1200" cap="none" spc="-50" normalizeH="0" baseline="0" noProof="0" dirty="0" err="1">
                  <a:ln>
                    <a:noFill/>
                  </a:ln>
                  <a:gradFill>
                    <a:gsLst>
                      <a:gs pos="1250">
                        <a:srgbClr val="008272"/>
                      </a:gs>
                      <a:gs pos="100000">
                        <a:srgbClr val="008272"/>
                      </a:gs>
                    </a:gsLst>
                    <a:lin ang="5400000" scaled="0"/>
                  </a:gradFill>
                  <a:effectLst/>
                  <a:uLnTx/>
                  <a:uFillTx/>
                  <a:latin typeface="Segoe UI"/>
                  <a:ea typeface="+mn-ea"/>
                  <a:cs typeface="+mn-cs"/>
                </a:rPr>
                <a:t>PCs</a:t>
              </a:r>
              <a:r>
                <a:rPr kumimoji="0" lang="fr-FR" sz="1800" b="0" i="0" u="none" strike="noStrike" kern="1200" cap="none" spc="-50" normalizeH="0" baseline="0" noProof="0" dirty="0">
                  <a:ln>
                    <a:noFill/>
                  </a:ln>
                  <a:gradFill>
                    <a:gsLst>
                      <a:gs pos="1250">
                        <a:srgbClr val="008272"/>
                      </a:gs>
                      <a:gs pos="100000">
                        <a:srgbClr val="008272"/>
                      </a:gs>
                    </a:gsLst>
                    <a:lin ang="5400000" scaled="0"/>
                  </a:gradFill>
                  <a:effectLst/>
                  <a:uLnTx/>
                  <a:uFillTx/>
                  <a:latin typeface="Segoe UI"/>
                  <a:ea typeface="+mn-ea"/>
                  <a:cs typeface="+mn-cs"/>
                </a:rPr>
                <a:t> et appareils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75" name="Picture 74"/>
            <p:cNvPicPr>
              <a:picLocks noChangeAspect="1"/>
            </p:cNvPicPr>
            <p:nvPr/>
          </p:nvPicPr>
          <p:blipFill rotWithShape="1">
            <a:blip r:embed="rId3"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222104" y="5466632"/>
              <a:ext cx="228600" cy="392115"/>
            </a:xfrm>
            <a:prstGeom prst="rect">
              <a:avLst/>
            </a:prstGeom>
          </p:spPr>
        </p:pic>
        <p:pic>
          <p:nvPicPr>
            <p:cNvPr id="110" name="Picture 10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9" name="Freeform 78"/>
          <p:cNvSpPr/>
          <p:nvPr/>
        </p:nvSpPr>
        <p:spPr bwMode="auto">
          <a:xfrm flipH="1">
            <a:off x="8905439" y="2284957"/>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EFEFEF"/>
              </a:solidFill>
              <a:effectLst/>
              <a:uLnTx/>
              <a:uFillTx/>
              <a:latin typeface="Segoe UI"/>
              <a:ea typeface="+mn-ea"/>
              <a:cs typeface="+mn-cs"/>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EFEFEF"/>
              </a:solidFill>
              <a:effectLst/>
              <a:uLnTx/>
              <a:uFillTx/>
              <a:latin typeface="Segoe UI"/>
              <a:ea typeface="+mn-ea"/>
              <a:cs typeface="+mn-cs"/>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EFEFEF"/>
              </a:solidFill>
              <a:effectLst/>
              <a:uLnTx/>
              <a:uFillTx/>
              <a:latin typeface="Segoe UI"/>
              <a:ea typeface="+mn-ea"/>
              <a:cs typeface="+mn-cs"/>
            </a:endParaRPr>
          </a:p>
        </p:txBody>
      </p:sp>
      <p:grpSp>
        <p:nvGrpSpPr>
          <p:cNvPr id="18" name="Group 17"/>
          <p:cNvGrpSpPr/>
          <p:nvPr/>
        </p:nvGrpSpPr>
        <p:grpSpPr>
          <a:xfrm>
            <a:off x="9094619" y="1281559"/>
            <a:ext cx="2778131" cy="3807973"/>
            <a:chOff x="9095026" y="1141545"/>
            <a:chExt cx="2778525" cy="3808512"/>
          </a:xfrm>
        </p:grpSpPr>
        <p:sp>
          <p:nvSpPr>
            <p:cNvPr id="126" name="Rectangle 125"/>
            <p:cNvSpPr/>
            <p:nvPr/>
          </p:nvSpPr>
          <p:spPr bwMode="auto">
            <a:xfrm>
              <a:off x="9095026" y="1141545"/>
              <a:ext cx="2778525" cy="1823211"/>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tx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3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126"/>
            <p:cNvSpPr/>
            <p:nvPr/>
          </p:nvSpPr>
          <p:spPr bwMode="auto">
            <a:xfrm>
              <a:off x="9095026" y="3062993"/>
              <a:ext cx="2778525" cy="187872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67" name="TextBox 66"/>
            <p:cNvSpPr txBox="1"/>
            <p:nvPr/>
          </p:nvSpPr>
          <p:spPr>
            <a:xfrm>
              <a:off x="9104499" y="2720319"/>
              <a:ext cx="2677019" cy="249334"/>
            </a:xfrm>
            <a:prstGeom prst="rect">
              <a:avLst/>
            </a:prstGeom>
            <a:noFill/>
          </p:spPr>
          <p:txBody>
            <a:bodyPr wrap="square" lIns="0" tIns="0" rIns="0" bIns="0" rtlCol="0">
              <a:spAutoFit/>
            </a:bodyPr>
            <a:lstStyle/>
            <a:p>
              <a:pPr marL="0" marR="0" lvl="0" indent="0" algn="ctr" defTabSz="913923" rtl="0" eaLnBrk="1" fontAlgn="auto" latinLnBrk="0" hangingPunct="1">
                <a:lnSpc>
                  <a:spcPct val="90000"/>
                </a:lnSpc>
                <a:spcBef>
                  <a:spcPts val="0"/>
                </a:spcBef>
                <a:spcAft>
                  <a:spcPts val="0"/>
                </a:spcAft>
                <a:buClrTx/>
                <a:buSzPct val="80000"/>
                <a:buFontTx/>
                <a:buNone/>
                <a:tabLst/>
                <a:defRPr/>
              </a:pPr>
              <a:r>
                <a:rPr kumimoji="0" lang="fr-FR" sz="1800" b="0" i="0" u="none" strike="noStrike" kern="1200" cap="none" spc="-50" normalizeH="0" baseline="0" noProof="0" dirty="0">
                  <a:ln>
                    <a:noFill/>
                  </a:ln>
                  <a:gradFill>
                    <a:gsLst>
                      <a:gs pos="1250">
                        <a:srgbClr val="008272"/>
                      </a:gs>
                      <a:gs pos="100000">
                        <a:srgbClr val="008272"/>
                      </a:gs>
                    </a:gsLst>
                    <a:lin ang="5400000" scaled="0"/>
                  </a:gradFill>
                  <a:effectLst/>
                  <a:uLnTx/>
                  <a:uFillTx/>
                  <a:latin typeface="Segoe UI"/>
                  <a:ea typeface="+mn-ea"/>
                  <a:cs typeface="+mn-cs"/>
                </a:rPr>
                <a:t>Apps cloud Microsoft</a:t>
              </a:r>
            </a:p>
          </p:txBody>
        </p:sp>
        <p:sp>
          <p:nvSpPr>
            <p:cNvPr id="71" name="TextBox 70"/>
            <p:cNvSpPr txBox="1"/>
            <p:nvPr/>
          </p:nvSpPr>
          <p:spPr>
            <a:xfrm>
              <a:off x="9174813" y="4700723"/>
              <a:ext cx="2676923" cy="249334"/>
            </a:xfrm>
            <a:prstGeom prst="rect">
              <a:avLst/>
            </a:prstGeom>
            <a:noFill/>
          </p:spPr>
          <p:txBody>
            <a:bodyPr wrap="square" lIns="0" tIns="0" rIns="0" bIns="0" rtlCol="0">
              <a:spAutoFit/>
            </a:bodyPr>
            <a:lstStyle/>
            <a:p>
              <a:pPr marL="0" marR="0" lvl="0" indent="0" algn="ctr" defTabSz="913923" rtl="0" eaLnBrk="1" fontAlgn="auto" latinLnBrk="0" hangingPunct="1">
                <a:lnSpc>
                  <a:spcPct val="90000"/>
                </a:lnSpc>
                <a:spcBef>
                  <a:spcPts val="0"/>
                </a:spcBef>
                <a:spcAft>
                  <a:spcPts val="0"/>
                </a:spcAft>
                <a:buClrTx/>
                <a:buSzPct val="80000"/>
                <a:buFontTx/>
                <a:buNone/>
                <a:tabLst/>
                <a:defRPr/>
              </a:pPr>
              <a:r>
                <a:rPr kumimoji="0" lang="fr-FR" sz="1800" b="0" i="0" u="none" strike="noStrike" kern="1200" cap="none" spc="-50" normalizeH="0" baseline="0" noProof="0" dirty="0">
                  <a:ln>
                    <a:noFill/>
                  </a:ln>
                  <a:gradFill>
                    <a:gsLst>
                      <a:gs pos="1250">
                        <a:srgbClr val="008272"/>
                      </a:gs>
                      <a:gs pos="100000">
                        <a:srgbClr val="008272"/>
                      </a:gs>
                    </a:gsLst>
                    <a:lin ang="5400000" scaled="0"/>
                  </a:gradFill>
                  <a:effectLst/>
                  <a:uLnTx/>
                  <a:uFillTx/>
                  <a:latin typeface="Segoe UI"/>
                  <a:ea typeface="+mn-ea"/>
                  <a:cs typeface="+mn-cs"/>
                </a:rPr>
                <a:t>Apps cloud non-MS</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tx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fr-FR" sz="1399"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TextBox 146"/>
            <p:cNvSpPr txBox="1"/>
            <p:nvPr/>
          </p:nvSpPr>
          <p:spPr>
            <a:xfrm>
              <a:off x="9450055" y="4223198"/>
              <a:ext cx="1051605" cy="263455"/>
            </a:xfrm>
            <a:prstGeom prst="rect">
              <a:avLst/>
            </a:prstGeom>
            <a:noFill/>
          </p:spPr>
          <p:txBody>
            <a:bodyPr wrap="square" lIns="0" tIns="0" rIns="0" bIns="0" rtlCol="0">
              <a:spAutoFit/>
            </a:bodyPr>
            <a:lstStyle/>
            <a:p>
              <a:pPr marL="0" marR="0" lvl="0" indent="0" algn="ctr" defTabSz="1242799" rtl="0" eaLnBrk="1" fontAlgn="auto" latinLnBrk="0" hangingPunct="1">
                <a:lnSpc>
                  <a:spcPct val="80000"/>
                </a:lnSpc>
                <a:spcBef>
                  <a:spcPts val="0"/>
                </a:spcBef>
                <a:spcAft>
                  <a:spcPts val="0"/>
                </a:spcAft>
                <a:buClrTx/>
                <a:buSzPct val="80000"/>
                <a:buFontTx/>
                <a:buNone/>
                <a:tabLst/>
                <a:defRPr/>
              </a:pPr>
              <a:r>
                <a:rPr kumimoji="0" lang="fr-FR" sz="1049" b="0" i="0" u="none" strike="noStrike" kern="1200" cap="none" spc="0" normalizeH="0" baseline="0" noProof="0" dirty="0">
                  <a:ln>
                    <a:noFill/>
                  </a:ln>
                  <a:gradFill>
                    <a:gsLst>
                      <a:gs pos="11250">
                        <a:srgbClr val="EFEFEF">
                          <a:lumMod val="50000"/>
                        </a:srgbClr>
                      </a:gs>
                      <a:gs pos="34000">
                        <a:srgbClr val="EFEFEF">
                          <a:lumMod val="50000"/>
                        </a:srgbClr>
                      </a:gs>
                    </a:gsLst>
                    <a:lin ang="5400000" scaled="0"/>
                  </a:gradFill>
                  <a:effectLst/>
                  <a:uLnTx/>
                  <a:uFillTx/>
                  <a:latin typeface="Segoe UI"/>
                  <a:ea typeface="+mn-ea"/>
                  <a:cs typeface="+mn-cs"/>
                </a:rPr>
                <a:t>Apps Métier personnalisées</a:t>
              </a:r>
            </a:p>
          </p:txBody>
        </p:sp>
        <p:sp>
          <p:nvSpPr>
            <p:cNvPr id="54" name="Rectangle 53"/>
            <p:cNvSpPr/>
            <p:nvPr/>
          </p:nvSpPr>
          <p:spPr bwMode="auto">
            <a:xfrm>
              <a:off x="9504381" y="3801952"/>
              <a:ext cx="942201" cy="71605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1599"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17" name="Group 16"/>
            <p:cNvGrpSpPr/>
            <p:nvPr/>
          </p:nvGrpSpPr>
          <p:grpSpPr>
            <a:xfrm>
              <a:off x="9688017" y="1806886"/>
              <a:ext cx="1889705" cy="774530"/>
              <a:chOff x="9872235" y="1501354"/>
              <a:chExt cx="2631523" cy="1078578"/>
            </a:xfrm>
          </p:grpSpPr>
          <p:pic>
            <p:nvPicPr>
              <p:cNvPr id="14" name="Picture 1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01354"/>
                <a:ext cx="2462333" cy="284679"/>
              </a:xfrm>
              <a:prstGeom prst="rect">
                <a:avLst/>
              </a:prstGeom>
            </p:spPr>
          </p:pic>
          <p:pic>
            <p:nvPicPr>
              <p:cNvPr id="15" name="Picture 1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711122"/>
                <a:ext cx="1545751" cy="535444"/>
              </a:xfrm>
              <a:prstGeom prst="rect">
                <a:avLst/>
              </a:prstGeom>
            </p:spPr>
          </p:pic>
          <p:pic>
            <p:nvPicPr>
              <p:cNvPr id="16" name="Picture 1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nvGrpSpPr>
            <p:cNvPr id="11" name="Group 10"/>
            <p:cNvGrpSpPr/>
            <p:nvPr/>
          </p:nvGrpSpPr>
          <p:grpSpPr>
            <a:xfrm>
              <a:off x="9666829" y="3928967"/>
              <a:ext cx="717510" cy="308948"/>
              <a:chOff x="3096005" y="909698"/>
              <a:chExt cx="6564589" cy="2826597"/>
            </a:xfrm>
          </p:grpSpPr>
          <p:pic>
            <p:nvPicPr>
              <p:cNvPr id="23" name="Picture 2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096005" y="975535"/>
                <a:ext cx="3972212" cy="1212860"/>
              </a:xfrm>
              <a:prstGeom prst="rect">
                <a:avLst/>
              </a:prstGeom>
            </p:spPr>
          </p:pic>
          <p:pic>
            <p:nvPicPr>
              <p:cNvPr id="61" name="Picture 6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3096005" y="2181012"/>
                <a:ext cx="3972212" cy="1235321"/>
              </a:xfrm>
              <a:prstGeom prst="rect">
                <a:avLst/>
              </a:prstGeom>
            </p:spPr>
          </p:pic>
          <p:pic>
            <p:nvPicPr>
              <p:cNvPr id="63" name="Picture 62"/>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068217" y="909698"/>
                <a:ext cx="2592377" cy="2826597"/>
              </a:xfrm>
              <a:prstGeom prst="rect">
                <a:avLst/>
              </a:prstGeom>
            </p:spPr>
          </p:pic>
          <p:sp>
            <p:nvSpPr>
              <p:cNvPr id="10" name="Rectangle 9"/>
              <p:cNvSpPr/>
              <p:nvPr/>
            </p:nvSpPr>
            <p:spPr bwMode="auto">
              <a:xfrm>
                <a:off x="7564694" y="1703145"/>
                <a:ext cx="2041371" cy="167777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8" name="Freeform 5"/>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noFill/>
              </a:ln>
            </p:spPr>
            <p:txBody>
              <a:bodyPr vert="horz" wrap="square" lIns="91427" tIns="45713" rIns="91427" bIns="45713"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2" name="TextBox 71"/>
            <p:cNvSpPr txBox="1"/>
            <p:nvPr/>
          </p:nvSpPr>
          <p:spPr>
            <a:xfrm>
              <a:off x="10350422" y="4223198"/>
              <a:ext cx="1195386" cy="395182"/>
            </a:xfrm>
            <a:prstGeom prst="rect">
              <a:avLst/>
            </a:prstGeom>
            <a:noFill/>
          </p:spPr>
          <p:txBody>
            <a:bodyPr wrap="square" lIns="0" tIns="0" rIns="0" bIns="0" rtlCol="0">
              <a:spAutoFit/>
            </a:bodyPr>
            <a:lstStyle/>
            <a:p>
              <a:pPr marL="0" marR="0" lvl="0" indent="0" algn="ctr" defTabSz="1242799" rtl="0" eaLnBrk="1" fontAlgn="auto" latinLnBrk="0" hangingPunct="1">
                <a:lnSpc>
                  <a:spcPct val="80000"/>
                </a:lnSpc>
                <a:spcBef>
                  <a:spcPts val="0"/>
                </a:spcBef>
                <a:spcAft>
                  <a:spcPts val="0"/>
                </a:spcAft>
                <a:buClrTx/>
                <a:buSzPct val="80000"/>
                <a:buFontTx/>
                <a:buNone/>
                <a:tabLst/>
                <a:defRPr/>
              </a:pPr>
              <a:r>
                <a:rPr kumimoji="0" lang="fr-FR" sz="1049" b="0" i="0" u="none" strike="noStrike" kern="1200" cap="none" spc="0" normalizeH="0" baseline="0" noProof="0" dirty="0">
                  <a:ln>
                    <a:noFill/>
                  </a:ln>
                  <a:gradFill>
                    <a:gsLst>
                      <a:gs pos="11250">
                        <a:srgbClr val="EFEFEF">
                          <a:lumMod val="50000"/>
                        </a:srgbClr>
                      </a:gs>
                      <a:gs pos="34000">
                        <a:srgbClr val="EFEFEF">
                          <a:lumMod val="50000"/>
                        </a:srgbClr>
                      </a:gs>
                    </a:gsLst>
                    <a:lin ang="5400000" scaled="0"/>
                  </a:gradFill>
                  <a:effectLst/>
                  <a:uLnTx/>
                  <a:uFillTx/>
                  <a:latin typeface="Segoe UI"/>
                  <a:ea typeface="+mn-ea"/>
                  <a:cs typeface="+mn-cs"/>
                </a:rPr>
                <a:t>Apps</a:t>
              </a:r>
            </a:p>
            <a:p>
              <a:pPr marL="0" marR="0" lvl="0" indent="0" algn="ctr" defTabSz="1242799" rtl="0" eaLnBrk="1" fontAlgn="auto" latinLnBrk="0" hangingPunct="1">
                <a:lnSpc>
                  <a:spcPct val="80000"/>
                </a:lnSpc>
                <a:spcBef>
                  <a:spcPts val="0"/>
                </a:spcBef>
                <a:spcAft>
                  <a:spcPts val="0"/>
                </a:spcAft>
                <a:buClrTx/>
                <a:buSzPct val="80000"/>
                <a:buFontTx/>
                <a:buNone/>
                <a:tabLst/>
                <a:defRPr/>
              </a:pPr>
              <a:r>
                <a:rPr kumimoji="0" lang="fr-FR" sz="1049" b="0" i="0" u="none" strike="noStrike" kern="1200" cap="none" spc="0" normalizeH="0" baseline="0" noProof="0" dirty="0">
                  <a:ln>
                    <a:noFill/>
                  </a:ln>
                  <a:gradFill>
                    <a:gsLst>
                      <a:gs pos="11250">
                        <a:srgbClr val="EFEFEF">
                          <a:lumMod val="50000"/>
                        </a:srgbClr>
                      </a:gs>
                      <a:gs pos="34000">
                        <a:srgbClr val="EFEFEF">
                          <a:lumMod val="50000"/>
                        </a:srgbClr>
                      </a:gs>
                    </a:gsLst>
                    <a:lin ang="5400000" scaled="0"/>
                  </a:gradFill>
                  <a:effectLst/>
                  <a:uLnTx/>
                  <a:uFillTx/>
                  <a:latin typeface="Segoe UI"/>
                  <a:ea typeface="+mn-ea"/>
                  <a:cs typeface="+mn-cs"/>
                </a:rPr>
                <a:t>ISV/CSV</a:t>
              </a:r>
              <a:br>
                <a:rPr kumimoji="0" lang="fr-FR" sz="1049" b="0" i="0" u="none" strike="noStrike" kern="1200" cap="none" spc="0" normalizeH="0" baseline="0" noProof="0" dirty="0">
                  <a:ln>
                    <a:noFill/>
                  </a:ln>
                  <a:gradFill>
                    <a:gsLst>
                      <a:gs pos="11250">
                        <a:srgbClr val="EFEFEF">
                          <a:lumMod val="50000"/>
                        </a:srgbClr>
                      </a:gs>
                      <a:gs pos="34000">
                        <a:srgbClr val="EFEFEF">
                          <a:lumMod val="50000"/>
                        </a:srgbClr>
                      </a:gs>
                    </a:gsLst>
                    <a:lin ang="5400000" scaled="0"/>
                  </a:gradFill>
                  <a:effectLst/>
                  <a:uLnTx/>
                  <a:uFillTx/>
                  <a:latin typeface="Segoe UI"/>
                  <a:ea typeface="+mn-ea"/>
                  <a:cs typeface="+mn-cs"/>
                </a:rPr>
              </a:br>
              <a:endParaRPr kumimoji="0" lang="fr-FR" sz="1049" b="0" i="0" u="none" strike="noStrike" kern="1200" cap="none" spc="0" normalizeH="0" baseline="0" noProof="0" dirty="0">
                <a:ln>
                  <a:noFill/>
                </a:ln>
                <a:gradFill>
                  <a:gsLst>
                    <a:gs pos="11250">
                      <a:srgbClr val="EFEFEF">
                        <a:lumMod val="50000"/>
                      </a:srgbClr>
                    </a:gs>
                    <a:gs pos="34000">
                      <a:srgbClr val="EFEFEF">
                        <a:lumMod val="50000"/>
                      </a:srgbClr>
                    </a:gs>
                  </a:gsLst>
                  <a:lin ang="5400000" scaled="0"/>
                </a:gradFill>
                <a:effectLst/>
                <a:uLnTx/>
                <a:uFillTx/>
                <a:latin typeface="Segoe UI"/>
                <a:ea typeface="+mn-ea"/>
                <a:cs typeface="+mn-cs"/>
              </a:endParaRPr>
            </a:p>
          </p:txBody>
        </p:sp>
        <p:sp>
          <p:nvSpPr>
            <p:cNvPr id="73" name="Rectangle 72"/>
            <p:cNvSpPr/>
            <p:nvPr/>
          </p:nvSpPr>
          <p:spPr bwMode="auto">
            <a:xfrm>
              <a:off x="10501660" y="3801952"/>
              <a:ext cx="906825" cy="71605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1599"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74" name="Group 73"/>
            <p:cNvGrpSpPr/>
            <p:nvPr/>
          </p:nvGrpSpPr>
          <p:grpSpPr>
            <a:xfrm>
              <a:off x="10567196" y="3913360"/>
              <a:ext cx="712748" cy="299972"/>
              <a:chOff x="3096005" y="766908"/>
              <a:chExt cx="6521021" cy="2744475"/>
            </a:xfrm>
          </p:grpSpPr>
          <p:pic>
            <p:nvPicPr>
              <p:cNvPr id="77" name="Picture 76"/>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096005" y="975535"/>
                <a:ext cx="3972212" cy="1212860"/>
              </a:xfrm>
              <a:prstGeom prst="rect">
                <a:avLst/>
              </a:prstGeom>
            </p:spPr>
          </p:pic>
          <p:pic>
            <p:nvPicPr>
              <p:cNvPr id="88" name="Picture 87"/>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3096005" y="2181012"/>
                <a:ext cx="3972212" cy="1235321"/>
              </a:xfrm>
              <a:prstGeom prst="rect">
                <a:avLst/>
              </a:prstGeom>
            </p:spPr>
          </p:pic>
          <p:pic>
            <p:nvPicPr>
              <p:cNvPr id="96" name="Picture 95"/>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7099964" y="766908"/>
                <a:ext cx="2517062" cy="2744475"/>
              </a:xfrm>
              <a:prstGeom prst="rect">
                <a:avLst/>
              </a:prstGeom>
            </p:spPr>
          </p:pic>
          <p:sp>
            <p:nvSpPr>
              <p:cNvPr id="97" name="Rectangle 96"/>
              <p:cNvSpPr/>
              <p:nvPr/>
            </p:nvSpPr>
            <p:spPr bwMode="auto">
              <a:xfrm>
                <a:off x="7572142" y="1488626"/>
                <a:ext cx="1747483" cy="167165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98" name="Freeform 5"/>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noFill/>
              </a:ln>
            </p:spPr>
            <p:txBody>
              <a:bodyPr vert="horz" wrap="square" lIns="91427" tIns="45713" rIns="91427" bIns="45713"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5" name="Group 4"/>
          <p:cNvGrpSpPr/>
          <p:nvPr/>
        </p:nvGrpSpPr>
        <p:grpSpPr>
          <a:xfrm>
            <a:off x="4858344" y="2534595"/>
            <a:ext cx="1756795" cy="1641006"/>
            <a:chOff x="4858151" y="2534458"/>
            <a:chExt cx="1757044" cy="1641238"/>
          </a:xfrm>
        </p:grpSpPr>
        <p:sp>
          <p:nvSpPr>
            <p:cNvPr id="58" name="Rectangle 57"/>
            <p:cNvSpPr/>
            <p:nvPr/>
          </p:nvSpPr>
          <p:spPr>
            <a:xfrm>
              <a:off x="4858151" y="3924668"/>
              <a:ext cx="1465093" cy="251028"/>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118323" rtl="0" eaLnBrk="1" fontAlgn="auto" latinLnBrk="0" hangingPunct="1">
                <a:lnSpc>
                  <a:spcPct val="100000"/>
                </a:lnSpc>
                <a:spcBef>
                  <a:spcPts val="0"/>
                </a:spcBef>
                <a:spcAft>
                  <a:spcPts val="0"/>
                </a:spcAft>
                <a:buClrTx/>
                <a:buSzTx/>
                <a:buFontTx/>
                <a:buNone/>
                <a:tabLst/>
                <a:defRPr/>
              </a:pPr>
              <a:r>
                <a:rPr kumimoji="0" lang="fr-FR" sz="1599" b="0" i="0" u="none" strike="noStrike" kern="1200" cap="none" spc="0" normalizeH="0" baseline="0" noProof="0" dirty="0">
                  <a:ln>
                    <a:solidFill>
                      <a:srgbClr val="FFFFFF">
                        <a:alpha val="0"/>
                      </a:srgbClr>
                    </a:solidFill>
                  </a:ln>
                  <a:solidFill>
                    <a:srgbClr val="00188F"/>
                  </a:solidFill>
                  <a:effectLst/>
                  <a:uLnTx/>
                  <a:uFillTx/>
                  <a:latin typeface="Segoe"/>
                  <a:ea typeface="+mn-ea"/>
                  <a:cs typeface="+mn-cs"/>
                </a:rPr>
                <a:t>Active Directory</a:t>
              </a:r>
            </a:p>
          </p:txBody>
        </p:sp>
        <p:grpSp>
          <p:nvGrpSpPr>
            <p:cNvPr id="4" name="Group 3"/>
            <p:cNvGrpSpPr/>
            <p:nvPr/>
          </p:nvGrpSpPr>
          <p:grpSpPr>
            <a:xfrm>
              <a:off x="5085223" y="2534458"/>
              <a:ext cx="1350118" cy="1163895"/>
              <a:chOff x="5148777" y="2688135"/>
              <a:chExt cx="1350118" cy="1163895"/>
            </a:xfrm>
          </p:grpSpPr>
          <p:sp>
            <p:nvSpPr>
              <p:cNvPr id="3" name="Isosceles Triangle 2"/>
              <p:cNvSpPr/>
              <p:nvPr/>
            </p:nvSpPr>
            <p:spPr bwMode="auto">
              <a:xfrm>
                <a:off x="5148777" y="2688135"/>
                <a:ext cx="1350118" cy="1163895"/>
              </a:xfrm>
              <a:prstGeom prst="triangl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94" name="Picture 93" descr="Windows Azure Active Directory"/>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82" name="Freeform 5"/>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 name="Freeform 6"/>
          <p:cNvSpPr/>
          <p:nvPr/>
        </p:nvSpPr>
        <p:spPr bwMode="auto">
          <a:xfrm>
            <a:off x="5678564" y="4324232"/>
            <a:ext cx="0" cy="799987"/>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24"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EFEFEF"/>
              </a:solidFill>
              <a:effectLst/>
              <a:uLnTx/>
              <a:uFillTx/>
              <a:latin typeface="Segoe UI"/>
              <a:ea typeface="+mn-ea"/>
              <a:cs typeface="+mn-cs"/>
            </a:endParaRPr>
          </a:p>
        </p:txBody>
      </p:sp>
      <p:grpSp>
        <p:nvGrpSpPr>
          <p:cNvPr id="29" name="Group 28"/>
          <p:cNvGrpSpPr/>
          <p:nvPr/>
        </p:nvGrpSpPr>
        <p:grpSpPr>
          <a:xfrm>
            <a:off x="262192" y="3247447"/>
            <a:ext cx="2444532" cy="1621223"/>
            <a:chOff x="261347" y="3247410"/>
            <a:chExt cx="2444879" cy="1621453"/>
          </a:xfrm>
        </p:grpSpPr>
        <p:sp>
          <p:nvSpPr>
            <p:cNvPr id="69" name="Rectangle 68"/>
            <p:cNvSpPr/>
            <p:nvPr/>
          </p:nvSpPr>
          <p:spPr bwMode="auto">
            <a:xfrm>
              <a:off x="261347" y="3247410"/>
              <a:ext cx="2444879" cy="1621453"/>
            </a:xfrm>
            <a:prstGeom prst="rect">
              <a:avLst/>
            </a:prstGeom>
            <a:solidFill>
              <a:schemeClr val="bg1"/>
            </a:solid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a:p>
              <a:pPr marL="0" marR="0" lvl="0" indent="0" algn="ctr" defTabSz="913923" rtl="0" eaLnBrk="1" fontAlgn="auto" latinLnBrk="0" hangingPunct="1">
                <a:lnSpc>
                  <a:spcPct val="90000"/>
                </a:lnSpc>
                <a:spcBef>
                  <a:spcPts val="0"/>
                </a:spcBef>
                <a:spcAft>
                  <a:spcPts val="0"/>
                </a:spcAft>
                <a:buClrTx/>
                <a:buSzPct val="80000"/>
                <a:buFontTx/>
                <a:buNone/>
                <a:tabLst/>
                <a:defRPr/>
              </a:pPr>
              <a:r>
                <a:rPr kumimoji="0" lang="fr-FR" sz="1800" b="0" i="0" u="none" strike="noStrike" kern="1200" cap="none" spc="-50" normalizeH="0" baseline="0" noProof="0" dirty="0">
                  <a:ln>
                    <a:noFill/>
                  </a:ln>
                  <a:gradFill>
                    <a:gsLst>
                      <a:gs pos="1250">
                        <a:srgbClr val="008272"/>
                      </a:gs>
                      <a:gs pos="100000">
                        <a:srgbClr val="008272"/>
                      </a:gs>
                    </a:gsLst>
                    <a:lin ang="5400000" scaled="0"/>
                  </a:gradFill>
                  <a:effectLst/>
                  <a:uLnTx/>
                  <a:uFillTx/>
                  <a:latin typeface="Segoe UI"/>
                  <a:ea typeface="+mn-ea"/>
                  <a:cs typeface="+mn-cs"/>
                </a:rPr>
                <a:t>Autres annuaires</a:t>
              </a:r>
            </a:p>
          </p:txBody>
        </p:sp>
        <p:grpSp>
          <p:nvGrpSpPr>
            <p:cNvPr id="28" name="Group 27"/>
            <p:cNvGrpSpPr/>
            <p:nvPr/>
          </p:nvGrpSpPr>
          <p:grpSpPr>
            <a:xfrm>
              <a:off x="1166311" y="3515638"/>
              <a:ext cx="634951" cy="890676"/>
              <a:chOff x="2290073" y="5400845"/>
              <a:chExt cx="693737" cy="973138"/>
            </a:xfrm>
          </p:grpSpPr>
          <p:sp>
            <p:nvSpPr>
              <p:cNvPr id="22" name="Freeform 5"/>
              <p:cNvSpPr>
                <a:spLocks noEditPoints="1"/>
              </p:cNvSpPr>
              <p:nvPr/>
            </p:nvSpPr>
            <p:spPr bwMode="auto">
              <a:xfrm>
                <a:off x="2290073" y="5400845"/>
                <a:ext cx="693737" cy="973138"/>
              </a:xfrm>
              <a:custGeom>
                <a:avLst/>
                <a:gdLst>
                  <a:gd name="T0" fmla="*/ 1608 w 1608"/>
                  <a:gd name="T1" fmla="*/ 121 h 2259"/>
                  <a:gd name="T2" fmla="*/ 1176 w 1608"/>
                  <a:gd name="T3" fmla="*/ 243 h 2259"/>
                  <a:gd name="T4" fmla="*/ 1176 w 1608"/>
                  <a:gd name="T5" fmla="*/ 0 h 2259"/>
                  <a:gd name="T6" fmla="*/ 0 w 1608"/>
                  <a:gd name="T7" fmla="*/ 341 h 2259"/>
                  <a:gd name="T8" fmla="*/ 0 w 1608"/>
                  <a:gd name="T9" fmla="*/ 2143 h 2259"/>
                  <a:gd name="T10" fmla="*/ 427 w 1608"/>
                  <a:gd name="T11" fmla="*/ 2259 h 2259"/>
                  <a:gd name="T12" fmla="*/ 427 w 1608"/>
                  <a:gd name="T13" fmla="*/ 462 h 2259"/>
                  <a:gd name="T14" fmla="*/ 506 w 1608"/>
                  <a:gd name="T15" fmla="*/ 438 h 2259"/>
                  <a:gd name="T16" fmla="*/ 506 w 1608"/>
                  <a:gd name="T17" fmla="*/ 2241 h 2259"/>
                  <a:gd name="T18" fmla="*/ 1608 w 1608"/>
                  <a:gd name="T19" fmla="*/ 1924 h 2259"/>
                  <a:gd name="T20" fmla="*/ 1608 w 1608"/>
                  <a:gd name="T21" fmla="*/ 121 h 2259"/>
                  <a:gd name="T22" fmla="*/ 1608 w 1608"/>
                  <a:gd name="T23" fmla="*/ 121 h 2259"/>
                  <a:gd name="T24" fmla="*/ 213 w 1608"/>
                  <a:gd name="T25" fmla="*/ 2015 h 2259"/>
                  <a:gd name="T26" fmla="*/ 134 w 1608"/>
                  <a:gd name="T27" fmla="*/ 1887 h 2259"/>
                  <a:gd name="T28" fmla="*/ 213 w 1608"/>
                  <a:gd name="T29" fmla="*/ 1802 h 2259"/>
                  <a:gd name="T30" fmla="*/ 293 w 1608"/>
                  <a:gd name="T31" fmla="*/ 1930 h 2259"/>
                  <a:gd name="T32" fmla="*/ 213 w 1608"/>
                  <a:gd name="T33" fmla="*/ 2015 h 2259"/>
                  <a:gd name="T34" fmla="*/ 287 w 1608"/>
                  <a:gd name="T35" fmla="*/ 1619 h 2259"/>
                  <a:gd name="T36" fmla="*/ 140 w 1608"/>
                  <a:gd name="T37" fmla="*/ 1577 h 2259"/>
                  <a:gd name="T38" fmla="*/ 140 w 1608"/>
                  <a:gd name="T39" fmla="*/ 584 h 2259"/>
                  <a:gd name="T40" fmla="*/ 287 w 1608"/>
                  <a:gd name="T41" fmla="*/ 627 h 2259"/>
                  <a:gd name="T42" fmla="*/ 287 w 1608"/>
                  <a:gd name="T43" fmla="*/ 1619 h 2259"/>
                  <a:gd name="T44" fmla="*/ 287 w 1608"/>
                  <a:gd name="T45" fmla="*/ 1619 h 2259"/>
                  <a:gd name="T46" fmla="*/ 1298 w 1608"/>
                  <a:gd name="T47" fmla="*/ 956 h 2259"/>
                  <a:gd name="T48" fmla="*/ 853 w 1608"/>
                  <a:gd name="T49" fmla="*/ 1090 h 2259"/>
                  <a:gd name="T50" fmla="*/ 853 w 1608"/>
                  <a:gd name="T51" fmla="*/ 803 h 2259"/>
                  <a:gd name="T52" fmla="*/ 1298 w 1608"/>
                  <a:gd name="T53" fmla="*/ 676 h 2259"/>
                  <a:gd name="T54" fmla="*/ 1298 w 1608"/>
                  <a:gd name="T55" fmla="*/ 956 h 2259"/>
                  <a:gd name="T56" fmla="*/ 1298 w 1608"/>
                  <a:gd name="T57" fmla="*/ 956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8" h="2259">
                    <a:moveTo>
                      <a:pt x="1608" y="121"/>
                    </a:moveTo>
                    <a:cubicBezTo>
                      <a:pt x="1176" y="243"/>
                      <a:pt x="1176" y="243"/>
                      <a:pt x="1176" y="243"/>
                    </a:cubicBezTo>
                    <a:cubicBezTo>
                      <a:pt x="1176" y="0"/>
                      <a:pt x="1176" y="0"/>
                      <a:pt x="1176" y="0"/>
                    </a:cubicBezTo>
                    <a:cubicBezTo>
                      <a:pt x="0" y="341"/>
                      <a:pt x="0" y="341"/>
                      <a:pt x="0" y="341"/>
                    </a:cubicBezTo>
                    <a:cubicBezTo>
                      <a:pt x="0" y="2143"/>
                      <a:pt x="0" y="2143"/>
                      <a:pt x="0" y="2143"/>
                    </a:cubicBezTo>
                    <a:cubicBezTo>
                      <a:pt x="427" y="2259"/>
                      <a:pt x="427" y="2259"/>
                      <a:pt x="427" y="2259"/>
                    </a:cubicBezTo>
                    <a:cubicBezTo>
                      <a:pt x="427" y="462"/>
                      <a:pt x="427" y="462"/>
                      <a:pt x="427" y="462"/>
                    </a:cubicBezTo>
                    <a:cubicBezTo>
                      <a:pt x="506" y="438"/>
                      <a:pt x="506" y="438"/>
                      <a:pt x="506" y="438"/>
                    </a:cubicBezTo>
                    <a:cubicBezTo>
                      <a:pt x="506" y="2241"/>
                      <a:pt x="506" y="2241"/>
                      <a:pt x="506" y="2241"/>
                    </a:cubicBezTo>
                    <a:cubicBezTo>
                      <a:pt x="1608" y="1924"/>
                      <a:pt x="1608" y="1924"/>
                      <a:pt x="1608" y="1924"/>
                    </a:cubicBezTo>
                    <a:cubicBezTo>
                      <a:pt x="1608" y="121"/>
                      <a:pt x="1608" y="121"/>
                      <a:pt x="1608" y="121"/>
                    </a:cubicBezTo>
                    <a:cubicBezTo>
                      <a:pt x="1608" y="121"/>
                      <a:pt x="1608" y="121"/>
                      <a:pt x="1608" y="121"/>
                    </a:cubicBezTo>
                    <a:close/>
                    <a:moveTo>
                      <a:pt x="213" y="2015"/>
                    </a:moveTo>
                    <a:cubicBezTo>
                      <a:pt x="171" y="2003"/>
                      <a:pt x="134" y="1948"/>
                      <a:pt x="134" y="1887"/>
                    </a:cubicBezTo>
                    <a:cubicBezTo>
                      <a:pt x="134" y="1827"/>
                      <a:pt x="171" y="1790"/>
                      <a:pt x="213" y="1802"/>
                    </a:cubicBezTo>
                    <a:cubicBezTo>
                      <a:pt x="256" y="1814"/>
                      <a:pt x="293" y="1869"/>
                      <a:pt x="293" y="1930"/>
                    </a:cubicBezTo>
                    <a:cubicBezTo>
                      <a:pt x="293" y="1991"/>
                      <a:pt x="256" y="2027"/>
                      <a:pt x="213" y="2015"/>
                    </a:cubicBezTo>
                    <a:close/>
                    <a:moveTo>
                      <a:pt x="287" y="1619"/>
                    </a:moveTo>
                    <a:cubicBezTo>
                      <a:pt x="140" y="1577"/>
                      <a:pt x="140" y="1577"/>
                      <a:pt x="140" y="1577"/>
                    </a:cubicBezTo>
                    <a:cubicBezTo>
                      <a:pt x="140" y="584"/>
                      <a:pt x="140" y="584"/>
                      <a:pt x="140" y="584"/>
                    </a:cubicBezTo>
                    <a:cubicBezTo>
                      <a:pt x="287" y="627"/>
                      <a:pt x="287" y="627"/>
                      <a:pt x="287" y="627"/>
                    </a:cubicBezTo>
                    <a:cubicBezTo>
                      <a:pt x="287" y="1619"/>
                      <a:pt x="287" y="1619"/>
                      <a:pt x="287" y="1619"/>
                    </a:cubicBezTo>
                    <a:cubicBezTo>
                      <a:pt x="287" y="1619"/>
                      <a:pt x="287" y="1619"/>
                      <a:pt x="287" y="1619"/>
                    </a:cubicBezTo>
                    <a:close/>
                    <a:moveTo>
                      <a:pt x="1298" y="956"/>
                    </a:moveTo>
                    <a:cubicBezTo>
                      <a:pt x="853" y="1090"/>
                      <a:pt x="853" y="1090"/>
                      <a:pt x="853" y="1090"/>
                    </a:cubicBezTo>
                    <a:cubicBezTo>
                      <a:pt x="853" y="803"/>
                      <a:pt x="853" y="803"/>
                      <a:pt x="853" y="803"/>
                    </a:cubicBezTo>
                    <a:cubicBezTo>
                      <a:pt x="1298" y="676"/>
                      <a:pt x="1298" y="676"/>
                      <a:pt x="1298" y="676"/>
                    </a:cubicBezTo>
                    <a:cubicBezTo>
                      <a:pt x="1298" y="956"/>
                      <a:pt x="1298" y="956"/>
                      <a:pt x="1298" y="956"/>
                    </a:cubicBezTo>
                    <a:cubicBezTo>
                      <a:pt x="1298" y="956"/>
                      <a:pt x="1298" y="956"/>
                      <a:pt x="1298" y="9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7" name="Freeform 26"/>
              <p:cNvSpPr/>
              <p:nvPr/>
            </p:nvSpPr>
            <p:spPr bwMode="auto">
              <a:xfrm>
                <a:off x="2327275" y="5435601"/>
                <a:ext cx="590550" cy="171450"/>
              </a:xfrm>
              <a:custGeom>
                <a:avLst/>
                <a:gdLst>
                  <a:gd name="connsiteX0" fmla="*/ 676275 w 676275"/>
                  <a:gd name="connsiteY0" fmla="*/ 44450 h 190500"/>
                  <a:gd name="connsiteX1" fmla="*/ 504825 w 676275"/>
                  <a:gd name="connsiteY1" fmla="*/ 0 h 190500"/>
                  <a:gd name="connsiteX2" fmla="*/ 0 w 676275"/>
                  <a:gd name="connsiteY2" fmla="*/ 136525 h 190500"/>
                  <a:gd name="connsiteX3" fmla="*/ 184150 w 676275"/>
                  <a:gd name="connsiteY3" fmla="*/ 190500 h 190500"/>
                  <a:gd name="connsiteX4" fmla="*/ 676275 w 676275"/>
                  <a:gd name="connsiteY4" fmla="*/ 44450 h 190500"/>
                  <a:gd name="connsiteX0" fmla="*/ 676275 w 676275"/>
                  <a:gd name="connsiteY0" fmla="*/ 44450 h 212725"/>
                  <a:gd name="connsiteX1" fmla="*/ 504825 w 676275"/>
                  <a:gd name="connsiteY1" fmla="*/ 0 h 212725"/>
                  <a:gd name="connsiteX2" fmla="*/ 0 w 676275"/>
                  <a:gd name="connsiteY2" fmla="*/ 136525 h 212725"/>
                  <a:gd name="connsiteX3" fmla="*/ 209550 w 676275"/>
                  <a:gd name="connsiteY3" fmla="*/ 212725 h 212725"/>
                  <a:gd name="connsiteX4" fmla="*/ 676275 w 676275"/>
                  <a:gd name="connsiteY4" fmla="*/ 44450 h 212725"/>
                  <a:gd name="connsiteX0" fmla="*/ 641350 w 641350"/>
                  <a:gd name="connsiteY0" fmla="*/ 57150 h 212725"/>
                  <a:gd name="connsiteX1" fmla="*/ 504825 w 641350"/>
                  <a:gd name="connsiteY1" fmla="*/ 0 h 212725"/>
                  <a:gd name="connsiteX2" fmla="*/ 0 w 641350"/>
                  <a:gd name="connsiteY2" fmla="*/ 136525 h 212725"/>
                  <a:gd name="connsiteX3" fmla="*/ 209550 w 641350"/>
                  <a:gd name="connsiteY3" fmla="*/ 212725 h 212725"/>
                  <a:gd name="connsiteX4" fmla="*/ 641350 w 641350"/>
                  <a:gd name="connsiteY4" fmla="*/ 57150 h 212725"/>
                  <a:gd name="connsiteX0" fmla="*/ 666750 w 666750"/>
                  <a:gd name="connsiteY0" fmla="*/ 44450 h 212725"/>
                  <a:gd name="connsiteX1" fmla="*/ 504825 w 666750"/>
                  <a:gd name="connsiteY1" fmla="*/ 0 h 212725"/>
                  <a:gd name="connsiteX2" fmla="*/ 0 w 666750"/>
                  <a:gd name="connsiteY2" fmla="*/ 136525 h 212725"/>
                  <a:gd name="connsiteX3" fmla="*/ 209550 w 666750"/>
                  <a:gd name="connsiteY3" fmla="*/ 212725 h 212725"/>
                  <a:gd name="connsiteX4" fmla="*/ 666750 w 666750"/>
                  <a:gd name="connsiteY4" fmla="*/ 44450 h 212725"/>
                  <a:gd name="connsiteX0" fmla="*/ 666750 w 666750"/>
                  <a:gd name="connsiteY0" fmla="*/ 44450 h 200025"/>
                  <a:gd name="connsiteX1" fmla="*/ 504825 w 666750"/>
                  <a:gd name="connsiteY1" fmla="*/ 0 h 200025"/>
                  <a:gd name="connsiteX2" fmla="*/ 0 w 666750"/>
                  <a:gd name="connsiteY2" fmla="*/ 136525 h 200025"/>
                  <a:gd name="connsiteX3" fmla="*/ 209550 w 666750"/>
                  <a:gd name="connsiteY3" fmla="*/ 200025 h 200025"/>
                  <a:gd name="connsiteX4" fmla="*/ 666750 w 666750"/>
                  <a:gd name="connsiteY4" fmla="*/ 44450 h 200025"/>
                  <a:gd name="connsiteX0" fmla="*/ 666750 w 666750"/>
                  <a:gd name="connsiteY0" fmla="*/ 44450 h 168275"/>
                  <a:gd name="connsiteX1" fmla="*/ 504825 w 666750"/>
                  <a:gd name="connsiteY1" fmla="*/ 0 h 168275"/>
                  <a:gd name="connsiteX2" fmla="*/ 0 w 666750"/>
                  <a:gd name="connsiteY2" fmla="*/ 136525 h 168275"/>
                  <a:gd name="connsiteX3" fmla="*/ 222250 w 666750"/>
                  <a:gd name="connsiteY3" fmla="*/ 168275 h 168275"/>
                  <a:gd name="connsiteX4" fmla="*/ 666750 w 666750"/>
                  <a:gd name="connsiteY4" fmla="*/ 44450 h 168275"/>
                  <a:gd name="connsiteX0" fmla="*/ 666750 w 666750"/>
                  <a:gd name="connsiteY0" fmla="*/ 44450 h 177800"/>
                  <a:gd name="connsiteX1" fmla="*/ 504825 w 666750"/>
                  <a:gd name="connsiteY1" fmla="*/ 0 h 177800"/>
                  <a:gd name="connsiteX2" fmla="*/ 0 w 666750"/>
                  <a:gd name="connsiteY2" fmla="*/ 136525 h 177800"/>
                  <a:gd name="connsiteX3" fmla="*/ 196850 w 666750"/>
                  <a:gd name="connsiteY3" fmla="*/ 177800 h 177800"/>
                  <a:gd name="connsiteX4" fmla="*/ 666750 w 666750"/>
                  <a:gd name="connsiteY4" fmla="*/ 44450 h 177800"/>
                  <a:gd name="connsiteX0" fmla="*/ 666750 w 666750"/>
                  <a:gd name="connsiteY0" fmla="*/ 44450 h 136525"/>
                  <a:gd name="connsiteX1" fmla="*/ 504825 w 666750"/>
                  <a:gd name="connsiteY1" fmla="*/ 0 h 136525"/>
                  <a:gd name="connsiteX2" fmla="*/ 0 w 666750"/>
                  <a:gd name="connsiteY2" fmla="*/ 136525 h 136525"/>
                  <a:gd name="connsiteX3" fmla="*/ 174625 w 666750"/>
                  <a:gd name="connsiteY3" fmla="*/ 123825 h 136525"/>
                  <a:gd name="connsiteX4" fmla="*/ 666750 w 666750"/>
                  <a:gd name="connsiteY4" fmla="*/ 44450 h 136525"/>
                  <a:gd name="connsiteX0" fmla="*/ 666750 w 666750"/>
                  <a:gd name="connsiteY0" fmla="*/ 44450 h 180975"/>
                  <a:gd name="connsiteX1" fmla="*/ 504825 w 666750"/>
                  <a:gd name="connsiteY1" fmla="*/ 0 h 180975"/>
                  <a:gd name="connsiteX2" fmla="*/ 0 w 666750"/>
                  <a:gd name="connsiteY2" fmla="*/ 136525 h 180975"/>
                  <a:gd name="connsiteX3" fmla="*/ 177800 w 666750"/>
                  <a:gd name="connsiteY3" fmla="*/ 180975 h 180975"/>
                  <a:gd name="connsiteX4" fmla="*/ 666750 w 666750"/>
                  <a:gd name="connsiteY4" fmla="*/ 44450 h 180975"/>
                  <a:gd name="connsiteX0" fmla="*/ 654050 w 654050"/>
                  <a:gd name="connsiteY0" fmla="*/ 41275 h 180975"/>
                  <a:gd name="connsiteX1" fmla="*/ 504825 w 654050"/>
                  <a:gd name="connsiteY1" fmla="*/ 0 h 180975"/>
                  <a:gd name="connsiteX2" fmla="*/ 0 w 654050"/>
                  <a:gd name="connsiteY2" fmla="*/ 136525 h 180975"/>
                  <a:gd name="connsiteX3" fmla="*/ 177800 w 654050"/>
                  <a:gd name="connsiteY3" fmla="*/ 180975 h 180975"/>
                  <a:gd name="connsiteX4" fmla="*/ 654050 w 654050"/>
                  <a:gd name="connsiteY4" fmla="*/ 41275 h 180975"/>
                  <a:gd name="connsiteX0" fmla="*/ 654050 w 654050"/>
                  <a:gd name="connsiteY0" fmla="*/ 41275 h 180975"/>
                  <a:gd name="connsiteX1" fmla="*/ 504825 w 654050"/>
                  <a:gd name="connsiteY1" fmla="*/ 0 h 180975"/>
                  <a:gd name="connsiteX2" fmla="*/ 0 w 654050"/>
                  <a:gd name="connsiteY2" fmla="*/ 152400 h 180975"/>
                  <a:gd name="connsiteX3" fmla="*/ 177800 w 654050"/>
                  <a:gd name="connsiteY3" fmla="*/ 180975 h 180975"/>
                  <a:gd name="connsiteX4" fmla="*/ 654050 w 654050"/>
                  <a:gd name="connsiteY4" fmla="*/ 41275 h 180975"/>
                  <a:gd name="connsiteX0" fmla="*/ 615950 w 615950"/>
                  <a:gd name="connsiteY0" fmla="*/ 41275 h 180975"/>
                  <a:gd name="connsiteX1" fmla="*/ 466725 w 615950"/>
                  <a:gd name="connsiteY1" fmla="*/ 0 h 180975"/>
                  <a:gd name="connsiteX2" fmla="*/ 0 w 615950"/>
                  <a:gd name="connsiteY2" fmla="*/ 136525 h 180975"/>
                  <a:gd name="connsiteX3" fmla="*/ 139700 w 615950"/>
                  <a:gd name="connsiteY3" fmla="*/ 180975 h 180975"/>
                  <a:gd name="connsiteX4" fmla="*/ 615950 w 615950"/>
                  <a:gd name="connsiteY4" fmla="*/ 41275 h 180975"/>
                  <a:gd name="connsiteX0" fmla="*/ 615950 w 615950"/>
                  <a:gd name="connsiteY0" fmla="*/ 41275 h 161925"/>
                  <a:gd name="connsiteX1" fmla="*/ 466725 w 615950"/>
                  <a:gd name="connsiteY1" fmla="*/ 0 h 161925"/>
                  <a:gd name="connsiteX2" fmla="*/ 0 w 615950"/>
                  <a:gd name="connsiteY2" fmla="*/ 136525 h 161925"/>
                  <a:gd name="connsiteX3" fmla="*/ 158750 w 615950"/>
                  <a:gd name="connsiteY3" fmla="*/ 161925 h 161925"/>
                  <a:gd name="connsiteX4" fmla="*/ 615950 w 615950"/>
                  <a:gd name="connsiteY4" fmla="*/ 41275 h 161925"/>
                  <a:gd name="connsiteX0" fmla="*/ 615950 w 615950"/>
                  <a:gd name="connsiteY0" fmla="*/ 41275 h 139700"/>
                  <a:gd name="connsiteX1" fmla="*/ 466725 w 615950"/>
                  <a:gd name="connsiteY1" fmla="*/ 0 h 139700"/>
                  <a:gd name="connsiteX2" fmla="*/ 0 w 615950"/>
                  <a:gd name="connsiteY2" fmla="*/ 136525 h 139700"/>
                  <a:gd name="connsiteX3" fmla="*/ 196850 w 615950"/>
                  <a:gd name="connsiteY3" fmla="*/ 139700 h 139700"/>
                  <a:gd name="connsiteX4" fmla="*/ 615950 w 615950"/>
                  <a:gd name="connsiteY4" fmla="*/ 41275 h 139700"/>
                  <a:gd name="connsiteX0" fmla="*/ 615950 w 615950"/>
                  <a:gd name="connsiteY0" fmla="*/ 41275 h 161925"/>
                  <a:gd name="connsiteX1" fmla="*/ 466725 w 615950"/>
                  <a:gd name="connsiteY1" fmla="*/ 0 h 161925"/>
                  <a:gd name="connsiteX2" fmla="*/ 0 w 615950"/>
                  <a:gd name="connsiteY2" fmla="*/ 136525 h 161925"/>
                  <a:gd name="connsiteX3" fmla="*/ 152400 w 615950"/>
                  <a:gd name="connsiteY3" fmla="*/ 161925 h 161925"/>
                  <a:gd name="connsiteX4" fmla="*/ 615950 w 615950"/>
                  <a:gd name="connsiteY4" fmla="*/ 41275 h 161925"/>
                  <a:gd name="connsiteX0" fmla="*/ 615950 w 615950"/>
                  <a:gd name="connsiteY0" fmla="*/ 41275 h 171450"/>
                  <a:gd name="connsiteX1" fmla="*/ 466725 w 615950"/>
                  <a:gd name="connsiteY1" fmla="*/ 0 h 171450"/>
                  <a:gd name="connsiteX2" fmla="*/ 0 w 615950"/>
                  <a:gd name="connsiteY2" fmla="*/ 136525 h 171450"/>
                  <a:gd name="connsiteX3" fmla="*/ 139700 w 615950"/>
                  <a:gd name="connsiteY3" fmla="*/ 171450 h 171450"/>
                  <a:gd name="connsiteX4" fmla="*/ 615950 w 615950"/>
                  <a:gd name="connsiteY4" fmla="*/ 41275 h 171450"/>
                  <a:gd name="connsiteX0" fmla="*/ 603250 w 603250"/>
                  <a:gd name="connsiteY0" fmla="*/ 38100 h 171450"/>
                  <a:gd name="connsiteX1" fmla="*/ 466725 w 603250"/>
                  <a:gd name="connsiteY1" fmla="*/ 0 h 171450"/>
                  <a:gd name="connsiteX2" fmla="*/ 0 w 603250"/>
                  <a:gd name="connsiteY2" fmla="*/ 136525 h 171450"/>
                  <a:gd name="connsiteX3" fmla="*/ 139700 w 603250"/>
                  <a:gd name="connsiteY3" fmla="*/ 171450 h 171450"/>
                  <a:gd name="connsiteX4" fmla="*/ 603250 w 603250"/>
                  <a:gd name="connsiteY4" fmla="*/ 38100 h 171450"/>
                  <a:gd name="connsiteX0" fmla="*/ 590550 w 590550"/>
                  <a:gd name="connsiteY0" fmla="*/ 31750 h 171450"/>
                  <a:gd name="connsiteX1" fmla="*/ 466725 w 590550"/>
                  <a:gd name="connsiteY1" fmla="*/ 0 h 171450"/>
                  <a:gd name="connsiteX2" fmla="*/ 0 w 590550"/>
                  <a:gd name="connsiteY2" fmla="*/ 136525 h 171450"/>
                  <a:gd name="connsiteX3" fmla="*/ 139700 w 590550"/>
                  <a:gd name="connsiteY3" fmla="*/ 171450 h 171450"/>
                  <a:gd name="connsiteX4" fmla="*/ 590550 w 590550"/>
                  <a:gd name="connsiteY4" fmla="*/ 3175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171450">
                    <a:moveTo>
                      <a:pt x="590550" y="31750"/>
                    </a:moveTo>
                    <a:lnTo>
                      <a:pt x="466725" y="0"/>
                    </a:lnTo>
                    <a:lnTo>
                      <a:pt x="0" y="136525"/>
                    </a:lnTo>
                    <a:lnTo>
                      <a:pt x="139700" y="171450"/>
                    </a:lnTo>
                    <a:lnTo>
                      <a:pt x="590550" y="317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fr-FR"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p:cNvGrpSpPr/>
          <p:nvPr/>
        </p:nvGrpSpPr>
        <p:grpSpPr>
          <a:xfrm>
            <a:off x="273158" y="1277253"/>
            <a:ext cx="2444532" cy="1720024"/>
            <a:chOff x="272314" y="1276938"/>
            <a:chExt cx="2444879" cy="1720268"/>
          </a:xfrm>
        </p:grpSpPr>
        <p:grpSp>
          <p:nvGrpSpPr>
            <p:cNvPr id="21" name="Group 20"/>
            <p:cNvGrpSpPr/>
            <p:nvPr/>
          </p:nvGrpSpPr>
          <p:grpSpPr>
            <a:xfrm>
              <a:off x="272314" y="1276938"/>
              <a:ext cx="2444879" cy="1720268"/>
              <a:chOff x="218065" y="2298702"/>
              <a:chExt cx="2444879" cy="1720268"/>
            </a:xfrm>
          </p:grpSpPr>
          <p:sp>
            <p:nvSpPr>
              <p:cNvPr id="93" name="Rectangle 92"/>
              <p:cNvSpPr/>
              <p:nvPr/>
            </p:nvSpPr>
            <p:spPr bwMode="auto">
              <a:xfrm>
                <a:off x="218065" y="2298702"/>
                <a:ext cx="2444879" cy="172026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3" rtl="0" eaLnBrk="1" fontAlgn="auto" latinLnBrk="0" hangingPunct="1">
                  <a:lnSpc>
                    <a:spcPct val="90000"/>
                  </a:lnSpc>
                  <a:spcBef>
                    <a:spcPts val="0"/>
                  </a:spcBef>
                  <a:spcAft>
                    <a:spcPts val="0"/>
                  </a:spcAft>
                  <a:buClrTx/>
                  <a:buSzTx/>
                  <a:buFontTx/>
                  <a:buNone/>
                  <a:tabLst/>
                  <a:defRPr/>
                </a:pPr>
                <a:endParaRPr kumimoji="0" lang="fr-FR" sz="2000"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grpSp>
            <p:nvGrpSpPr>
              <p:cNvPr id="9" name="Group 8"/>
              <p:cNvGrpSpPr/>
              <p:nvPr/>
            </p:nvGrpSpPr>
            <p:grpSpPr>
              <a:xfrm>
                <a:off x="636578" y="2587730"/>
                <a:ext cx="1698924" cy="1184118"/>
                <a:chOff x="934114" y="2805236"/>
                <a:chExt cx="1698924" cy="1184118"/>
              </a:xfrm>
            </p:grpSpPr>
            <p:sp>
              <p:nvSpPr>
                <p:cNvPr id="92" name="Rectangle 91"/>
                <p:cNvSpPr/>
                <p:nvPr/>
              </p:nvSpPr>
              <p:spPr>
                <a:xfrm>
                  <a:off x="934114" y="3791698"/>
                  <a:ext cx="1698924" cy="197656"/>
                </a:xfrm>
                <a:prstGeom prst="rect">
                  <a:avLst/>
                </a:prstGeom>
                <a:ln>
                  <a:noFill/>
                </a:ln>
              </p:spPr>
              <p:txBody>
                <a:bodyPr wrap="square" lIns="0" tIns="0" rIns="0" bIns="0" anchor="ctr">
                  <a:spAutoFit/>
                </a:bodyPr>
                <a:lstStyle/>
                <a:p>
                  <a:pPr marL="0" marR="0" lvl="0" indent="0" algn="ctr" defTabSz="913923" rtl="0" eaLnBrk="1" fontAlgn="auto" latinLnBrk="0" hangingPunct="1">
                    <a:lnSpc>
                      <a:spcPct val="90000"/>
                    </a:lnSpc>
                    <a:spcBef>
                      <a:spcPts val="0"/>
                    </a:spcBef>
                    <a:spcAft>
                      <a:spcPts val="0"/>
                    </a:spcAft>
                    <a:buClrTx/>
                    <a:buSzPct val="80000"/>
                    <a:buFontTx/>
                    <a:buNone/>
                    <a:tabLst/>
                    <a:defRPr/>
                  </a:pPr>
                  <a:r>
                    <a:rPr kumimoji="0" lang="fr-FR" sz="1399" b="0" i="0" u="none" strike="noStrike" kern="1200" cap="none" spc="-50" normalizeH="0" baseline="0" noProof="0" dirty="0">
                      <a:ln>
                        <a:noFill/>
                      </a:ln>
                      <a:solidFill>
                        <a:srgbClr val="00188F"/>
                      </a:solidFill>
                      <a:effectLst/>
                      <a:uLnTx/>
                      <a:uFillTx/>
                      <a:latin typeface="Segoe UI"/>
                      <a:ea typeface="+mn-ea"/>
                      <a:cs typeface="+mn-cs"/>
                    </a:rPr>
                    <a:t>Active Directory</a:t>
                  </a:r>
                </a:p>
              </p:txBody>
            </p:sp>
            <p:pic>
              <p:nvPicPr>
                <p:cNvPr id="91" name="Picture 9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grpSp>
        </p:grpSp>
        <p:pic>
          <p:nvPicPr>
            <p:cNvPr id="83" name="Picture 8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p:spPr>
        </p:pic>
      </p:grpSp>
    </p:spTree>
    <p:extLst>
      <p:ext uri="{BB962C8B-B14F-4D97-AF65-F5344CB8AC3E}">
        <p14:creationId xmlns:p14="http://schemas.microsoft.com/office/powerpoint/2010/main" val="1402382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50" fill="hold"/>
                                        <p:tgtEl>
                                          <p:spTgt spid="18"/>
                                        </p:tgtEl>
                                        <p:attrNameLst>
                                          <p:attrName>ppt_w</p:attrName>
                                        </p:attrNameLst>
                                      </p:cBhvr>
                                      <p:tavLst>
                                        <p:tav tm="0">
                                          <p:val>
                                            <p:fltVal val="0"/>
                                          </p:val>
                                        </p:tav>
                                        <p:tav tm="100000">
                                          <p:val>
                                            <p:strVal val="#ppt_w"/>
                                          </p:val>
                                        </p:tav>
                                      </p:tavLst>
                                    </p:anim>
                                    <p:anim calcmode="lin" valueType="num">
                                      <p:cBhvr>
                                        <p:cTn id="8" dur="250" fill="hold"/>
                                        <p:tgtEl>
                                          <p:spTgt spid="18"/>
                                        </p:tgtEl>
                                        <p:attrNameLst>
                                          <p:attrName>ppt_h</p:attrName>
                                        </p:attrNameLst>
                                      </p:cBhvr>
                                      <p:tavLst>
                                        <p:tav tm="0">
                                          <p:val>
                                            <p:fltVal val="0"/>
                                          </p:val>
                                        </p:tav>
                                        <p:tav tm="100000">
                                          <p:val>
                                            <p:strVal val="#ppt_h"/>
                                          </p:val>
                                        </p:tav>
                                      </p:tavLst>
                                    </p:anim>
                                    <p:animEffect transition="in" filter="fade">
                                      <p:cBhvr>
                                        <p:cTn id="9" dur="250"/>
                                        <p:tgtEl>
                                          <p:spTgt spid="18"/>
                                        </p:tgtEl>
                                      </p:cBhvr>
                                    </p:animEffect>
                                  </p:childTnLst>
                                </p:cTn>
                              </p:par>
                              <p:par>
                                <p:cTn id="10" presetID="6" presetClass="emph" presetSubtype="0" decel="100000" fill="hold" nodeType="withEffect">
                                  <p:stCondLst>
                                    <p:cond delay="200"/>
                                  </p:stCondLst>
                                  <p:childTnLst>
                                    <p:animScale>
                                      <p:cBhvr>
                                        <p:cTn id="11" dur="250" fill="hold"/>
                                        <p:tgtEl>
                                          <p:spTgt spid="18"/>
                                        </p:tgtEl>
                                      </p:cBhvr>
                                      <p:by x="110000" y="110000"/>
                                    </p:animScale>
                                  </p:childTnLst>
                                </p:cTn>
                              </p:par>
                              <p:par>
                                <p:cTn id="12" presetID="6" presetClass="emph" presetSubtype="0" decel="100000" fill="hold" nodeType="withEffect">
                                  <p:stCondLst>
                                    <p:cond delay="300"/>
                                  </p:stCondLst>
                                  <p:childTnLst>
                                    <p:animScale>
                                      <p:cBhvr>
                                        <p:cTn id="13" dur="250" fill="hold"/>
                                        <p:tgtEl>
                                          <p:spTgt spid="18"/>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fill="hold"/>
                                        <p:tgtEl>
                                          <p:spTgt spid="12"/>
                                        </p:tgtEl>
                                        <p:attrNameLst>
                                          <p:attrName>ppt_w</p:attrName>
                                        </p:attrNameLst>
                                      </p:cBhvr>
                                      <p:tavLst>
                                        <p:tav tm="0">
                                          <p:val>
                                            <p:fltVal val="0"/>
                                          </p:val>
                                        </p:tav>
                                        <p:tav tm="100000">
                                          <p:val>
                                            <p:strVal val="#ppt_w"/>
                                          </p:val>
                                        </p:tav>
                                      </p:tavLst>
                                    </p:anim>
                                    <p:anim calcmode="lin" valueType="num">
                                      <p:cBhvr>
                                        <p:cTn id="19" dur="250" fill="hold"/>
                                        <p:tgtEl>
                                          <p:spTgt spid="12"/>
                                        </p:tgtEl>
                                        <p:attrNameLst>
                                          <p:attrName>ppt_h</p:attrName>
                                        </p:attrNameLst>
                                      </p:cBhvr>
                                      <p:tavLst>
                                        <p:tav tm="0">
                                          <p:val>
                                            <p:fltVal val="0"/>
                                          </p:val>
                                        </p:tav>
                                        <p:tav tm="100000">
                                          <p:val>
                                            <p:strVal val="#ppt_h"/>
                                          </p:val>
                                        </p:tav>
                                      </p:tavLst>
                                    </p:anim>
                                    <p:animEffect transition="in" filter="fade">
                                      <p:cBhvr>
                                        <p:cTn id="20" dur="250"/>
                                        <p:tgtEl>
                                          <p:spTgt spid="12"/>
                                        </p:tgtEl>
                                      </p:cBhvr>
                                    </p:animEffect>
                                  </p:childTnLst>
                                </p:cTn>
                              </p:par>
                              <p:par>
                                <p:cTn id="21" presetID="6" presetClass="emph" presetSubtype="0" decel="100000" fill="hold" nodeType="withEffect">
                                  <p:stCondLst>
                                    <p:cond delay="200"/>
                                  </p:stCondLst>
                                  <p:childTnLst>
                                    <p:animScale>
                                      <p:cBhvr>
                                        <p:cTn id="22" dur="250" fill="hold"/>
                                        <p:tgtEl>
                                          <p:spTgt spid="12"/>
                                        </p:tgtEl>
                                      </p:cBhvr>
                                      <p:by x="110000" y="110000"/>
                                    </p:animScale>
                                  </p:childTnLst>
                                </p:cTn>
                              </p:par>
                              <p:par>
                                <p:cTn id="23" presetID="6" presetClass="emph" presetSubtype="0" decel="100000" fill="hold" nodeType="withEffect">
                                  <p:stCondLst>
                                    <p:cond delay="300"/>
                                  </p:stCondLst>
                                  <p:childTnLst>
                                    <p:animScale>
                                      <p:cBhvr>
                                        <p:cTn id="24" dur="250" fill="hold"/>
                                        <p:tgtEl>
                                          <p:spTgt spid="12"/>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250" fill="hold"/>
                                        <p:tgtEl>
                                          <p:spTgt spid="29"/>
                                        </p:tgtEl>
                                        <p:attrNameLst>
                                          <p:attrName>ppt_w</p:attrName>
                                        </p:attrNameLst>
                                      </p:cBhvr>
                                      <p:tavLst>
                                        <p:tav tm="0">
                                          <p:val>
                                            <p:fltVal val="0"/>
                                          </p:val>
                                        </p:tav>
                                        <p:tav tm="100000">
                                          <p:val>
                                            <p:strVal val="#ppt_w"/>
                                          </p:val>
                                        </p:tav>
                                      </p:tavLst>
                                    </p:anim>
                                    <p:anim calcmode="lin" valueType="num">
                                      <p:cBhvr>
                                        <p:cTn id="30" dur="250" fill="hold"/>
                                        <p:tgtEl>
                                          <p:spTgt spid="29"/>
                                        </p:tgtEl>
                                        <p:attrNameLst>
                                          <p:attrName>ppt_h</p:attrName>
                                        </p:attrNameLst>
                                      </p:cBhvr>
                                      <p:tavLst>
                                        <p:tav tm="0">
                                          <p:val>
                                            <p:fltVal val="0"/>
                                          </p:val>
                                        </p:tav>
                                        <p:tav tm="100000">
                                          <p:val>
                                            <p:strVal val="#ppt_h"/>
                                          </p:val>
                                        </p:tav>
                                      </p:tavLst>
                                    </p:anim>
                                    <p:animEffect transition="in" filter="fade">
                                      <p:cBhvr>
                                        <p:cTn id="31" dur="250"/>
                                        <p:tgtEl>
                                          <p:spTgt spid="29"/>
                                        </p:tgtEl>
                                      </p:cBhvr>
                                    </p:animEffect>
                                  </p:childTnLst>
                                </p:cTn>
                              </p:par>
                              <p:par>
                                <p:cTn id="32" presetID="6" presetClass="emph" presetSubtype="0" decel="100000" fill="hold" nodeType="withEffect">
                                  <p:stCondLst>
                                    <p:cond delay="200"/>
                                  </p:stCondLst>
                                  <p:childTnLst>
                                    <p:animScale>
                                      <p:cBhvr>
                                        <p:cTn id="33" dur="250" fill="hold"/>
                                        <p:tgtEl>
                                          <p:spTgt spid="29"/>
                                        </p:tgtEl>
                                      </p:cBhvr>
                                      <p:by x="110000" y="110000"/>
                                    </p:animScale>
                                  </p:childTnLst>
                                </p:cTn>
                              </p:par>
                              <p:par>
                                <p:cTn id="34" presetID="6" presetClass="emph" presetSubtype="0" decel="100000" fill="hold" nodeType="withEffect">
                                  <p:stCondLst>
                                    <p:cond delay="300"/>
                                  </p:stCondLst>
                                  <p:childTnLst>
                                    <p:animScale>
                                      <p:cBhvr>
                                        <p:cTn id="35" dur="250" fill="hold"/>
                                        <p:tgtEl>
                                          <p:spTgt spid="29"/>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250" fill="hold"/>
                                        <p:tgtEl>
                                          <p:spTgt spid="5"/>
                                        </p:tgtEl>
                                        <p:attrNameLst>
                                          <p:attrName>ppt_w</p:attrName>
                                        </p:attrNameLst>
                                      </p:cBhvr>
                                      <p:tavLst>
                                        <p:tav tm="0">
                                          <p:val>
                                            <p:fltVal val="0"/>
                                          </p:val>
                                        </p:tav>
                                        <p:tav tm="100000">
                                          <p:val>
                                            <p:strVal val="#ppt_w"/>
                                          </p:val>
                                        </p:tav>
                                      </p:tavLst>
                                    </p:anim>
                                    <p:anim calcmode="lin" valueType="num">
                                      <p:cBhvr>
                                        <p:cTn id="52" dur="250" fill="hold"/>
                                        <p:tgtEl>
                                          <p:spTgt spid="5"/>
                                        </p:tgtEl>
                                        <p:attrNameLst>
                                          <p:attrName>ppt_h</p:attrName>
                                        </p:attrNameLst>
                                      </p:cBhvr>
                                      <p:tavLst>
                                        <p:tav tm="0">
                                          <p:val>
                                            <p:fltVal val="0"/>
                                          </p:val>
                                        </p:tav>
                                        <p:tav tm="100000">
                                          <p:val>
                                            <p:strVal val="#ppt_h"/>
                                          </p:val>
                                        </p:tav>
                                      </p:tavLst>
                                    </p:anim>
                                    <p:animEffect transition="in" filter="fade">
                                      <p:cBhvr>
                                        <p:cTn id="53" dur="250"/>
                                        <p:tgtEl>
                                          <p:spTgt spid="5"/>
                                        </p:tgtEl>
                                      </p:cBhvr>
                                    </p:animEffect>
                                  </p:childTnLst>
                                </p:cTn>
                              </p:par>
                              <p:par>
                                <p:cTn id="54" presetID="6" presetClass="emph" presetSubtype="0" decel="100000" fill="hold" nodeType="withEffect">
                                  <p:stCondLst>
                                    <p:cond delay="200"/>
                                  </p:stCondLst>
                                  <p:childTnLst>
                                    <p:animScale>
                                      <p:cBhvr>
                                        <p:cTn id="55" dur="250" fill="hold"/>
                                        <p:tgtEl>
                                          <p:spTgt spid="5"/>
                                        </p:tgtEl>
                                      </p:cBhvr>
                                      <p:by x="110000" y="110000"/>
                                    </p:animScale>
                                  </p:childTnLst>
                                </p:cTn>
                              </p:par>
                              <p:par>
                                <p:cTn id="56" presetID="6" presetClass="emph" presetSubtype="0" decel="100000" fill="hold" nodeType="withEffect">
                                  <p:stCondLst>
                                    <p:cond delay="300"/>
                                  </p:stCondLst>
                                  <p:childTnLst>
                                    <p:animScale>
                                      <p:cBhvr>
                                        <p:cTn id="57" dur="250" fill="hold"/>
                                        <p:tgtEl>
                                          <p:spTgt spid="5"/>
                                        </p:tgtEl>
                                      </p:cBhvr>
                                      <p:by x="91000" y="91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500"/>
                                  </p:stCondLst>
                                  <p:childTnLst>
                                    <p:set>
                                      <p:cBhvr>
                                        <p:cTn id="61" dur="1" fill="hold">
                                          <p:stCondLst>
                                            <p:cond delay="0"/>
                                          </p:stCondLst>
                                        </p:cTn>
                                        <p:tgtEl>
                                          <p:spTgt spid="190"/>
                                        </p:tgtEl>
                                        <p:attrNameLst>
                                          <p:attrName>style.visibility</p:attrName>
                                        </p:attrNameLst>
                                      </p:cBhvr>
                                      <p:to>
                                        <p:strVal val="visible"/>
                                      </p:to>
                                    </p:set>
                                    <p:animEffect transition="in" filter="wipe(left)">
                                      <p:cBhvr>
                                        <p:cTn id="62" dur="500"/>
                                        <p:tgtEl>
                                          <p:spTgt spid="190"/>
                                        </p:tgtEl>
                                      </p:cBhvr>
                                    </p:animEffect>
                                  </p:childTnLst>
                                </p:cTn>
                              </p:par>
                              <p:par>
                                <p:cTn id="63" presetID="10" presetClass="entr" presetSubtype="0" fill="hold" nodeType="withEffect">
                                  <p:stCondLst>
                                    <p:cond delay="1000"/>
                                  </p:stCondLst>
                                  <p:childTnLst>
                                    <p:set>
                                      <p:cBhvr>
                                        <p:cTn id="64" dur="1" fill="hold">
                                          <p:stCondLst>
                                            <p:cond delay="0"/>
                                          </p:stCondLst>
                                        </p:cTn>
                                        <p:tgtEl>
                                          <p:spTgt spid="175"/>
                                        </p:tgtEl>
                                        <p:attrNameLst>
                                          <p:attrName>style.visibility</p:attrName>
                                        </p:attrNameLst>
                                      </p:cBhvr>
                                      <p:to>
                                        <p:strVal val="visible"/>
                                      </p:to>
                                    </p:set>
                                    <p:animEffect transition="in" filter="fade">
                                      <p:cBhvr>
                                        <p:cTn id="65" dur="500"/>
                                        <p:tgtEl>
                                          <p:spTgt spid="175"/>
                                        </p:tgtEl>
                                      </p:cBhvr>
                                    </p:animEffect>
                                  </p:childTnLst>
                                </p:cTn>
                              </p:par>
                              <p:par>
                                <p:cTn id="66" presetID="8" presetClass="emph" presetSubtype="0" fill="hold" nodeType="withEffect">
                                  <p:stCondLst>
                                    <p:cond delay="1000"/>
                                  </p:stCondLst>
                                  <p:childTnLst>
                                    <p:animRot by="21600000">
                                      <p:cBhvr>
                                        <p:cTn id="67" dur="1500" fill="hold"/>
                                        <p:tgtEl>
                                          <p:spTgt spid="175"/>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childTnLst>
                          </p:cTn>
                        </p:par>
                        <p:par>
                          <p:cTn id="73" fill="hold">
                            <p:stCondLst>
                              <p:cond delay="500"/>
                            </p:stCondLst>
                            <p:childTnLst>
                              <p:par>
                                <p:cTn id="74" presetID="22" presetClass="entr" presetSubtype="2" fill="hold" grpId="0" nodeType="after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wipe(right)">
                                      <p:cBhvr>
                                        <p:cTn id="76" dur="1250"/>
                                        <p:tgtEl>
                                          <p:spTgt spid="80"/>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wipe(left)">
                                      <p:cBhvr>
                                        <p:cTn id="79" dur="1250"/>
                                        <p:tgtEl>
                                          <p:spTgt spid="8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down)">
                                      <p:cBhvr>
                                        <p:cTn id="8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79" grpId="0" animBg="1"/>
      <p:bldP spid="80" grpId="0" animBg="1"/>
      <p:bldP spid="85" grpId="0" animBg="1"/>
      <p:bldP spid="7"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a:t>Intégration avec l’Active Directory sur site</a:t>
            </a:r>
          </a:p>
        </p:txBody>
      </p:sp>
      <p:grpSp>
        <p:nvGrpSpPr>
          <p:cNvPr id="52" name="Group 51"/>
          <p:cNvGrpSpPr/>
          <p:nvPr/>
        </p:nvGrpSpPr>
        <p:grpSpPr>
          <a:xfrm>
            <a:off x="842815" y="2849621"/>
            <a:ext cx="10880372" cy="2572717"/>
            <a:chOff x="1143076" y="1607601"/>
            <a:chExt cx="9727111" cy="2199412"/>
          </a:xfrm>
        </p:grpSpPr>
        <p:grpSp>
          <p:nvGrpSpPr>
            <p:cNvPr id="53" name="Group 52"/>
            <p:cNvGrpSpPr/>
            <p:nvPr/>
          </p:nvGrpSpPr>
          <p:grpSpPr>
            <a:xfrm>
              <a:off x="1143076" y="1807153"/>
              <a:ext cx="2329963" cy="1483168"/>
              <a:chOff x="4180433" y="3009950"/>
              <a:chExt cx="1695153" cy="1079071"/>
            </a:xfrm>
          </p:grpSpPr>
          <p:grpSp>
            <p:nvGrpSpPr>
              <p:cNvPr id="106" name="Group 105"/>
              <p:cNvGrpSpPr/>
              <p:nvPr/>
            </p:nvGrpSpPr>
            <p:grpSpPr>
              <a:xfrm>
                <a:off x="4180433" y="3665675"/>
                <a:ext cx="1695153" cy="423346"/>
                <a:chOff x="3002667" y="5699193"/>
                <a:chExt cx="1695153" cy="423346"/>
              </a:xfrm>
            </p:grpSpPr>
            <p:sp>
              <p:nvSpPr>
                <p:cNvPr id="108" name="Rectangle 107"/>
                <p:cNvSpPr/>
                <p:nvPr/>
              </p:nvSpPr>
              <p:spPr>
                <a:xfrm>
                  <a:off x="3305897" y="5992367"/>
                  <a:ext cx="1156250" cy="130172"/>
                </a:xfrm>
                <a:prstGeom prst="rect">
                  <a:avLst/>
                </a:prstGeom>
                <a:ln>
                  <a:noFill/>
                </a:ln>
              </p:spPr>
              <p:txBody>
                <a:bodyPr wrap="square" lIns="0" tIns="0" rIns="0" bIns="0" anchor="ctr">
                  <a:spAutoFit/>
                </a:bodyPr>
                <a:lstStyle/>
                <a:p>
                  <a:pPr marL="0" marR="0" lvl="0" indent="0" algn="ctr" defTabSz="932078" rtl="0" eaLnBrk="1" fontAlgn="base" latinLnBrk="0" hangingPunct="1">
                    <a:lnSpc>
                      <a:spcPct val="100000"/>
                    </a:lnSpc>
                    <a:spcBef>
                      <a:spcPts val="1224"/>
                    </a:spcBef>
                    <a:spcAft>
                      <a:spcPct val="0"/>
                    </a:spcAft>
                    <a:buClrTx/>
                    <a:buSzTx/>
                    <a:buFontTx/>
                    <a:buNone/>
                    <a:tabLst/>
                    <a:defRPr/>
                  </a:pPr>
                  <a:r>
                    <a:rPr kumimoji="0" lang="fr-FR" sz="1360" b="0" i="0" u="none" strike="noStrike" kern="1200" cap="none" spc="0" normalizeH="0" baseline="0" noProof="0" dirty="0">
                      <a:ln>
                        <a:solidFill>
                          <a:srgbClr val="FFFFFF">
                            <a:alpha val="0"/>
                          </a:srgbClr>
                        </a:solidFill>
                      </a:ln>
                      <a:solidFill>
                        <a:srgbClr val="00188F"/>
                      </a:solidFill>
                      <a:effectLst/>
                      <a:uLnTx/>
                      <a:uFillTx/>
                      <a:latin typeface="Segoe UI"/>
                      <a:ea typeface="+mn-ea"/>
                      <a:cs typeface="+mn-cs"/>
                    </a:rPr>
                    <a:t>Active Directory</a:t>
                  </a:r>
                </a:p>
              </p:txBody>
            </p:sp>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107" name="Picture 1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cxnSp>
          <p:nvCxnSpPr>
            <p:cNvPr id="56" name="Straight Arrow Connector 55"/>
            <p:cNvCxnSpPr/>
            <p:nvPr/>
          </p:nvCxnSpPr>
          <p:spPr>
            <a:xfrm flipH="1">
              <a:off x="6617040" y="2447540"/>
              <a:ext cx="1511224" cy="0"/>
            </a:xfrm>
            <a:prstGeom prst="straightConnector1">
              <a:avLst/>
            </a:prstGeom>
            <a:ln w="60325" cap="rnd" cmpd="sng">
              <a:solidFill>
                <a:schemeClr val="accent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3311610" y="2446231"/>
              <a:ext cx="2109647" cy="0"/>
            </a:xfrm>
            <a:prstGeom prst="straightConnector1">
              <a:avLst/>
            </a:prstGeom>
            <a:ln w="60325" cap="rnd" cmpd="sng">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5061921" y="1761642"/>
              <a:ext cx="1962970" cy="2045371"/>
              <a:chOff x="5629857" y="1796556"/>
              <a:chExt cx="1962970" cy="2045371"/>
            </a:xfrm>
          </p:grpSpPr>
          <p:sp>
            <p:nvSpPr>
              <p:cNvPr id="94" name="Rectangle 93"/>
              <p:cNvSpPr/>
              <p:nvPr/>
            </p:nvSpPr>
            <p:spPr>
              <a:xfrm>
                <a:off x="5629857" y="2875846"/>
                <a:ext cx="1962970" cy="966081"/>
              </a:xfrm>
              <a:prstGeom prst="rect">
                <a:avLst/>
              </a:prstGeom>
              <a:ln>
                <a:noFill/>
              </a:ln>
            </p:spPr>
            <p:txBody>
              <a:bodyPr wrap="square" lIns="0" tIns="0" rIns="0" bIns="0" anchor="ctr">
                <a:spAutoFit/>
              </a:bodyPr>
              <a:lstStyle/>
              <a:p>
                <a:pPr marL="0" marR="0" lvl="0" indent="0" algn="ctr" defTabSz="1056458" rtl="0" eaLnBrk="1" fontAlgn="base" latinLnBrk="0" hangingPunct="1">
                  <a:lnSpc>
                    <a:spcPct val="90000"/>
                  </a:lnSpc>
                  <a:spcBef>
                    <a:spcPct val="20000"/>
                  </a:spcBef>
                  <a:spcAft>
                    <a:spcPct val="0"/>
                  </a:spcAft>
                  <a:buClrTx/>
                  <a:buSzPct val="80000"/>
                  <a:buFontTx/>
                  <a:buNone/>
                  <a:tabLst/>
                  <a:defRPr/>
                </a:pPr>
                <a:r>
                  <a:rPr kumimoji="0" lang="fr-FR" sz="2040" b="0" i="0" u="none" strike="noStrike" kern="1200" cap="none" spc="0" normalizeH="0" baseline="0" noProof="0" dirty="0">
                    <a:ln>
                      <a:noFill/>
                    </a:ln>
                    <a:solidFill>
                      <a:srgbClr val="000000">
                        <a:lumMod val="95000"/>
                        <a:lumOff val="5000"/>
                      </a:srgbClr>
                    </a:solidFill>
                    <a:effectLst/>
                    <a:uLnTx/>
                    <a:uFillTx/>
                    <a:latin typeface="Segoe UI"/>
                    <a:ea typeface="+mn-ea"/>
                    <a:cs typeface="+mn-cs"/>
                  </a:rPr>
                  <a:t>Synchronisation des identités avec ou sans condensé du mot de passe</a:t>
                </a:r>
                <a:endParaRPr kumimoji="0" lang="fr-FR" sz="2040" b="1" i="0" u="none" strike="noStrike" kern="1200" cap="none" spc="0" normalizeH="0" baseline="0" noProof="0" dirty="0">
                  <a:ln>
                    <a:noFill/>
                  </a:ln>
                  <a:solidFill>
                    <a:srgbClr val="000000">
                      <a:lumMod val="95000"/>
                      <a:lumOff val="5000"/>
                    </a:srgbClr>
                  </a:solidFill>
                  <a:effectLst/>
                  <a:uLnTx/>
                  <a:uFillTx/>
                  <a:latin typeface="Segoe UI"/>
                  <a:ea typeface="+mn-ea"/>
                  <a:cs typeface="+mn-cs"/>
                </a:endParaRPr>
              </a:p>
            </p:txBody>
          </p:sp>
          <p:grpSp>
            <p:nvGrpSpPr>
              <p:cNvPr id="95" name="Group 94"/>
              <p:cNvGrpSpPr/>
              <p:nvPr/>
            </p:nvGrpSpPr>
            <p:grpSpPr>
              <a:xfrm>
                <a:off x="6067428" y="1796556"/>
                <a:ext cx="1027035" cy="987264"/>
                <a:chOff x="2945267" y="3944158"/>
                <a:chExt cx="1901371" cy="1827743"/>
              </a:xfrm>
            </p:grpSpPr>
            <p:sp>
              <p:nvSpPr>
                <p:cNvPr id="96" name="Freeform 835"/>
                <p:cNvSpPr>
                  <a:spLocks noEditPoints="1"/>
                </p:cNvSpPr>
                <p:nvPr/>
              </p:nvSpPr>
              <p:spPr bwMode="auto">
                <a:xfrm>
                  <a:off x="3442018" y="3960285"/>
                  <a:ext cx="931343" cy="1795489"/>
                </a:xfrm>
                <a:custGeom>
                  <a:avLst/>
                  <a:gdLst>
                    <a:gd name="T0" fmla="*/ 234 w 2079"/>
                    <a:gd name="T1" fmla="*/ 3600 h 4007"/>
                    <a:gd name="T2" fmla="*/ 1845 w 2079"/>
                    <a:gd name="T3" fmla="*/ 3460 h 4007"/>
                    <a:gd name="T4" fmla="*/ 234 w 2079"/>
                    <a:gd name="T5" fmla="*/ 3151 h 4007"/>
                    <a:gd name="T6" fmla="*/ 556 w 2079"/>
                    <a:gd name="T7" fmla="*/ 3290 h 4007"/>
                    <a:gd name="T8" fmla="*/ 234 w 2079"/>
                    <a:gd name="T9" fmla="*/ 3151 h 4007"/>
                    <a:gd name="T10" fmla="*/ 234 w 2079"/>
                    <a:gd name="T11" fmla="*/ 2982 h 4007"/>
                    <a:gd name="T12" fmla="*/ 556 w 2079"/>
                    <a:gd name="T13" fmla="*/ 2842 h 4007"/>
                    <a:gd name="T14" fmla="*/ 234 w 2079"/>
                    <a:gd name="T15" fmla="*/ 745 h 4007"/>
                    <a:gd name="T16" fmla="*/ 1845 w 2079"/>
                    <a:gd name="T17" fmla="*/ 954 h 4007"/>
                    <a:gd name="T18" fmla="*/ 234 w 2079"/>
                    <a:gd name="T19" fmla="*/ 745 h 4007"/>
                    <a:gd name="T20" fmla="*/ 234 w 2079"/>
                    <a:gd name="T21" fmla="*/ 622 h 4007"/>
                    <a:gd name="T22" fmla="*/ 1845 w 2079"/>
                    <a:gd name="T23" fmla="*/ 412 h 4007"/>
                    <a:gd name="T24" fmla="*/ 277 w 2079"/>
                    <a:gd name="T25" fmla="*/ 0 h 4007"/>
                    <a:gd name="T26" fmla="*/ 1847 w 2079"/>
                    <a:gd name="T27" fmla="*/ 4 h 4007"/>
                    <a:gd name="T28" fmla="*/ 1930 w 2079"/>
                    <a:gd name="T29" fmla="*/ 28 h 4007"/>
                    <a:gd name="T30" fmla="*/ 1998 w 2079"/>
                    <a:gd name="T31" fmla="*/ 71 h 4007"/>
                    <a:gd name="T32" fmla="*/ 2048 w 2079"/>
                    <a:gd name="T33" fmla="*/ 130 h 4007"/>
                    <a:gd name="T34" fmla="*/ 2076 w 2079"/>
                    <a:gd name="T35" fmla="*/ 201 h 4007"/>
                    <a:gd name="T36" fmla="*/ 2079 w 2079"/>
                    <a:gd name="T37" fmla="*/ 3767 h 4007"/>
                    <a:gd name="T38" fmla="*/ 2064 w 2079"/>
                    <a:gd name="T39" fmla="*/ 3844 h 4007"/>
                    <a:gd name="T40" fmla="*/ 2026 w 2079"/>
                    <a:gd name="T41" fmla="*/ 3909 h 4007"/>
                    <a:gd name="T42" fmla="*/ 1966 w 2079"/>
                    <a:gd name="T43" fmla="*/ 3961 h 4007"/>
                    <a:gd name="T44" fmla="*/ 1890 w 2079"/>
                    <a:gd name="T45" fmla="*/ 3995 h 4007"/>
                    <a:gd name="T46" fmla="*/ 1803 w 2079"/>
                    <a:gd name="T47" fmla="*/ 4007 h 4007"/>
                    <a:gd name="T48" fmla="*/ 231 w 2079"/>
                    <a:gd name="T49" fmla="*/ 4003 h 4007"/>
                    <a:gd name="T50" fmla="*/ 150 w 2079"/>
                    <a:gd name="T51" fmla="*/ 3980 h 4007"/>
                    <a:gd name="T52" fmla="*/ 81 w 2079"/>
                    <a:gd name="T53" fmla="*/ 3936 h 4007"/>
                    <a:gd name="T54" fmla="*/ 31 w 2079"/>
                    <a:gd name="T55" fmla="*/ 3877 h 4007"/>
                    <a:gd name="T56" fmla="*/ 4 w 2079"/>
                    <a:gd name="T57" fmla="*/ 3806 h 4007"/>
                    <a:gd name="T58" fmla="*/ 0 w 2079"/>
                    <a:gd name="T59" fmla="*/ 241 h 4007"/>
                    <a:gd name="T60" fmla="*/ 14 w 2079"/>
                    <a:gd name="T61" fmla="*/ 164 h 4007"/>
                    <a:gd name="T62" fmla="*/ 53 w 2079"/>
                    <a:gd name="T63" fmla="*/ 98 h 4007"/>
                    <a:gd name="T64" fmla="*/ 113 w 2079"/>
                    <a:gd name="T65" fmla="*/ 46 h 4007"/>
                    <a:gd name="T66" fmla="*/ 189 w 2079"/>
                    <a:gd name="T67" fmla="*/ 13 h 4007"/>
                    <a:gd name="T68" fmla="*/ 277 w 2079"/>
                    <a:gd name="T69" fmla="*/ 0 h 4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9" h="4007">
                      <a:moveTo>
                        <a:pt x="234" y="3460"/>
                      </a:moveTo>
                      <a:lnTo>
                        <a:pt x="234" y="3600"/>
                      </a:lnTo>
                      <a:lnTo>
                        <a:pt x="1845" y="3600"/>
                      </a:lnTo>
                      <a:lnTo>
                        <a:pt x="1845" y="3460"/>
                      </a:lnTo>
                      <a:lnTo>
                        <a:pt x="234" y="3460"/>
                      </a:lnTo>
                      <a:close/>
                      <a:moveTo>
                        <a:pt x="234" y="3151"/>
                      </a:moveTo>
                      <a:lnTo>
                        <a:pt x="234" y="3290"/>
                      </a:lnTo>
                      <a:lnTo>
                        <a:pt x="556" y="3290"/>
                      </a:lnTo>
                      <a:lnTo>
                        <a:pt x="556" y="3151"/>
                      </a:lnTo>
                      <a:lnTo>
                        <a:pt x="234" y="3151"/>
                      </a:lnTo>
                      <a:close/>
                      <a:moveTo>
                        <a:pt x="234" y="2842"/>
                      </a:moveTo>
                      <a:lnTo>
                        <a:pt x="234" y="2982"/>
                      </a:lnTo>
                      <a:lnTo>
                        <a:pt x="556" y="2982"/>
                      </a:lnTo>
                      <a:lnTo>
                        <a:pt x="556" y="2842"/>
                      </a:lnTo>
                      <a:lnTo>
                        <a:pt x="234" y="2842"/>
                      </a:lnTo>
                      <a:close/>
                      <a:moveTo>
                        <a:pt x="234" y="745"/>
                      </a:moveTo>
                      <a:lnTo>
                        <a:pt x="234" y="954"/>
                      </a:lnTo>
                      <a:lnTo>
                        <a:pt x="1845" y="954"/>
                      </a:lnTo>
                      <a:lnTo>
                        <a:pt x="1845" y="745"/>
                      </a:lnTo>
                      <a:lnTo>
                        <a:pt x="234" y="745"/>
                      </a:lnTo>
                      <a:close/>
                      <a:moveTo>
                        <a:pt x="234" y="412"/>
                      </a:moveTo>
                      <a:lnTo>
                        <a:pt x="234" y="622"/>
                      </a:lnTo>
                      <a:lnTo>
                        <a:pt x="1845" y="622"/>
                      </a:lnTo>
                      <a:lnTo>
                        <a:pt x="1845" y="412"/>
                      </a:lnTo>
                      <a:lnTo>
                        <a:pt x="234" y="412"/>
                      </a:lnTo>
                      <a:close/>
                      <a:moveTo>
                        <a:pt x="277" y="0"/>
                      </a:moveTo>
                      <a:lnTo>
                        <a:pt x="1803" y="0"/>
                      </a:lnTo>
                      <a:lnTo>
                        <a:pt x="1847" y="4"/>
                      </a:lnTo>
                      <a:lnTo>
                        <a:pt x="1890" y="13"/>
                      </a:lnTo>
                      <a:lnTo>
                        <a:pt x="1930" y="28"/>
                      </a:lnTo>
                      <a:lnTo>
                        <a:pt x="1966" y="46"/>
                      </a:lnTo>
                      <a:lnTo>
                        <a:pt x="1998" y="71"/>
                      </a:lnTo>
                      <a:lnTo>
                        <a:pt x="2026" y="98"/>
                      </a:lnTo>
                      <a:lnTo>
                        <a:pt x="2048" y="130"/>
                      </a:lnTo>
                      <a:lnTo>
                        <a:pt x="2064" y="164"/>
                      </a:lnTo>
                      <a:lnTo>
                        <a:pt x="2076" y="201"/>
                      </a:lnTo>
                      <a:lnTo>
                        <a:pt x="2079" y="241"/>
                      </a:lnTo>
                      <a:lnTo>
                        <a:pt x="2079" y="3767"/>
                      </a:lnTo>
                      <a:lnTo>
                        <a:pt x="2076" y="3806"/>
                      </a:lnTo>
                      <a:lnTo>
                        <a:pt x="2064" y="3844"/>
                      </a:lnTo>
                      <a:lnTo>
                        <a:pt x="2048" y="3877"/>
                      </a:lnTo>
                      <a:lnTo>
                        <a:pt x="2026" y="3909"/>
                      </a:lnTo>
                      <a:lnTo>
                        <a:pt x="1998" y="3936"/>
                      </a:lnTo>
                      <a:lnTo>
                        <a:pt x="1966" y="3961"/>
                      </a:lnTo>
                      <a:lnTo>
                        <a:pt x="1930" y="3980"/>
                      </a:lnTo>
                      <a:lnTo>
                        <a:pt x="1890" y="3995"/>
                      </a:lnTo>
                      <a:lnTo>
                        <a:pt x="1847" y="4003"/>
                      </a:lnTo>
                      <a:lnTo>
                        <a:pt x="1803" y="4007"/>
                      </a:lnTo>
                      <a:lnTo>
                        <a:pt x="277" y="4007"/>
                      </a:lnTo>
                      <a:lnTo>
                        <a:pt x="231" y="4003"/>
                      </a:lnTo>
                      <a:lnTo>
                        <a:pt x="189" y="3995"/>
                      </a:lnTo>
                      <a:lnTo>
                        <a:pt x="150" y="3980"/>
                      </a:lnTo>
                      <a:lnTo>
                        <a:pt x="113" y="3961"/>
                      </a:lnTo>
                      <a:lnTo>
                        <a:pt x="81" y="3936"/>
                      </a:lnTo>
                      <a:lnTo>
                        <a:pt x="53" y="3909"/>
                      </a:lnTo>
                      <a:lnTo>
                        <a:pt x="31" y="3877"/>
                      </a:lnTo>
                      <a:lnTo>
                        <a:pt x="14" y="3844"/>
                      </a:lnTo>
                      <a:lnTo>
                        <a:pt x="4" y="3806"/>
                      </a:lnTo>
                      <a:lnTo>
                        <a:pt x="0" y="3767"/>
                      </a:lnTo>
                      <a:lnTo>
                        <a:pt x="0" y="241"/>
                      </a:lnTo>
                      <a:lnTo>
                        <a:pt x="4" y="201"/>
                      </a:lnTo>
                      <a:lnTo>
                        <a:pt x="14" y="164"/>
                      </a:lnTo>
                      <a:lnTo>
                        <a:pt x="31" y="130"/>
                      </a:lnTo>
                      <a:lnTo>
                        <a:pt x="53" y="98"/>
                      </a:lnTo>
                      <a:lnTo>
                        <a:pt x="81" y="71"/>
                      </a:lnTo>
                      <a:lnTo>
                        <a:pt x="113" y="46"/>
                      </a:lnTo>
                      <a:lnTo>
                        <a:pt x="150" y="28"/>
                      </a:lnTo>
                      <a:lnTo>
                        <a:pt x="189" y="13"/>
                      </a:lnTo>
                      <a:lnTo>
                        <a:pt x="231" y="4"/>
                      </a:lnTo>
                      <a:lnTo>
                        <a:pt x="277" y="0"/>
                      </a:lnTo>
                      <a:close/>
                    </a:path>
                  </a:pathLst>
                </a:custGeom>
                <a:solidFill>
                  <a:srgbClr val="FFFFFF"/>
                </a:solidFill>
                <a:ln w="0">
                  <a:solidFill>
                    <a:srgbClr val="FFFFFF"/>
                  </a:solidFill>
                  <a:prstDash val="solid"/>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Freeform 836"/>
                <p:cNvSpPr>
                  <a:spLocks noEditPoints="1"/>
                </p:cNvSpPr>
                <p:nvPr/>
              </p:nvSpPr>
              <p:spPr bwMode="auto">
                <a:xfrm>
                  <a:off x="3425891" y="3944158"/>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8" name="Group 17"/>
                <p:cNvGrpSpPr>
                  <a:grpSpLocks noChangeAspect="1"/>
                </p:cNvGrpSpPr>
                <p:nvPr/>
              </p:nvGrpSpPr>
              <p:grpSpPr bwMode="auto">
                <a:xfrm>
                  <a:off x="2945267" y="4415659"/>
                  <a:ext cx="1134713" cy="747235"/>
                  <a:chOff x="4825" y="2414"/>
                  <a:chExt cx="1883" cy="1240"/>
                </a:xfrm>
              </p:grpSpPr>
              <p:sp>
                <p:nvSpPr>
                  <p:cNvPr id="103" name="Freeform 102"/>
                  <p:cNvSpPr>
                    <a:spLocks noEditPoints="1"/>
                  </p:cNvSpPr>
                  <p:nvPr/>
                </p:nvSpPr>
                <p:spPr bwMode="auto">
                  <a:xfrm>
                    <a:off x="4825" y="2414"/>
                    <a:ext cx="1883" cy="1240"/>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103"/>
                  <p:cNvSpPr>
                    <a:spLocks noEditPoints="1"/>
                  </p:cNvSpPr>
                  <p:nvPr/>
                </p:nvSpPr>
                <p:spPr bwMode="auto">
                  <a:xfrm>
                    <a:off x="5050" y="2757"/>
                    <a:ext cx="1446" cy="758"/>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104"/>
                  <p:cNvSpPr>
                    <a:spLocks noEditPoints="1"/>
                  </p:cNvSpPr>
                  <p:nvPr/>
                </p:nvSpPr>
                <p:spPr bwMode="auto">
                  <a:xfrm>
                    <a:off x="5195" y="2847"/>
                    <a:ext cx="1155" cy="556"/>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9" name="Group 17"/>
                <p:cNvGrpSpPr>
                  <a:grpSpLocks noChangeAspect="1"/>
                </p:cNvGrpSpPr>
                <p:nvPr/>
              </p:nvGrpSpPr>
              <p:grpSpPr bwMode="auto">
                <a:xfrm>
                  <a:off x="3711925" y="4537854"/>
                  <a:ext cx="1134713" cy="747235"/>
                  <a:chOff x="4825" y="2414"/>
                  <a:chExt cx="1883" cy="1240"/>
                </a:xfrm>
              </p:grpSpPr>
              <p:sp>
                <p:nvSpPr>
                  <p:cNvPr id="100" name="Freeform 99"/>
                  <p:cNvSpPr>
                    <a:spLocks noEditPoints="1"/>
                  </p:cNvSpPr>
                  <p:nvPr/>
                </p:nvSpPr>
                <p:spPr bwMode="auto">
                  <a:xfrm>
                    <a:off x="4825" y="2414"/>
                    <a:ext cx="1883" cy="1240"/>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Freeform 100"/>
                  <p:cNvSpPr>
                    <a:spLocks noEditPoints="1"/>
                  </p:cNvSpPr>
                  <p:nvPr/>
                </p:nvSpPr>
                <p:spPr bwMode="auto">
                  <a:xfrm>
                    <a:off x="5050" y="2757"/>
                    <a:ext cx="1446" cy="758"/>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Freeform 101"/>
                  <p:cNvSpPr>
                    <a:spLocks noEditPoints="1"/>
                  </p:cNvSpPr>
                  <p:nvPr/>
                </p:nvSpPr>
                <p:spPr bwMode="auto">
                  <a:xfrm>
                    <a:off x="5195" y="2847"/>
                    <a:ext cx="1155" cy="556"/>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66" name="Freeform 65"/>
            <p:cNvSpPr>
              <a:spLocks noChangeAspect="1"/>
            </p:cNvSpPr>
            <p:nvPr/>
          </p:nvSpPr>
          <p:spPr bwMode="auto">
            <a:xfrm>
              <a:off x="8182013" y="1607601"/>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accent1"/>
            </a:solidFill>
            <a:ln w="19050" cap="flat" cmpd="sng" algn="ctr">
              <a:noFill/>
              <a:prstDash val="solid"/>
              <a:headEnd type="none" w="med" len="med"/>
              <a:tailEnd type="none" w="med" len="med"/>
            </a:ln>
            <a:effectLst/>
          </p:spPr>
          <p:txBody>
            <a:bodyPr vert="horz" wrap="square" lIns="97115" tIns="0" rIns="97115" bIns="48557"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970924" rtl="0" eaLnBrk="1" fontAlgn="base" latinLnBrk="0" hangingPunct="1">
                <a:lnSpc>
                  <a:spcPct val="100000"/>
                </a:lnSpc>
                <a:spcBef>
                  <a:spcPct val="0"/>
                </a:spcBef>
                <a:spcAft>
                  <a:spcPct val="0"/>
                </a:spcAft>
                <a:buClrTx/>
                <a:buSzTx/>
                <a:buFontTx/>
                <a:buNone/>
                <a:tabLst/>
                <a:defRPr/>
              </a:pPr>
              <a:endParaRPr kumimoji="0" lang="fr-FR" sz="1647" b="1" i="0" u="none" strike="noStrike" kern="0" cap="none" spc="0" normalizeH="0" baseline="0" noProof="0" dirty="0">
                <a:ln>
                  <a:noFill/>
                </a:ln>
                <a:solidFill>
                  <a:srgbClr val="505050"/>
                </a:solidFill>
                <a:effectLst/>
                <a:uLnTx/>
                <a:uFillTx/>
                <a:latin typeface="Segoe" pitchFamily="34" charset="0"/>
                <a:ea typeface="+mn-ea"/>
                <a:cs typeface="+mn-cs"/>
              </a:endParaRPr>
            </a:p>
          </p:txBody>
        </p:sp>
        <p:sp>
          <p:nvSpPr>
            <p:cNvPr id="67" name="Rectangle 66"/>
            <p:cNvSpPr/>
            <p:nvPr/>
          </p:nvSpPr>
          <p:spPr>
            <a:xfrm>
              <a:off x="9212729" y="2542789"/>
              <a:ext cx="1090585" cy="178920"/>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0645" rtl="0" eaLnBrk="1" fontAlgn="base" latinLnBrk="0" hangingPunct="1">
                <a:lnSpc>
                  <a:spcPct val="100000"/>
                </a:lnSpc>
                <a:spcBef>
                  <a:spcPts val="0"/>
                </a:spcBef>
                <a:spcAft>
                  <a:spcPct val="0"/>
                </a:spcAft>
                <a:buClrTx/>
                <a:buSzTx/>
                <a:buFontTx/>
                <a:buNone/>
                <a:tabLst/>
                <a:defRPr/>
              </a:pPr>
              <a:r>
                <a:rPr kumimoji="0" lang="fr-FR" sz="1360"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Active Directory</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7211" y="2157317"/>
              <a:ext cx="1882592" cy="436495"/>
            </a:xfrm>
            <a:prstGeom prst="rect">
              <a:avLst/>
            </a:prstGeom>
          </p:spPr>
        </p:pic>
        <p:pic>
          <p:nvPicPr>
            <p:cNvPr id="72" name="Picture 71" descr="Windows Azure Active Directory"/>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431044" y="2326722"/>
              <a:ext cx="513539" cy="513539"/>
            </a:xfrm>
            <a:prstGeom prst="rect">
              <a:avLst/>
            </a:prstGeom>
            <a:noFill/>
            <a:ln>
              <a:noFill/>
            </a:ln>
          </p:spPr>
        </p:pic>
      </p:grpSp>
      <p:sp>
        <p:nvSpPr>
          <p:cNvPr id="3" name="Rectangle 2"/>
          <p:cNvSpPr/>
          <p:nvPr/>
        </p:nvSpPr>
        <p:spPr>
          <a:xfrm>
            <a:off x="1892673" y="6020825"/>
            <a:ext cx="10146214" cy="838371"/>
          </a:xfrm>
          <a:prstGeom prst="rect">
            <a:avLst/>
          </a:prstGeom>
        </p:spPr>
        <p:txBody>
          <a:bodyPr wrap="square">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448"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Outil de synchronisation : </a:t>
            </a:r>
            <a:r>
              <a:rPr kumimoji="0" lang="fr-FR" sz="2448"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Azure AD </a:t>
            </a:r>
            <a:r>
              <a:rPr kumimoji="0" lang="fr-FR" sz="2448" b="1"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Connect</a:t>
            </a:r>
            <a:r>
              <a:rPr kumimoji="0" lang="fr-FR" sz="2448" b="1" i="0" u="none" strike="noStrike" kern="1200" cap="none" spc="0" normalizeH="0" baseline="0" noProof="0" dirty="0">
                <a:ln>
                  <a:noFill/>
                </a:ln>
                <a:solidFill>
                  <a:srgbClr val="000000">
                    <a:lumMod val="65000"/>
                    <a:lumOff val="35000"/>
                  </a:srgbClr>
                </a:solidFill>
                <a:effectLst/>
                <a:uLnTx/>
                <a:uFillTx/>
                <a:latin typeface="Segoe UI"/>
                <a:ea typeface="+mn-ea"/>
                <a:cs typeface="+mn-cs"/>
              </a:rPr>
              <a:t>  </a:t>
            </a:r>
            <a:r>
              <a:rPr kumimoji="0" lang="fr-FR"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t>
            </a:r>
            <a:r>
              <a:rPr kumimoji="0" lang="fr-FR"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hlinkClick r:id="rId7"/>
              </a:rPr>
              <a:t>http://aka.ms/aadconnect</a:t>
            </a:r>
            <a:r>
              <a:rPr kumimoji="0" lang="fr-FR"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a:t>
            </a:r>
          </a:p>
          <a:p>
            <a:pPr marL="527906" marR="0" lvl="2" indent="0" algn="l" defTabSz="621792"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=&gt; Support de synchronisation en environnement multi-forêts</a:t>
            </a:r>
          </a:p>
        </p:txBody>
      </p:sp>
    </p:spTree>
    <p:extLst>
      <p:ext uri="{BB962C8B-B14F-4D97-AF65-F5344CB8AC3E}">
        <p14:creationId xmlns:p14="http://schemas.microsoft.com/office/powerpoint/2010/main" val="344449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Synchronisation avec SSO (fédération)</a:t>
            </a:r>
          </a:p>
        </p:txBody>
      </p:sp>
      <p:sp>
        <p:nvSpPr>
          <p:cNvPr id="3" name="Text Placeholder 2"/>
          <p:cNvSpPr>
            <a:spLocks noGrp="1"/>
          </p:cNvSpPr>
          <p:nvPr>
            <p:ph type="body" sz="quarter" idx="10"/>
          </p:nvPr>
        </p:nvSpPr>
        <p:spPr/>
        <p:txBody>
          <a:bodyPr/>
          <a:lstStyle/>
          <a:p>
            <a:r>
              <a:rPr lang="fr-FR" dirty="0"/>
              <a:t>Pas de synchronisation des condensés de mots de passe</a:t>
            </a:r>
          </a:p>
          <a:p>
            <a:pPr lvl="2"/>
            <a:endParaRPr lang="fr-FR" dirty="0"/>
          </a:p>
          <a:p>
            <a:r>
              <a:rPr lang="fr-FR" dirty="0"/>
              <a:t>Authentification des utilisateurs auprès du serveur STS (Secure </a:t>
            </a:r>
            <a:r>
              <a:rPr lang="fr-FR" dirty="0" err="1"/>
              <a:t>Token</a:t>
            </a:r>
            <a:r>
              <a:rPr lang="fr-FR" dirty="0"/>
              <a:t> Server) sur site</a:t>
            </a:r>
          </a:p>
        </p:txBody>
      </p:sp>
    </p:spTree>
    <p:extLst>
      <p:ext uri="{BB962C8B-B14F-4D97-AF65-F5344CB8AC3E}">
        <p14:creationId xmlns:p14="http://schemas.microsoft.com/office/powerpoint/2010/main" val="1355193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fr-FR" dirty="0"/>
              <a:t>RBAC en synthèse</a:t>
            </a:r>
          </a:p>
        </p:txBody>
      </p:sp>
      <p:sp>
        <p:nvSpPr>
          <p:cNvPr id="3" name="Isosceles Triangle 2"/>
          <p:cNvSpPr/>
          <p:nvPr/>
        </p:nvSpPr>
        <p:spPr bwMode="auto">
          <a:xfrm>
            <a:off x="248597" y="3179122"/>
            <a:ext cx="1377538" cy="12944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 name="Isosceles Triangle 3"/>
          <p:cNvSpPr/>
          <p:nvPr/>
        </p:nvSpPr>
        <p:spPr bwMode="auto">
          <a:xfrm>
            <a:off x="2344522" y="2647634"/>
            <a:ext cx="2033586" cy="18924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 name="TextBox 4"/>
          <p:cNvSpPr txBox="1"/>
          <p:nvPr/>
        </p:nvSpPr>
        <p:spPr>
          <a:xfrm>
            <a:off x="224847" y="3541318"/>
            <a:ext cx="1413164"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2400" b="0" i="0" u="none" strike="noStrike" kern="1200" cap="none" spc="0" normalizeH="0" baseline="0" noProof="0" dirty="0">
                <a:ln>
                  <a:noFill/>
                </a:ln>
                <a:solidFill>
                  <a:srgbClr val="FFFFFF"/>
                </a:solidFill>
                <a:effectLst/>
                <a:uLnTx/>
                <a:uFillTx/>
                <a:latin typeface="Segoe UI Light"/>
                <a:ea typeface="+mn-ea"/>
                <a:cs typeface="+mn-cs"/>
              </a:rPr>
              <a:t>AD </a:t>
            </a:r>
          </a:p>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2400" b="0" i="0" u="none" strike="noStrike" kern="1200" cap="none" spc="0" normalizeH="0" baseline="0" noProof="0" dirty="0">
                <a:ln>
                  <a:noFill/>
                </a:ln>
                <a:solidFill>
                  <a:srgbClr val="FFFFFF"/>
                </a:solidFill>
                <a:effectLst/>
                <a:uLnTx/>
                <a:uFillTx/>
                <a:latin typeface="Segoe UI Light"/>
                <a:ea typeface="+mn-ea"/>
                <a:cs typeface="+mn-cs"/>
              </a:rPr>
              <a:t>sur site</a:t>
            </a:r>
          </a:p>
        </p:txBody>
      </p:sp>
      <p:sp>
        <p:nvSpPr>
          <p:cNvPr id="6" name="TextBox 5"/>
          <p:cNvSpPr txBox="1"/>
          <p:nvPr/>
        </p:nvSpPr>
        <p:spPr>
          <a:xfrm>
            <a:off x="2457034" y="3313979"/>
            <a:ext cx="1806039"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2400" b="0" i="0" u="none" strike="noStrike" kern="1200" cap="none" spc="0" normalizeH="0" baseline="0" noProof="0" dirty="0">
                <a:ln>
                  <a:noFill/>
                </a:ln>
                <a:solidFill>
                  <a:srgbClr val="FFFFFF"/>
                </a:solidFill>
                <a:effectLst/>
                <a:uLnTx/>
                <a:uFillTx/>
                <a:latin typeface="Segoe UI Light"/>
                <a:ea typeface="+mn-ea"/>
                <a:cs typeface="+mn-cs"/>
              </a:rPr>
              <a:t>Azure Active Directory</a:t>
            </a:r>
          </a:p>
        </p:txBody>
      </p:sp>
      <p:pic>
        <p:nvPicPr>
          <p:cNvPr id="8" name="Picture 7"/>
          <p:cNvPicPr>
            <a:picLocks noChangeAspect="1"/>
          </p:cNvPicPr>
          <p:nvPr/>
        </p:nvPicPr>
        <p:blipFill>
          <a:blip r:embed="rId3"/>
          <a:stretch>
            <a:fillRect/>
          </a:stretch>
        </p:blipFill>
        <p:spPr>
          <a:xfrm>
            <a:off x="4385912" y="2169340"/>
            <a:ext cx="723656" cy="1187550"/>
          </a:xfrm>
          <a:prstGeom prst="rect">
            <a:avLst/>
          </a:prstGeom>
        </p:spPr>
      </p:pic>
      <p:pic>
        <p:nvPicPr>
          <p:cNvPr id="9" name="Picture 8"/>
          <p:cNvPicPr>
            <a:picLocks noChangeAspect="1"/>
          </p:cNvPicPr>
          <p:nvPr/>
        </p:nvPicPr>
        <p:blipFill>
          <a:blip r:embed="rId4"/>
          <a:stretch>
            <a:fillRect/>
          </a:stretch>
        </p:blipFill>
        <p:spPr>
          <a:xfrm>
            <a:off x="5531012" y="2121840"/>
            <a:ext cx="1242422" cy="1187550"/>
          </a:xfrm>
          <a:prstGeom prst="rect">
            <a:avLst/>
          </a:prstGeom>
        </p:spPr>
      </p:pic>
      <p:sp>
        <p:nvSpPr>
          <p:cNvPr id="11" name="TextBox 10"/>
          <p:cNvSpPr txBox="1"/>
          <p:nvPr/>
        </p:nvSpPr>
        <p:spPr>
          <a:xfrm>
            <a:off x="4172113" y="3288751"/>
            <a:ext cx="2782956"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Utilisateurs &amp; Groupes</a:t>
            </a:r>
          </a:p>
        </p:txBody>
      </p:sp>
      <p:cxnSp>
        <p:nvCxnSpPr>
          <p:cNvPr id="14" name="Straight Arrow Connector 13"/>
          <p:cNvCxnSpPr/>
          <p:nvPr/>
        </p:nvCxnSpPr>
        <p:spPr>
          <a:xfrm>
            <a:off x="1351641" y="3579418"/>
            <a:ext cx="1206500" cy="0"/>
          </a:xfrm>
          <a:prstGeom prst="straightConnector1">
            <a:avLst/>
          </a:prstGeom>
          <a:ln w="762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97927" y="3030677"/>
            <a:ext cx="1383674" cy="480241"/>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Synchro</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0905" y="4055114"/>
            <a:ext cx="1037833" cy="990526"/>
          </a:xfrm>
          <a:prstGeom prst="rect">
            <a:avLst/>
          </a:prstGeom>
        </p:spPr>
      </p:pic>
      <p:sp>
        <p:nvSpPr>
          <p:cNvPr id="19" name="TextBox 18"/>
          <p:cNvSpPr txBox="1"/>
          <p:nvPr/>
        </p:nvSpPr>
        <p:spPr>
          <a:xfrm>
            <a:off x="4321937" y="5009607"/>
            <a:ext cx="2876333"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Rôles &amp; assignation RBAC</a:t>
            </a:r>
          </a:p>
        </p:txBody>
      </p:sp>
      <p:pic>
        <p:nvPicPr>
          <p:cNvPr id="22" name="Picture 21"/>
          <p:cNvPicPr>
            <a:picLocks noChangeAspect="1"/>
          </p:cNvPicPr>
          <p:nvPr/>
        </p:nvPicPr>
        <p:blipFill>
          <a:blip r:embed="rId6"/>
          <a:stretch>
            <a:fillRect/>
          </a:stretch>
        </p:blipFill>
        <p:spPr>
          <a:xfrm>
            <a:off x="8819819" y="1797177"/>
            <a:ext cx="1477828" cy="970050"/>
          </a:xfrm>
          <a:prstGeom prst="rect">
            <a:avLst/>
          </a:prstGeom>
        </p:spPr>
      </p:pic>
      <p:sp>
        <p:nvSpPr>
          <p:cNvPr id="23" name="TextBox 22"/>
          <p:cNvSpPr txBox="1"/>
          <p:nvPr/>
        </p:nvSpPr>
        <p:spPr>
          <a:xfrm>
            <a:off x="8844798" y="2641075"/>
            <a:ext cx="1402467"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Office 365</a:t>
            </a:r>
          </a:p>
        </p:txBody>
      </p:sp>
      <p:pic>
        <p:nvPicPr>
          <p:cNvPr id="24" name="Picture 23"/>
          <p:cNvPicPr>
            <a:picLocks noChangeAspect="1"/>
          </p:cNvPicPr>
          <p:nvPr/>
        </p:nvPicPr>
        <p:blipFill>
          <a:blip r:embed="rId7"/>
          <a:stretch>
            <a:fillRect/>
          </a:stretch>
        </p:blipFill>
        <p:spPr>
          <a:xfrm>
            <a:off x="8834884" y="3179122"/>
            <a:ext cx="1334649" cy="908501"/>
          </a:xfrm>
          <a:prstGeom prst="rect">
            <a:avLst/>
          </a:prstGeom>
        </p:spPr>
      </p:pic>
      <p:sp>
        <p:nvSpPr>
          <p:cNvPr id="25" name="TextBox 24"/>
          <p:cNvSpPr txBox="1"/>
          <p:nvPr/>
        </p:nvSpPr>
        <p:spPr>
          <a:xfrm>
            <a:off x="8654192" y="3923105"/>
            <a:ext cx="1908255"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Azure Portal</a:t>
            </a:r>
          </a:p>
        </p:txBody>
      </p:sp>
      <p:pic>
        <p:nvPicPr>
          <p:cNvPr id="26" name="Picture 25"/>
          <p:cNvPicPr>
            <a:picLocks noChangeAspect="1"/>
          </p:cNvPicPr>
          <p:nvPr/>
        </p:nvPicPr>
        <p:blipFill>
          <a:blip r:embed="rId8"/>
          <a:stretch>
            <a:fillRect/>
          </a:stretch>
        </p:blipFill>
        <p:spPr>
          <a:xfrm>
            <a:off x="8814776" y="239004"/>
            <a:ext cx="1445189" cy="910788"/>
          </a:xfrm>
          <a:prstGeom prst="rect">
            <a:avLst/>
          </a:prstGeom>
        </p:spPr>
      </p:pic>
      <p:sp>
        <p:nvSpPr>
          <p:cNvPr id="27" name="TextBox 26"/>
          <p:cNvSpPr txBox="1"/>
          <p:nvPr/>
        </p:nvSpPr>
        <p:spPr>
          <a:xfrm>
            <a:off x="8252627" y="1028579"/>
            <a:ext cx="2670897"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Applications </a:t>
            </a:r>
            <a:r>
              <a:rPr kumimoji="0" lang="fr-FR" sz="1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Light"/>
                <a:ea typeface="+mn-ea"/>
                <a:cs typeface="+mn-cs"/>
              </a:rPr>
              <a:t>SaaS</a:t>
            </a: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 intégrées à Azure AD</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8791" y="369115"/>
            <a:ext cx="466255" cy="466255"/>
          </a:xfrm>
          <a:prstGeom prst="rect">
            <a:avLst/>
          </a:prstGeom>
          <a:solidFill>
            <a:schemeClr val="bg1"/>
          </a:solidFill>
        </p:spPr>
      </p:pic>
      <p:pic>
        <p:nvPicPr>
          <p:cNvPr id="32" name="Picture 31"/>
          <p:cNvPicPr>
            <a:picLocks noChangeAspect="1"/>
          </p:cNvPicPr>
          <p:nvPr/>
        </p:nvPicPr>
        <p:blipFill>
          <a:blip r:embed="rId8"/>
          <a:stretch>
            <a:fillRect/>
          </a:stretch>
        </p:blipFill>
        <p:spPr>
          <a:xfrm>
            <a:off x="8814776" y="4676733"/>
            <a:ext cx="1445189" cy="910788"/>
          </a:xfrm>
          <a:prstGeom prst="rect">
            <a:avLst/>
          </a:prstGeom>
        </p:spPr>
      </p:pic>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505829">
            <a:off x="9874333" y="5011331"/>
            <a:ext cx="466071" cy="466071"/>
          </a:xfrm>
          <a:prstGeom prst="rect">
            <a:avLst/>
          </a:prstGeom>
          <a:solidFill>
            <a:schemeClr val="bg1"/>
          </a:solidFill>
        </p:spPr>
      </p:pic>
      <p:sp>
        <p:nvSpPr>
          <p:cNvPr id="34" name="TextBox 33"/>
          <p:cNvSpPr txBox="1"/>
          <p:nvPr/>
        </p:nvSpPr>
        <p:spPr>
          <a:xfrm>
            <a:off x="8422091" y="5443459"/>
            <a:ext cx="2273279"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API Azure Resource Manager </a:t>
            </a:r>
          </a:p>
        </p:txBody>
      </p:sp>
      <p:cxnSp>
        <p:nvCxnSpPr>
          <p:cNvPr id="36" name="Straight Connector 35"/>
          <p:cNvCxnSpPr/>
          <p:nvPr/>
        </p:nvCxnSpPr>
        <p:spPr>
          <a:xfrm>
            <a:off x="3343900" y="6570147"/>
            <a:ext cx="7916473" cy="54046"/>
          </a:xfrm>
          <a:prstGeom prst="line">
            <a:avLst/>
          </a:prstGeom>
          <a:ln w="508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5127707" y="4251650"/>
            <a:ext cx="758990" cy="725469"/>
          </a:xfrm>
          <a:prstGeom prst="rect">
            <a:avLst/>
          </a:prstGeom>
        </p:spPr>
      </p:pic>
      <p:cxnSp>
        <p:nvCxnSpPr>
          <p:cNvPr id="38" name="Straight Arrow Connector 37"/>
          <p:cNvCxnSpPr>
            <a:endCxn id="27" idx="1"/>
          </p:cNvCxnSpPr>
          <p:nvPr/>
        </p:nvCxnSpPr>
        <p:spPr>
          <a:xfrm flipV="1">
            <a:off x="7261771" y="1349213"/>
            <a:ext cx="990856" cy="985605"/>
          </a:xfrm>
          <a:prstGeom prst="straightConnector1">
            <a:avLst/>
          </a:prstGeom>
          <a:ln w="508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194878" y="2539838"/>
            <a:ext cx="1368286" cy="175778"/>
          </a:xfrm>
          <a:prstGeom prst="straightConnector1">
            <a:avLst/>
          </a:prstGeom>
          <a:ln w="508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72871" y="3000217"/>
            <a:ext cx="1382844" cy="517549"/>
          </a:xfrm>
          <a:prstGeom prst="straightConnector1">
            <a:avLst/>
          </a:prstGeom>
          <a:ln w="508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50864" y="3460596"/>
            <a:ext cx="1592987" cy="1472812"/>
          </a:xfrm>
          <a:prstGeom prst="straightConnector1">
            <a:avLst/>
          </a:prstGeom>
          <a:ln w="508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246126" y="4891639"/>
            <a:ext cx="0" cy="1730074"/>
          </a:xfrm>
          <a:prstGeom prst="line">
            <a:avLst/>
          </a:prstGeom>
          <a:ln w="508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 idx="3"/>
          </p:cNvCxnSpPr>
          <p:nvPr/>
        </p:nvCxnSpPr>
        <p:spPr>
          <a:xfrm flipV="1">
            <a:off x="3361315" y="4540050"/>
            <a:ext cx="0" cy="2030097"/>
          </a:xfrm>
          <a:prstGeom prst="line">
            <a:avLst/>
          </a:prstGeom>
          <a:ln w="508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1130115" y="4069865"/>
            <a:ext cx="1037025" cy="1381089"/>
            <a:chOff x="5555324" y="2932392"/>
            <a:chExt cx="1634723" cy="1917385"/>
          </a:xfrm>
        </p:grpSpPr>
        <p:sp>
          <p:nvSpPr>
            <p:cNvPr id="61" name="Oval 60"/>
            <p:cNvSpPr/>
            <p:nvPr/>
          </p:nvSpPr>
          <p:spPr bwMode="auto">
            <a:xfrm rot="773144">
              <a:off x="6824287" y="4484017"/>
              <a:ext cx="365760" cy="3657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a:ln>
                  <a:noFill/>
                </a:ln>
                <a:solidFill>
                  <a:srgbClr val="EB3C00"/>
                </a:solidFill>
                <a:effectLst/>
                <a:uLnTx/>
                <a:uFillTx/>
                <a:latin typeface="Segoe UI Light"/>
                <a:ea typeface="Segoe UI" pitchFamily="34" charset="0"/>
                <a:cs typeface="Segoe UI" pitchFamily="34" charset="0"/>
              </a:endParaRPr>
            </a:p>
          </p:txBody>
        </p:sp>
        <p:sp>
          <p:nvSpPr>
            <p:cNvPr id="62" name="Oval 61"/>
            <p:cNvSpPr/>
            <p:nvPr/>
          </p:nvSpPr>
          <p:spPr bwMode="auto">
            <a:xfrm rot="20284868">
              <a:off x="6824287" y="2932392"/>
              <a:ext cx="365760" cy="3657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a:ln>
                  <a:noFill/>
                </a:ln>
                <a:solidFill>
                  <a:srgbClr val="EB3C00"/>
                </a:solidFill>
                <a:effectLst/>
                <a:uLnTx/>
                <a:uFillTx/>
                <a:latin typeface="Segoe UI Light"/>
                <a:ea typeface="Segoe UI" pitchFamily="34" charset="0"/>
                <a:cs typeface="Segoe UI" pitchFamily="34" charset="0"/>
              </a:endParaRPr>
            </a:p>
          </p:txBody>
        </p:sp>
        <p:sp>
          <p:nvSpPr>
            <p:cNvPr id="63" name="Oval 62"/>
            <p:cNvSpPr/>
            <p:nvPr/>
          </p:nvSpPr>
          <p:spPr bwMode="auto">
            <a:xfrm>
              <a:off x="6824287" y="3449600"/>
              <a:ext cx="365760" cy="3657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a:ln>
                  <a:noFill/>
                </a:ln>
                <a:solidFill>
                  <a:srgbClr val="EB3C00"/>
                </a:solidFill>
                <a:effectLst/>
                <a:uLnTx/>
                <a:uFillTx/>
                <a:latin typeface="Segoe UI Light"/>
                <a:ea typeface="Segoe UI" pitchFamily="34" charset="0"/>
                <a:cs typeface="Segoe UI" pitchFamily="34" charset="0"/>
              </a:endParaRPr>
            </a:p>
          </p:txBody>
        </p:sp>
        <p:sp>
          <p:nvSpPr>
            <p:cNvPr id="64" name="Oval 63"/>
            <p:cNvSpPr/>
            <p:nvPr/>
          </p:nvSpPr>
          <p:spPr bwMode="auto">
            <a:xfrm>
              <a:off x="6824287" y="3966808"/>
              <a:ext cx="365760" cy="3657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a:ln>
                  <a:noFill/>
                </a:ln>
                <a:solidFill>
                  <a:srgbClr val="EB3C00"/>
                </a:solidFill>
                <a:effectLst/>
                <a:uLnTx/>
                <a:uFillTx/>
                <a:latin typeface="Segoe UI Light"/>
                <a:ea typeface="Segoe UI" pitchFamily="34" charset="0"/>
                <a:cs typeface="Segoe UI" pitchFamily="34" charset="0"/>
              </a:endParaRPr>
            </a:p>
          </p:txBody>
        </p:sp>
        <p:cxnSp>
          <p:nvCxnSpPr>
            <p:cNvPr id="65" name="Straight Connector 64"/>
            <p:cNvCxnSpPr>
              <a:stCxn id="69" idx="6"/>
              <a:endCxn id="64" idx="2"/>
            </p:cNvCxnSpPr>
            <p:nvPr/>
          </p:nvCxnSpPr>
          <p:spPr>
            <a:xfrm>
              <a:off x="5921083" y="3901431"/>
              <a:ext cx="903204" cy="248257"/>
            </a:xfrm>
            <a:prstGeom prst="line">
              <a:avLst/>
            </a:prstGeom>
            <a:ln w="19050">
              <a:solidFill>
                <a:srgbClr val="00206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9" idx="5"/>
              <a:endCxn id="61" idx="2"/>
            </p:cNvCxnSpPr>
            <p:nvPr/>
          </p:nvCxnSpPr>
          <p:spPr>
            <a:xfrm>
              <a:off x="5867519" y="4030747"/>
              <a:ext cx="961375" cy="600232"/>
            </a:xfrm>
            <a:prstGeom prst="line">
              <a:avLst/>
            </a:prstGeom>
            <a:ln w="19050">
              <a:solidFill>
                <a:srgbClr val="00206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9" idx="6"/>
              <a:endCxn id="63" idx="2"/>
            </p:cNvCxnSpPr>
            <p:nvPr/>
          </p:nvCxnSpPr>
          <p:spPr>
            <a:xfrm flipV="1">
              <a:off x="5921083" y="3632480"/>
              <a:ext cx="903204" cy="268951"/>
            </a:xfrm>
            <a:prstGeom prst="line">
              <a:avLst/>
            </a:prstGeom>
            <a:ln w="19050">
              <a:solidFill>
                <a:srgbClr val="00206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9" idx="7"/>
              <a:endCxn id="62" idx="2"/>
            </p:cNvCxnSpPr>
            <p:nvPr/>
          </p:nvCxnSpPr>
          <p:spPr>
            <a:xfrm flipV="1">
              <a:off x="5867519" y="3175396"/>
              <a:ext cx="969988" cy="596720"/>
            </a:xfrm>
            <a:prstGeom prst="line">
              <a:avLst/>
            </a:prstGeom>
            <a:ln w="19050">
              <a:solidFill>
                <a:srgbClr val="00206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p:cNvSpPr/>
            <p:nvPr/>
          </p:nvSpPr>
          <p:spPr bwMode="auto">
            <a:xfrm>
              <a:off x="5555324" y="3718551"/>
              <a:ext cx="365759" cy="36576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a:ln>
                  <a:noFill/>
                </a:ln>
                <a:solidFill>
                  <a:srgbClr val="EB3C00"/>
                </a:solidFill>
                <a:effectLst/>
                <a:uLnTx/>
                <a:uFillTx/>
                <a:latin typeface="Segoe UI Light"/>
                <a:ea typeface="Segoe UI" pitchFamily="34" charset="0"/>
                <a:cs typeface="Segoe UI" pitchFamily="34" charset="0"/>
              </a:endParaRPr>
            </a:p>
          </p:txBody>
        </p:sp>
      </p:grpSp>
      <p:sp>
        <p:nvSpPr>
          <p:cNvPr id="76" name="TextBox 75"/>
          <p:cNvSpPr txBox="1"/>
          <p:nvPr/>
        </p:nvSpPr>
        <p:spPr>
          <a:xfrm>
            <a:off x="10392667" y="3310023"/>
            <a:ext cx="2273279" cy="641267"/>
          </a:xfrm>
          <a:prstGeom prst="rect">
            <a:avLst/>
          </a:prstGeom>
          <a:noFill/>
        </p:spPr>
        <p:txBody>
          <a:bodyPr wrap="square" lIns="182880" tIns="146304" rIns="182880" bIns="146304" rtlCol="0">
            <a:noAutofit/>
          </a:bodyPr>
          <a:lstStyle/>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Abonnement </a:t>
            </a:r>
          </a:p>
          <a:p>
            <a:pPr marL="0" marR="0" lvl="0" indent="0" algn="ctr" defTabSz="621792" rtl="0" eaLnBrk="1" fontAlgn="auto" latinLnBrk="0" hangingPunct="1">
              <a:lnSpc>
                <a:spcPct val="90000"/>
              </a:lnSpc>
              <a:spcBef>
                <a:spcPts val="0"/>
              </a:spcBef>
              <a:spcAft>
                <a:spcPts val="600"/>
              </a:spcAft>
              <a:buClrTx/>
              <a:buSzTx/>
              <a:buFontTx/>
              <a:buNone/>
              <a:tabLst/>
              <a:defRPr/>
            </a:pPr>
            <a:r>
              <a:rPr kumimoji="0" lang="fr-FR"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et ressources</a:t>
            </a:r>
          </a:p>
        </p:txBody>
      </p:sp>
    </p:spTree>
    <p:extLst>
      <p:ext uri="{BB962C8B-B14F-4D97-AF65-F5344CB8AC3E}">
        <p14:creationId xmlns:p14="http://schemas.microsoft.com/office/powerpoint/2010/main" val="31231300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a:t>Fédération avec l’Active Directory sur site</a:t>
            </a:r>
          </a:p>
        </p:txBody>
      </p:sp>
      <p:cxnSp>
        <p:nvCxnSpPr>
          <p:cNvPr id="53" name="Straight Arrow Connector 52"/>
          <p:cNvCxnSpPr/>
          <p:nvPr/>
        </p:nvCxnSpPr>
        <p:spPr>
          <a:xfrm flipH="1" flipV="1">
            <a:off x="3003345" y="4164325"/>
            <a:ext cx="2565362" cy="563455"/>
          </a:xfrm>
          <a:prstGeom prst="straightConnector1">
            <a:avLst/>
          </a:prstGeom>
          <a:ln w="47625" cap="rnd" cmpd="sng">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6697163" y="4209667"/>
            <a:ext cx="1787818" cy="607778"/>
          </a:xfrm>
          <a:prstGeom prst="straightConnector1">
            <a:avLst/>
          </a:prstGeom>
          <a:ln w="47625" cap="rnd" cmpd="sng">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5117247" y="2250314"/>
            <a:ext cx="2041023" cy="2035366"/>
            <a:chOff x="5667009" y="1796556"/>
            <a:chExt cx="1814321" cy="1507799"/>
          </a:xfrm>
        </p:grpSpPr>
        <p:sp>
          <p:nvSpPr>
            <p:cNvPr id="58" name="Rectangle 57"/>
            <p:cNvSpPr/>
            <p:nvPr/>
          </p:nvSpPr>
          <p:spPr>
            <a:xfrm>
              <a:off x="5667009" y="2811873"/>
              <a:ext cx="1814321" cy="492482"/>
            </a:xfrm>
            <a:prstGeom prst="rect">
              <a:avLst/>
            </a:prstGeom>
            <a:ln>
              <a:noFill/>
            </a:ln>
          </p:spPr>
          <p:txBody>
            <a:bodyPr wrap="square" lIns="0" tIns="0" rIns="0" bIns="0" anchor="ctr">
              <a:spAutoFit/>
            </a:bodyPr>
            <a:lstStyle/>
            <a:p>
              <a:pPr marL="0" marR="0" lvl="0" indent="0" algn="ctr" defTabSz="1056458" rtl="0" eaLnBrk="1" fontAlgn="base" latinLnBrk="0" hangingPunct="1">
                <a:lnSpc>
                  <a:spcPct val="90000"/>
                </a:lnSpc>
                <a:spcBef>
                  <a:spcPct val="20000"/>
                </a:spcBef>
                <a:spcAft>
                  <a:spcPct val="0"/>
                </a:spcAft>
                <a:buClrTx/>
                <a:buSzPct val="80000"/>
                <a:buFontTx/>
                <a:buNone/>
                <a:tabLst/>
                <a:defRPr/>
              </a:pPr>
              <a:r>
                <a:rPr kumimoji="0" lang="fr-FR" sz="2400" b="1" i="0" u="none" strike="noStrike" kern="1200" cap="none" spc="0" normalizeH="0" baseline="0" noProof="0" dirty="0">
                  <a:ln>
                    <a:noFill/>
                  </a:ln>
                  <a:solidFill>
                    <a:srgbClr val="000000">
                      <a:lumMod val="95000"/>
                      <a:lumOff val="5000"/>
                    </a:srgbClr>
                  </a:solidFill>
                  <a:effectLst/>
                  <a:uLnTx/>
                  <a:uFillTx/>
                  <a:latin typeface="Segoe UI Light"/>
                  <a:ea typeface="+mn-ea"/>
                  <a:cs typeface="+mn-cs"/>
                </a:rPr>
                <a:t>Service de synchronisation</a:t>
              </a:r>
            </a:p>
          </p:txBody>
        </p:sp>
        <p:grpSp>
          <p:nvGrpSpPr>
            <p:cNvPr id="66" name="Group 65"/>
            <p:cNvGrpSpPr/>
            <p:nvPr/>
          </p:nvGrpSpPr>
          <p:grpSpPr>
            <a:xfrm>
              <a:off x="6067428" y="1796556"/>
              <a:ext cx="1027035" cy="987264"/>
              <a:chOff x="2945267" y="3944158"/>
              <a:chExt cx="1901371" cy="1827743"/>
            </a:xfrm>
          </p:grpSpPr>
          <p:sp>
            <p:nvSpPr>
              <p:cNvPr id="67" name="Freeform 835"/>
              <p:cNvSpPr>
                <a:spLocks noEditPoints="1"/>
              </p:cNvSpPr>
              <p:nvPr/>
            </p:nvSpPr>
            <p:spPr bwMode="auto">
              <a:xfrm>
                <a:off x="3442017" y="3960285"/>
                <a:ext cx="931343" cy="1795488"/>
              </a:xfrm>
              <a:custGeom>
                <a:avLst/>
                <a:gdLst>
                  <a:gd name="T0" fmla="*/ 234 w 2079"/>
                  <a:gd name="T1" fmla="*/ 3600 h 4007"/>
                  <a:gd name="T2" fmla="*/ 1845 w 2079"/>
                  <a:gd name="T3" fmla="*/ 3460 h 4007"/>
                  <a:gd name="T4" fmla="*/ 234 w 2079"/>
                  <a:gd name="T5" fmla="*/ 3151 h 4007"/>
                  <a:gd name="T6" fmla="*/ 556 w 2079"/>
                  <a:gd name="T7" fmla="*/ 3290 h 4007"/>
                  <a:gd name="T8" fmla="*/ 234 w 2079"/>
                  <a:gd name="T9" fmla="*/ 3151 h 4007"/>
                  <a:gd name="T10" fmla="*/ 234 w 2079"/>
                  <a:gd name="T11" fmla="*/ 2982 h 4007"/>
                  <a:gd name="T12" fmla="*/ 556 w 2079"/>
                  <a:gd name="T13" fmla="*/ 2842 h 4007"/>
                  <a:gd name="T14" fmla="*/ 234 w 2079"/>
                  <a:gd name="T15" fmla="*/ 745 h 4007"/>
                  <a:gd name="T16" fmla="*/ 1845 w 2079"/>
                  <a:gd name="T17" fmla="*/ 954 h 4007"/>
                  <a:gd name="T18" fmla="*/ 234 w 2079"/>
                  <a:gd name="T19" fmla="*/ 745 h 4007"/>
                  <a:gd name="T20" fmla="*/ 234 w 2079"/>
                  <a:gd name="T21" fmla="*/ 622 h 4007"/>
                  <a:gd name="T22" fmla="*/ 1845 w 2079"/>
                  <a:gd name="T23" fmla="*/ 412 h 4007"/>
                  <a:gd name="T24" fmla="*/ 277 w 2079"/>
                  <a:gd name="T25" fmla="*/ 0 h 4007"/>
                  <a:gd name="T26" fmla="*/ 1847 w 2079"/>
                  <a:gd name="T27" fmla="*/ 4 h 4007"/>
                  <a:gd name="T28" fmla="*/ 1930 w 2079"/>
                  <a:gd name="T29" fmla="*/ 28 h 4007"/>
                  <a:gd name="T30" fmla="*/ 1998 w 2079"/>
                  <a:gd name="T31" fmla="*/ 71 h 4007"/>
                  <a:gd name="T32" fmla="*/ 2048 w 2079"/>
                  <a:gd name="T33" fmla="*/ 130 h 4007"/>
                  <a:gd name="T34" fmla="*/ 2076 w 2079"/>
                  <a:gd name="T35" fmla="*/ 201 h 4007"/>
                  <a:gd name="T36" fmla="*/ 2079 w 2079"/>
                  <a:gd name="T37" fmla="*/ 3767 h 4007"/>
                  <a:gd name="T38" fmla="*/ 2064 w 2079"/>
                  <a:gd name="T39" fmla="*/ 3844 h 4007"/>
                  <a:gd name="T40" fmla="*/ 2026 w 2079"/>
                  <a:gd name="T41" fmla="*/ 3909 h 4007"/>
                  <a:gd name="T42" fmla="*/ 1966 w 2079"/>
                  <a:gd name="T43" fmla="*/ 3961 h 4007"/>
                  <a:gd name="T44" fmla="*/ 1890 w 2079"/>
                  <a:gd name="T45" fmla="*/ 3995 h 4007"/>
                  <a:gd name="T46" fmla="*/ 1803 w 2079"/>
                  <a:gd name="T47" fmla="*/ 4007 h 4007"/>
                  <a:gd name="T48" fmla="*/ 231 w 2079"/>
                  <a:gd name="T49" fmla="*/ 4003 h 4007"/>
                  <a:gd name="T50" fmla="*/ 150 w 2079"/>
                  <a:gd name="T51" fmla="*/ 3980 h 4007"/>
                  <a:gd name="T52" fmla="*/ 81 w 2079"/>
                  <a:gd name="T53" fmla="*/ 3936 h 4007"/>
                  <a:gd name="T54" fmla="*/ 31 w 2079"/>
                  <a:gd name="T55" fmla="*/ 3877 h 4007"/>
                  <a:gd name="T56" fmla="*/ 4 w 2079"/>
                  <a:gd name="T57" fmla="*/ 3806 h 4007"/>
                  <a:gd name="T58" fmla="*/ 0 w 2079"/>
                  <a:gd name="T59" fmla="*/ 241 h 4007"/>
                  <a:gd name="T60" fmla="*/ 14 w 2079"/>
                  <a:gd name="T61" fmla="*/ 164 h 4007"/>
                  <a:gd name="T62" fmla="*/ 53 w 2079"/>
                  <a:gd name="T63" fmla="*/ 98 h 4007"/>
                  <a:gd name="T64" fmla="*/ 113 w 2079"/>
                  <a:gd name="T65" fmla="*/ 46 h 4007"/>
                  <a:gd name="T66" fmla="*/ 189 w 2079"/>
                  <a:gd name="T67" fmla="*/ 13 h 4007"/>
                  <a:gd name="T68" fmla="*/ 277 w 2079"/>
                  <a:gd name="T69" fmla="*/ 0 h 4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9" h="4007">
                    <a:moveTo>
                      <a:pt x="234" y="3460"/>
                    </a:moveTo>
                    <a:lnTo>
                      <a:pt x="234" y="3600"/>
                    </a:lnTo>
                    <a:lnTo>
                      <a:pt x="1845" y="3600"/>
                    </a:lnTo>
                    <a:lnTo>
                      <a:pt x="1845" y="3460"/>
                    </a:lnTo>
                    <a:lnTo>
                      <a:pt x="234" y="3460"/>
                    </a:lnTo>
                    <a:close/>
                    <a:moveTo>
                      <a:pt x="234" y="3151"/>
                    </a:moveTo>
                    <a:lnTo>
                      <a:pt x="234" y="3290"/>
                    </a:lnTo>
                    <a:lnTo>
                      <a:pt x="556" y="3290"/>
                    </a:lnTo>
                    <a:lnTo>
                      <a:pt x="556" y="3151"/>
                    </a:lnTo>
                    <a:lnTo>
                      <a:pt x="234" y="3151"/>
                    </a:lnTo>
                    <a:close/>
                    <a:moveTo>
                      <a:pt x="234" y="2842"/>
                    </a:moveTo>
                    <a:lnTo>
                      <a:pt x="234" y="2982"/>
                    </a:lnTo>
                    <a:lnTo>
                      <a:pt x="556" y="2982"/>
                    </a:lnTo>
                    <a:lnTo>
                      <a:pt x="556" y="2842"/>
                    </a:lnTo>
                    <a:lnTo>
                      <a:pt x="234" y="2842"/>
                    </a:lnTo>
                    <a:close/>
                    <a:moveTo>
                      <a:pt x="234" y="745"/>
                    </a:moveTo>
                    <a:lnTo>
                      <a:pt x="234" y="954"/>
                    </a:lnTo>
                    <a:lnTo>
                      <a:pt x="1845" y="954"/>
                    </a:lnTo>
                    <a:lnTo>
                      <a:pt x="1845" y="745"/>
                    </a:lnTo>
                    <a:lnTo>
                      <a:pt x="234" y="745"/>
                    </a:lnTo>
                    <a:close/>
                    <a:moveTo>
                      <a:pt x="234" y="412"/>
                    </a:moveTo>
                    <a:lnTo>
                      <a:pt x="234" y="622"/>
                    </a:lnTo>
                    <a:lnTo>
                      <a:pt x="1845" y="622"/>
                    </a:lnTo>
                    <a:lnTo>
                      <a:pt x="1845" y="412"/>
                    </a:lnTo>
                    <a:lnTo>
                      <a:pt x="234" y="412"/>
                    </a:lnTo>
                    <a:close/>
                    <a:moveTo>
                      <a:pt x="277" y="0"/>
                    </a:moveTo>
                    <a:lnTo>
                      <a:pt x="1803" y="0"/>
                    </a:lnTo>
                    <a:lnTo>
                      <a:pt x="1847" y="4"/>
                    </a:lnTo>
                    <a:lnTo>
                      <a:pt x="1890" y="13"/>
                    </a:lnTo>
                    <a:lnTo>
                      <a:pt x="1930" y="28"/>
                    </a:lnTo>
                    <a:lnTo>
                      <a:pt x="1966" y="46"/>
                    </a:lnTo>
                    <a:lnTo>
                      <a:pt x="1998" y="71"/>
                    </a:lnTo>
                    <a:lnTo>
                      <a:pt x="2026" y="98"/>
                    </a:lnTo>
                    <a:lnTo>
                      <a:pt x="2048" y="130"/>
                    </a:lnTo>
                    <a:lnTo>
                      <a:pt x="2064" y="164"/>
                    </a:lnTo>
                    <a:lnTo>
                      <a:pt x="2076" y="201"/>
                    </a:lnTo>
                    <a:lnTo>
                      <a:pt x="2079" y="241"/>
                    </a:lnTo>
                    <a:lnTo>
                      <a:pt x="2079" y="3767"/>
                    </a:lnTo>
                    <a:lnTo>
                      <a:pt x="2076" y="3806"/>
                    </a:lnTo>
                    <a:lnTo>
                      <a:pt x="2064" y="3844"/>
                    </a:lnTo>
                    <a:lnTo>
                      <a:pt x="2048" y="3877"/>
                    </a:lnTo>
                    <a:lnTo>
                      <a:pt x="2026" y="3909"/>
                    </a:lnTo>
                    <a:lnTo>
                      <a:pt x="1998" y="3936"/>
                    </a:lnTo>
                    <a:lnTo>
                      <a:pt x="1966" y="3961"/>
                    </a:lnTo>
                    <a:lnTo>
                      <a:pt x="1930" y="3980"/>
                    </a:lnTo>
                    <a:lnTo>
                      <a:pt x="1890" y="3995"/>
                    </a:lnTo>
                    <a:lnTo>
                      <a:pt x="1847" y="4003"/>
                    </a:lnTo>
                    <a:lnTo>
                      <a:pt x="1803" y="4007"/>
                    </a:lnTo>
                    <a:lnTo>
                      <a:pt x="277" y="4007"/>
                    </a:lnTo>
                    <a:lnTo>
                      <a:pt x="231" y="4003"/>
                    </a:lnTo>
                    <a:lnTo>
                      <a:pt x="189" y="3995"/>
                    </a:lnTo>
                    <a:lnTo>
                      <a:pt x="150" y="3980"/>
                    </a:lnTo>
                    <a:lnTo>
                      <a:pt x="113" y="3961"/>
                    </a:lnTo>
                    <a:lnTo>
                      <a:pt x="81" y="3936"/>
                    </a:lnTo>
                    <a:lnTo>
                      <a:pt x="53" y="3909"/>
                    </a:lnTo>
                    <a:lnTo>
                      <a:pt x="31" y="3877"/>
                    </a:lnTo>
                    <a:lnTo>
                      <a:pt x="14" y="3844"/>
                    </a:lnTo>
                    <a:lnTo>
                      <a:pt x="4" y="3806"/>
                    </a:lnTo>
                    <a:lnTo>
                      <a:pt x="0" y="3767"/>
                    </a:lnTo>
                    <a:lnTo>
                      <a:pt x="0" y="241"/>
                    </a:lnTo>
                    <a:lnTo>
                      <a:pt x="4" y="201"/>
                    </a:lnTo>
                    <a:lnTo>
                      <a:pt x="14" y="164"/>
                    </a:lnTo>
                    <a:lnTo>
                      <a:pt x="31" y="130"/>
                    </a:lnTo>
                    <a:lnTo>
                      <a:pt x="53" y="98"/>
                    </a:lnTo>
                    <a:lnTo>
                      <a:pt x="81" y="71"/>
                    </a:lnTo>
                    <a:lnTo>
                      <a:pt x="113" y="46"/>
                    </a:lnTo>
                    <a:lnTo>
                      <a:pt x="150" y="28"/>
                    </a:lnTo>
                    <a:lnTo>
                      <a:pt x="189" y="13"/>
                    </a:lnTo>
                    <a:lnTo>
                      <a:pt x="231" y="4"/>
                    </a:lnTo>
                    <a:lnTo>
                      <a:pt x="277" y="0"/>
                    </a:lnTo>
                    <a:close/>
                  </a:path>
                </a:pathLst>
              </a:custGeom>
              <a:solidFill>
                <a:srgbClr val="FFFFFF"/>
              </a:solidFill>
              <a:ln w="0">
                <a:solidFill>
                  <a:srgbClr val="FFFFFF"/>
                </a:solidFill>
                <a:prstDash val="solid"/>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70" name="Freeform 836"/>
              <p:cNvSpPr>
                <a:spLocks noEditPoints="1"/>
              </p:cNvSpPr>
              <p:nvPr/>
            </p:nvSpPr>
            <p:spPr bwMode="auto">
              <a:xfrm>
                <a:off x="3425891" y="3944158"/>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2" name="Group 17"/>
              <p:cNvGrpSpPr>
                <a:grpSpLocks noChangeAspect="1"/>
              </p:cNvGrpSpPr>
              <p:nvPr/>
            </p:nvGrpSpPr>
            <p:grpSpPr bwMode="auto">
              <a:xfrm>
                <a:off x="2945267" y="4415659"/>
                <a:ext cx="1134713" cy="747235"/>
                <a:chOff x="4825" y="2414"/>
                <a:chExt cx="1883" cy="1240"/>
              </a:xfrm>
            </p:grpSpPr>
            <p:sp>
              <p:nvSpPr>
                <p:cNvPr id="98" name="Freeform 97"/>
                <p:cNvSpPr>
                  <a:spLocks noEditPoints="1"/>
                </p:cNvSpPr>
                <p:nvPr/>
              </p:nvSpPr>
              <p:spPr bwMode="auto">
                <a:xfrm>
                  <a:off x="4825" y="2414"/>
                  <a:ext cx="1883" cy="1240"/>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98"/>
                <p:cNvSpPr>
                  <a:spLocks noEditPoints="1"/>
                </p:cNvSpPr>
                <p:nvPr/>
              </p:nvSpPr>
              <p:spPr bwMode="auto">
                <a:xfrm>
                  <a:off x="5050" y="2757"/>
                  <a:ext cx="1446" cy="758"/>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99"/>
                <p:cNvSpPr>
                  <a:spLocks noEditPoints="1"/>
                </p:cNvSpPr>
                <p:nvPr/>
              </p:nvSpPr>
              <p:spPr bwMode="auto">
                <a:xfrm>
                  <a:off x="5195" y="2847"/>
                  <a:ext cx="1155" cy="556"/>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4" name="Group 17"/>
              <p:cNvGrpSpPr>
                <a:grpSpLocks noChangeAspect="1"/>
              </p:cNvGrpSpPr>
              <p:nvPr/>
            </p:nvGrpSpPr>
            <p:grpSpPr bwMode="auto">
              <a:xfrm>
                <a:off x="3711925" y="4537854"/>
                <a:ext cx="1134713" cy="747235"/>
                <a:chOff x="4825" y="2414"/>
                <a:chExt cx="1883" cy="1240"/>
              </a:xfrm>
            </p:grpSpPr>
            <p:sp>
              <p:nvSpPr>
                <p:cNvPr id="95" name="Freeform 94"/>
                <p:cNvSpPr>
                  <a:spLocks noEditPoints="1"/>
                </p:cNvSpPr>
                <p:nvPr/>
              </p:nvSpPr>
              <p:spPr bwMode="auto">
                <a:xfrm>
                  <a:off x="4825" y="2414"/>
                  <a:ext cx="1883" cy="1240"/>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Freeform 95"/>
                <p:cNvSpPr>
                  <a:spLocks noEditPoints="1"/>
                </p:cNvSpPr>
                <p:nvPr/>
              </p:nvSpPr>
              <p:spPr bwMode="auto">
                <a:xfrm>
                  <a:off x="5050" y="2757"/>
                  <a:ext cx="1446" cy="758"/>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Freeform 96"/>
                <p:cNvSpPr>
                  <a:spLocks noEditPoints="1"/>
                </p:cNvSpPr>
                <p:nvPr/>
              </p:nvSpPr>
              <p:spPr bwMode="auto">
                <a:xfrm>
                  <a:off x="5236" y="2847"/>
                  <a:ext cx="1155" cy="556"/>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01" name="Group 100"/>
          <p:cNvGrpSpPr/>
          <p:nvPr/>
        </p:nvGrpSpPr>
        <p:grpSpPr>
          <a:xfrm>
            <a:off x="5322578" y="4546387"/>
            <a:ext cx="1750079" cy="2016665"/>
            <a:chOff x="6912869" y="2441962"/>
            <a:chExt cx="1482677" cy="1565528"/>
          </a:xfrm>
        </p:grpSpPr>
        <p:sp>
          <p:nvSpPr>
            <p:cNvPr id="102" name="Rectangle 101"/>
            <p:cNvSpPr/>
            <p:nvPr/>
          </p:nvSpPr>
          <p:spPr>
            <a:xfrm>
              <a:off x="6912869" y="3438847"/>
              <a:ext cx="1482677" cy="568643"/>
            </a:xfrm>
            <a:prstGeom prst="rect">
              <a:avLst/>
            </a:prstGeom>
            <a:ln>
              <a:noFill/>
            </a:ln>
          </p:spPr>
          <p:txBody>
            <a:bodyPr wrap="square" lIns="0" tIns="0" rIns="0" bIns="0" anchor="ctr">
              <a:spAutoFit/>
            </a:bodyPr>
            <a:lstStyle/>
            <a:p>
              <a:pPr marL="0" marR="0" lvl="0" indent="0" algn="ctr" defTabSz="1056458" rtl="0" eaLnBrk="1" fontAlgn="base" latinLnBrk="0" hangingPunct="1">
                <a:lnSpc>
                  <a:spcPct val="90000"/>
                </a:lnSpc>
                <a:spcBef>
                  <a:spcPct val="20000"/>
                </a:spcBef>
                <a:spcAft>
                  <a:spcPct val="0"/>
                </a:spcAft>
                <a:buClrTx/>
                <a:buSzPct val="80000"/>
                <a:buFontTx/>
                <a:buNone/>
                <a:tabLst/>
                <a:defRPr/>
              </a:pPr>
              <a:r>
                <a:rPr kumimoji="0" lang="fr-FR" sz="2380" b="1" i="0" u="none" strike="noStrike" kern="1200" cap="none" spc="0" normalizeH="0" baseline="0" noProof="0" dirty="0">
                  <a:ln>
                    <a:noFill/>
                  </a:ln>
                  <a:solidFill>
                    <a:srgbClr val="000000">
                      <a:lumMod val="95000"/>
                      <a:lumOff val="5000"/>
                    </a:srgbClr>
                  </a:solidFill>
                  <a:effectLst/>
                  <a:uLnTx/>
                  <a:uFillTx/>
                  <a:latin typeface="Segoe UI Light"/>
                  <a:ea typeface="+mn-ea"/>
                  <a:cs typeface="+mn-cs"/>
                </a:rPr>
                <a:t>AD FS</a:t>
              </a:r>
            </a:p>
            <a:p>
              <a:pPr marL="0" marR="0" lvl="0" indent="0" algn="ctr" defTabSz="1056458" rtl="0" eaLnBrk="1" fontAlgn="base" latinLnBrk="0" hangingPunct="1">
                <a:lnSpc>
                  <a:spcPct val="90000"/>
                </a:lnSpc>
                <a:spcBef>
                  <a:spcPct val="20000"/>
                </a:spcBef>
                <a:spcAft>
                  <a:spcPct val="0"/>
                </a:spcAft>
                <a:buClrTx/>
                <a:buSzPct val="80000"/>
                <a:buFontTx/>
                <a:buNone/>
                <a:tabLst/>
                <a:defRPr/>
              </a:pPr>
              <a:r>
                <a:rPr kumimoji="0" lang="fr-FR" sz="2380" b="1" i="0" u="none" strike="noStrike" kern="1200" cap="none" spc="0" normalizeH="0" baseline="0" noProof="0" dirty="0">
                  <a:ln>
                    <a:noFill/>
                  </a:ln>
                  <a:solidFill>
                    <a:srgbClr val="000000">
                      <a:lumMod val="95000"/>
                      <a:lumOff val="5000"/>
                    </a:srgbClr>
                  </a:solidFill>
                  <a:effectLst/>
                  <a:uLnTx/>
                  <a:uFillTx/>
                  <a:latin typeface="Segoe UI Light"/>
                  <a:ea typeface="+mn-ea"/>
                  <a:cs typeface="+mn-cs"/>
                </a:rPr>
                <a:t>(serveur STS)</a:t>
              </a:r>
            </a:p>
          </p:txBody>
        </p:sp>
        <p:grpSp>
          <p:nvGrpSpPr>
            <p:cNvPr id="103" name="Group 102"/>
            <p:cNvGrpSpPr/>
            <p:nvPr/>
          </p:nvGrpSpPr>
          <p:grpSpPr>
            <a:xfrm>
              <a:off x="7099380" y="2441962"/>
              <a:ext cx="776661" cy="927326"/>
              <a:chOff x="7348547" y="1211262"/>
              <a:chExt cx="1530784" cy="1827743"/>
            </a:xfrm>
          </p:grpSpPr>
          <p:sp>
            <p:nvSpPr>
              <p:cNvPr id="104" name="Freeform 836"/>
              <p:cNvSpPr>
                <a:spLocks noEditPoints="1"/>
              </p:cNvSpPr>
              <p:nvPr/>
            </p:nvSpPr>
            <p:spPr bwMode="auto">
              <a:xfrm>
                <a:off x="7915734" y="1211262"/>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p:cNvGrpSpPr/>
              <p:nvPr/>
            </p:nvGrpSpPr>
            <p:grpSpPr>
              <a:xfrm>
                <a:off x="7348547" y="1752940"/>
                <a:ext cx="1348570" cy="888065"/>
                <a:chOff x="6873117" y="2094811"/>
                <a:chExt cx="1134713" cy="747235"/>
              </a:xfrm>
            </p:grpSpPr>
            <p:sp>
              <p:nvSpPr>
                <p:cNvPr id="106" name="Freeform 105"/>
                <p:cNvSpPr>
                  <a:spLocks noEditPoints="1"/>
                </p:cNvSpPr>
                <p:nvPr/>
              </p:nvSpPr>
              <p:spPr bwMode="auto">
                <a:xfrm>
                  <a:off x="6873117" y="2094811"/>
                  <a:ext cx="1134713"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106"/>
                <p:cNvSpPr>
                  <a:spLocks noEditPoints="1"/>
                </p:cNvSpPr>
                <p:nvPr/>
              </p:nvSpPr>
              <p:spPr bwMode="auto">
                <a:xfrm>
                  <a:off x="7008706" y="2301509"/>
                  <a:ext cx="871374" cy="456777"/>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107"/>
                <p:cNvSpPr>
                  <a:spLocks noEditPoints="1"/>
                </p:cNvSpPr>
                <p:nvPr/>
              </p:nvSpPr>
              <p:spPr bwMode="auto">
                <a:xfrm>
                  <a:off x="7096084" y="2355744"/>
                  <a:ext cx="696014" cy="335051"/>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7717" tIns="38858" rIns="77717" bIns="38858" numCol="1" anchor="t" anchorCtr="0" compatLnSpc="1">
                  <a:prstTxWarp prst="textNoShape">
                    <a:avLst/>
                  </a:prstTxWarp>
                </a:bodyPr>
                <a:lstStyle/>
                <a:p>
                  <a:pPr marL="0" marR="0" lvl="0" indent="0" algn="l" defTabSz="792534" rtl="0" eaLnBrk="1" fontAlgn="auto" latinLnBrk="0" hangingPunct="1">
                    <a:lnSpc>
                      <a:spcPct val="100000"/>
                    </a:lnSpc>
                    <a:spcBef>
                      <a:spcPts val="0"/>
                    </a:spcBef>
                    <a:spcAft>
                      <a:spcPts val="0"/>
                    </a:spcAft>
                    <a:buClrTx/>
                    <a:buSzTx/>
                    <a:buFontTx/>
                    <a:buNone/>
                    <a:tabLst/>
                    <a:defRPr/>
                  </a:pPr>
                  <a:endParaRPr kumimoji="0" lang="fr-FR" sz="2081" b="0" i="0" u="none" strike="noStrike" kern="1200" cap="none" spc="0" normalizeH="0" baseline="0" noProof="0" dirty="0">
                    <a:ln>
                      <a:noFill/>
                    </a:ln>
                    <a:solidFill>
                      <a:srgbClr val="505050"/>
                    </a:solidFill>
                    <a:effectLst/>
                    <a:uLnTx/>
                    <a:uFillTx/>
                    <a:latin typeface="Segoe UI"/>
                    <a:ea typeface="+mn-ea"/>
                    <a:cs typeface="+mn-cs"/>
                  </a:endParaRPr>
                </a:p>
              </p:txBody>
            </p:sp>
          </p:grpSp>
        </p:grpSp>
      </p:grpSp>
      <p:cxnSp>
        <p:nvCxnSpPr>
          <p:cNvPr id="109" name="Straight Arrow Connector 108"/>
          <p:cNvCxnSpPr/>
          <p:nvPr/>
        </p:nvCxnSpPr>
        <p:spPr>
          <a:xfrm flipH="1" flipV="1">
            <a:off x="6935683" y="3377844"/>
            <a:ext cx="1494648" cy="328898"/>
          </a:xfrm>
          <a:prstGeom prst="straightConnector1">
            <a:avLst/>
          </a:prstGeom>
          <a:ln w="47625" cap="rnd" cmpd="sng">
            <a:solidFill>
              <a:schemeClr val="accent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3007695" y="3380667"/>
            <a:ext cx="2590227" cy="366154"/>
          </a:xfrm>
          <a:prstGeom prst="straightConnector1">
            <a:avLst/>
          </a:prstGeom>
          <a:ln w="47625" cap="rnd" cmpd="sng">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778051" y="2977862"/>
            <a:ext cx="2621094" cy="1752858"/>
            <a:chOff x="4180433" y="3009950"/>
            <a:chExt cx="1695153" cy="1078362"/>
          </a:xfrm>
        </p:grpSpPr>
        <p:grpSp>
          <p:nvGrpSpPr>
            <p:cNvPr id="112" name="Group 111"/>
            <p:cNvGrpSpPr/>
            <p:nvPr/>
          </p:nvGrpSpPr>
          <p:grpSpPr>
            <a:xfrm>
              <a:off x="4180433" y="3665675"/>
              <a:ext cx="1695153" cy="422637"/>
              <a:chOff x="3002667" y="5699193"/>
              <a:chExt cx="1695153" cy="422637"/>
            </a:xfrm>
          </p:grpSpPr>
          <p:sp>
            <p:nvSpPr>
              <p:cNvPr id="114" name="Rectangle 113"/>
              <p:cNvSpPr/>
              <p:nvPr/>
            </p:nvSpPr>
            <p:spPr>
              <a:xfrm>
                <a:off x="3305897" y="5993076"/>
                <a:ext cx="1156250" cy="128754"/>
              </a:xfrm>
              <a:prstGeom prst="rect">
                <a:avLst/>
              </a:prstGeom>
              <a:ln>
                <a:noFill/>
              </a:ln>
            </p:spPr>
            <p:txBody>
              <a:bodyPr wrap="square" lIns="0" tIns="0" rIns="0" bIns="0" anchor="ctr">
                <a:spAutoFit/>
              </a:bodyPr>
              <a:lstStyle/>
              <a:p>
                <a:pPr marL="0" marR="0" lvl="0" indent="0" algn="ctr" defTabSz="932078" rtl="0" eaLnBrk="1" fontAlgn="base" latinLnBrk="0" hangingPunct="1">
                  <a:lnSpc>
                    <a:spcPct val="100000"/>
                  </a:lnSpc>
                  <a:spcBef>
                    <a:spcPts val="1224"/>
                  </a:spcBef>
                  <a:spcAft>
                    <a:spcPct val="0"/>
                  </a:spcAft>
                  <a:buClrTx/>
                  <a:buSzTx/>
                  <a:buFontTx/>
                  <a:buNone/>
                  <a:tabLst/>
                  <a:defRPr/>
                </a:pPr>
                <a:r>
                  <a:rPr kumimoji="0" lang="fr-FR" sz="1360" b="0" i="0" u="none" strike="noStrike" kern="1200" cap="none" spc="0" normalizeH="0" baseline="0" noProof="0" dirty="0">
                    <a:ln>
                      <a:solidFill>
                        <a:srgbClr val="FFFFFF">
                          <a:alpha val="0"/>
                        </a:srgbClr>
                      </a:solidFill>
                    </a:ln>
                    <a:solidFill>
                      <a:srgbClr val="00188F"/>
                    </a:solidFill>
                    <a:effectLst/>
                    <a:uLnTx/>
                    <a:uFillTx/>
                    <a:latin typeface="Segoe UI"/>
                    <a:ea typeface="+mn-ea"/>
                    <a:cs typeface="+mn-cs"/>
                  </a:rPr>
                  <a:t>Active Directory</a:t>
                </a:r>
              </a:p>
            </p:txBody>
          </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113" name="Picture 1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grpSp>
        <p:nvGrpSpPr>
          <p:cNvPr id="116" name="Group 115"/>
          <p:cNvGrpSpPr/>
          <p:nvPr/>
        </p:nvGrpSpPr>
        <p:grpSpPr>
          <a:xfrm>
            <a:off x="8696510" y="2872697"/>
            <a:ext cx="3024064" cy="1691671"/>
            <a:chOff x="8182013" y="4204168"/>
            <a:chExt cx="2688174" cy="1377910"/>
          </a:xfrm>
        </p:grpSpPr>
        <p:sp>
          <p:nvSpPr>
            <p:cNvPr id="117" name="Freeform 116"/>
            <p:cNvSpPr>
              <a:spLocks noChangeAspect="1"/>
            </p:cNvSpPr>
            <p:nvPr/>
          </p:nvSpPr>
          <p:spPr bwMode="auto">
            <a:xfrm>
              <a:off x="8182013" y="4204168"/>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chemeClr val="accent1"/>
            </a:solidFill>
            <a:ln w="19050" cap="flat" cmpd="sng" algn="ctr">
              <a:noFill/>
              <a:prstDash val="solid"/>
              <a:headEnd type="none" w="med" len="med"/>
              <a:tailEnd type="none" w="med" len="med"/>
            </a:ln>
            <a:effectLst/>
          </p:spPr>
          <p:txBody>
            <a:bodyPr vert="horz" wrap="square" lIns="97115" tIns="0" rIns="97115" bIns="48557"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970924" rtl="0" eaLnBrk="1" fontAlgn="base" latinLnBrk="0" hangingPunct="1">
                <a:lnSpc>
                  <a:spcPct val="100000"/>
                </a:lnSpc>
                <a:spcBef>
                  <a:spcPct val="0"/>
                </a:spcBef>
                <a:spcAft>
                  <a:spcPct val="0"/>
                </a:spcAft>
                <a:buClrTx/>
                <a:buSzTx/>
                <a:buFontTx/>
                <a:buNone/>
                <a:tabLst/>
                <a:defRPr/>
              </a:pPr>
              <a:endParaRPr kumimoji="0" lang="fr-FR" sz="1647" b="1" i="0" u="none" strike="noStrike" kern="0" cap="none" spc="0" normalizeH="0" baseline="0" noProof="0" dirty="0">
                <a:ln>
                  <a:noFill/>
                </a:ln>
                <a:solidFill>
                  <a:srgbClr val="505050"/>
                </a:solidFill>
                <a:effectLst/>
                <a:uLnTx/>
                <a:uFillTx/>
                <a:latin typeface="Segoe" pitchFamily="34" charset="0"/>
                <a:ea typeface="+mn-ea"/>
                <a:cs typeface="+mn-cs"/>
              </a:endParaRPr>
            </a:p>
          </p:txBody>
        </p:sp>
        <p:sp>
          <p:nvSpPr>
            <p:cNvPr id="118" name="Rectangle 117"/>
            <p:cNvSpPr/>
            <p:nvPr/>
          </p:nvSpPr>
          <p:spPr>
            <a:xfrm>
              <a:off x="9193566" y="5165362"/>
              <a:ext cx="1084390" cy="17047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0645" rtl="0" eaLnBrk="1" fontAlgn="base" latinLnBrk="0" hangingPunct="1">
                <a:lnSpc>
                  <a:spcPct val="100000"/>
                </a:lnSpc>
                <a:spcBef>
                  <a:spcPts val="0"/>
                </a:spcBef>
                <a:spcAft>
                  <a:spcPct val="0"/>
                </a:spcAft>
                <a:buClrTx/>
                <a:buSzTx/>
                <a:buFontTx/>
                <a:buNone/>
                <a:tabLst/>
                <a:defRPr/>
              </a:pPr>
              <a:r>
                <a:rPr kumimoji="0" lang="fr-FR" sz="1360" b="0" i="0" u="none" strike="noStrike" kern="1200" cap="none" spc="0" normalizeH="0" baseline="0" noProof="0" dirty="0">
                  <a:ln>
                    <a:solidFill>
                      <a:srgbClr val="FFFFFF">
                        <a:alpha val="0"/>
                      </a:srgbClr>
                    </a:solidFill>
                  </a:ln>
                  <a:solidFill>
                    <a:srgbClr val="FFFFFF"/>
                  </a:solidFill>
                  <a:effectLst/>
                  <a:uLnTx/>
                  <a:uFillTx/>
                  <a:latin typeface="Segoe"/>
                  <a:ea typeface="+mn-ea"/>
                  <a:cs typeface="+mn-cs"/>
                </a:rPr>
                <a:t>Active Directory</a:t>
              </a:r>
            </a:p>
          </p:txBody>
        </p:sp>
        <p:pic>
          <p:nvPicPr>
            <p:cNvPr id="119" name="Picture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4950" y="4810188"/>
              <a:ext cx="1882592" cy="401971"/>
            </a:xfrm>
            <a:prstGeom prst="rect">
              <a:avLst/>
            </a:prstGeom>
          </p:spPr>
        </p:pic>
        <p:pic>
          <p:nvPicPr>
            <p:cNvPr id="120" name="Picture 119" descr="Windows Azure Active Directory"/>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410500" y="4924619"/>
              <a:ext cx="513539" cy="513539"/>
            </a:xfrm>
            <a:prstGeom prst="rect">
              <a:avLst/>
            </a:prstGeom>
            <a:noFill/>
            <a:ln>
              <a:noFill/>
            </a:ln>
          </p:spPr>
        </p:pic>
      </p:grpSp>
    </p:spTree>
    <p:extLst>
      <p:ext uri="{BB962C8B-B14F-4D97-AF65-F5344CB8AC3E}">
        <p14:creationId xmlns:p14="http://schemas.microsoft.com/office/powerpoint/2010/main" val="3876618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Azure AD P</a:t>
            </a:r>
            <a:r>
              <a:rPr lang="en-US" dirty="0"/>
              <a:t>ass-Through Authentication</a:t>
            </a:r>
            <a:endParaRPr lang="fr-FR" dirty="0"/>
          </a:p>
        </p:txBody>
      </p:sp>
      <p:sp>
        <p:nvSpPr>
          <p:cNvPr id="3" name="Text Placeholder 2"/>
          <p:cNvSpPr>
            <a:spLocks noGrp="1"/>
          </p:cNvSpPr>
          <p:nvPr>
            <p:ph type="body" sz="quarter" idx="10"/>
          </p:nvPr>
        </p:nvSpPr>
        <p:spPr>
          <a:xfrm>
            <a:off x="484794" y="1402401"/>
            <a:ext cx="11375537" cy="2084319"/>
          </a:xfrm>
        </p:spPr>
        <p:txBody>
          <a:bodyPr/>
          <a:lstStyle/>
          <a:p>
            <a:r>
              <a:rPr lang="fr-FR" sz="4000" dirty="0"/>
              <a:t>Pas de synchronisation ni de stockage de (condensés de) mots de passe dans AAD</a:t>
            </a:r>
          </a:p>
          <a:p>
            <a:r>
              <a:rPr lang="fr-FR" sz="4000" dirty="0"/>
              <a:t>Nécessite la synchronisation des identités</a:t>
            </a:r>
          </a:p>
          <a:p>
            <a:r>
              <a:rPr lang="fr-FR" sz="4000" dirty="0"/>
              <a:t>L’utilisateur s’authentifie sur le formulaire Azure AD qui transmet l’authentification directement aux DC</a:t>
            </a:r>
          </a:p>
        </p:txBody>
      </p:sp>
      <p:pic>
        <p:nvPicPr>
          <p:cNvPr id="4" name="Picture 3"/>
          <p:cNvPicPr>
            <a:picLocks noChangeAspect="1"/>
          </p:cNvPicPr>
          <p:nvPr/>
        </p:nvPicPr>
        <p:blipFill>
          <a:blip r:embed="rId3"/>
          <a:stretch>
            <a:fillRect/>
          </a:stretch>
        </p:blipFill>
        <p:spPr>
          <a:xfrm>
            <a:off x="3165230" y="4623941"/>
            <a:ext cx="5508138" cy="2276797"/>
          </a:xfrm>
          <a:prstGeom prst="rect">
            <a:avLst/>
          </a:prstGeom>
        </p:spPr>
      </p:pic>
    </p:spTree>
    <p:extLst>
      <p:ext uri="{BB962C8B-B14F-4D97-AF65-F5344CB8AC3E}">
        <p14:creationId xmlns:p14="http://schemas.microsoft.com/office/powerpoint/2010/main" val="235610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Azure AD </a:t>
            </a:r>
            <a:r>
              <a:rPr lang="en-US" dirty="0"/>
              <a:t>Seamless SSO</a:t>
            </a:r>
            <a:endParaRPr lang="fr-FR" dirty="0"/>
          </a:p>
        </p:txBody>
      </p:sp>
      <p:sp>
        <p:nvSpPr>
          <p:cNvPr id="3" name="Text Placeholder 2"/>
          <p:cNvSpPr>
            <a:spLocks noGrp="1"/>
          </p:cNvSpPr>
          <p:nvPr>
            <p:ph type="body" sz="quarter" idx="10"/>
          </p:nvPr>
        </p:nvSpPr>
        <p:spPr>
          <a:xfrm>
            <a:off x="529661" y="1324220"/>
            <a:ext cx="11375537" cy="2084319"/>
          </a:xfrm>
        </p:spPr>
        <p:txBody>
          <a:bodyPr/>
          <a:lstStyle/>
          <a:p>
            <a:r>
              <a:rPr lang="fr-FR" dirty="0"/>
              <a:t>L’utilisateur s’authentifie, depuis un PC joint au domaine et connecté sur le réseau de l’entreprise, à Azure AD ou d’autres services Cloud sans avoir à saisir des informations dans un formulaire</a:t>
            </a:r>
          </a:p>
          <a:p>
            <a:r>
              <a:rPr lang="fr-FR" dirty="0"/>
              <a:t>Nécessite la synchronisation des identités</a:t>
            </a:r>
          </a:p>
          <a:p>
            <a:r>
              <a:rPr lang="fr-FR" dirty="0"/>
              <a:t>Fonctionne avec le </a:t>
            </a:r>
            <a:r>
              <a:rPr lang="fr-FR" dirty="0" err="1"/>
              <a:t>Pass-Through</a:t>
            </a:r>
            <a:r>
              <a:rPr lang="fr-FR" dirty="0"/>
              <a:t> </a:t>
            </a:r>
            <a:r>
              <a:rPr lang="fr-FR" dirty="0" err="1"/>
              <a:t>Authentication</a:t>
            </a:r>
            <a:r>
              <a:rPr lang="fr-FR" dirty="0"/>
              <a:t> ou la synchronisation des condensés de mots de passe</a:t>
            </a:r>
          </a:p>
        </p:txBody>
      </p:sp>
    </p:spTree>
    <p:extLst>
      <p:ext uri="{BB962C8B-B14F-4D97-AF65-F5344CB8AC3E}">
        <p14:creationId xmlns:p14="http://schemas.microsoft.com/office/powerpoint/2010/main" val="30520806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fr-FR" dirty="0"/>
              <a:t>En résumé</a:t>
            </a:r>
          </a:p>
        </p:txBody>
      </p:sp>
      <p:pic>
        <p:nvPicPr>
          <p:cNvPr id="5" name="Picture 4"/>
          <p:cNvPicPr>
            <a:picLocks noChangeAspect="1"/>
          </p:cNvPicPr>
          <p:nvPr/>
        </p:nvPicPr>
        <p:blipFill rotWithShape="1">
          <a:blip r:embed="rId3"/>
          <a:srcRect t="26984"/>
          <a:stretch/>
        </p:blipFill>
        <p:spPr>
          <a:xfrm>
            <a:off x="0" y="1393801"/>
            <a:ext cx="12434711" cy="5107109"/>
          </a:xfrm>
          <a:prstGeom prst="rect">
            <a:avLst/>
          </a:prstGeom>
        </p:spPr>
      </p:pic>
    </p:spTree>
    <p:extLst>
      <p:ext uri="{BB962C8B-B14F-4D97-AF65-F5344CB8AC3E}">
        <p14:creationId xmlns:p14="http://schemas.microsoft.com/office/powerpoint/2010/main" val="41339196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B5917-C90B-40A1-A16C-CD0DC3C17FE4}"/>
              </a:ext>
            </a:extLst>
          </p:cNvPr>
          <p:cNvSpPr>
            <a:spLocks noGrp="1"/>
          </p:cNvSpPr>
          <p:nvPr>
            <p:ph type="title"/>
          </p:nvPr>
        </p:nvSpPr>
        <p:spPr>
          <a:xfrm>
            <a:off x="529661" y="233151"/>
            <a:ext cx="11655713" cy="772203"/>
          </a:xfrm>
        </p:spPr>
        <p:txBody>
          <a:bodyPr/>
          <a:lstStyle/>
          <a:p>
            <a:r>
              <a:rPr lang="fr-FR" dirty="0"/>
              <a:t>Les différents SKU d’Azure Active Directory</a:t>
            </a:r>
          </a:p>
        </p:txBody>
      </p:sp>
      <p:graphicFrame>
        <p:nvGraphicFramePr>
          <p:cNvPr id="5" name="Table 4">
            <a:extLst>
              <a:ext uri="{FF2B5EF4-FFF2-40B4-BE49-F238E27FC236}">
                <a16:creationId xmlns:a16="http://schemas.microsoft.com/office/drawing/2014/main" id="{7A79AB2B-4522-4870-B328-DA93561E9F97}"/>
              </a:ext>
            </a:extLst>
          </p:cNvPr>
          <p:cNvGraphicFramePr>
            <a:graphicFrameLocks noGrp="1"/>
          </p:cNvGraphicFramePr>
          <p:nvPr/>
        </p:nvGraphicFramePr>
        <p:xfrm>
          <a:off x="87464" y="1125203"/>
          <a:ext cx="12197300" cy="6343824"/>
        </p:xfrm>
        <a:graphic>
          <a:graphicData uri="http://schemas.openxmlformats.org/drawingml/2006/table">
            <a:tbl>
              <a:tblPr firstRow="1" bandRow="1">
                <a:tableStyleId>{5C22544A-7EE6-4342-B048-85BDC9FD1C3A}</a:tableStyleId>
              </a:tblPr>
              <a:tblGrid>
                <a:gridCol w="7011428">
                  <a:extLst>
                    <a:ext uri="{9D8B030D-6E8A-4147-A177-3AD203B41FA5}">
                      <a16:colId xmlns:a16="http://schemas.microsoft.com/office/drawing/2014/main" val="1564810827"/>
                    </a:ext>
                  </a:extLst>
                </a:gridCol>
                <a:gridCol w="1935335">
                  <a:extLst>
                    <a:ext uri="{9D8B030D-6E8A-4147-A177-3AD203B41FA5}">
                      <a16:colId xmlns:a16="http://schemas.microsoft.com/office/drawing/2014/main" val="1089794556"/>
                    </a:ext>
                  </a:extLst>
                </a:gridCol>
                <a:gridCol w="1568729">
                  <a:extLst>
                    <a:ext uri="{9D8B030D-6E8A-4147-A177-3AD203B41FA5}">
                      <a16:colId xmlns:a16="http://schemas.microsoft.com/office/drawing/2014/main" val="1163781219"/>
                    </a:ext>
                  </a:extLst>
                </a:gridCol>
                <a:gridCol w="1681808">
                  <a:extLst>
                    <a:ext uri="{9D8B030D-6E8A-4147-A177-3AD203B41FA5}">
                      <a16:colId xmlns:a16="http://schemas.microsoft.com/office/drawing/2014/main" val="3723923231"/>
                    </a:ext>
                  </a:extLst>
                </a:gridCol>
              </a:tblGrid>
              <a:tr h="487465">
                <a:tc>
                  <a:txBody>
                    <a:bodyPr/>
                    <a:lstStyle/>
                    <a:p>
                      <a:endParaRPr lang="fr-FR" sz="1600" dirty="0"/>
                    </a:p>
                  </a:txBody>
                  <a:tcPr/>
                </a:tc>
                <a:tc>
                  <a:txBody>
                    <a:bodyPr/>
                    <a:lstStyle/>
                    <a:p>
                      <a:r>
                        <a:rPr lang="fr-FR" sz="1600" dirty="0"/>
                        <a:t>Free</a:t>
                      </a:r>
                    </a:p>
                  </a:txBody>
                  <a:tcPr/>
                </a:tc>
                <a:tc>
                  <a:txBody>
                    <a:bodyPr/>
                    <a:lstStyle/>
                    <a:p>
                      <a:r>
                        <a:rPr lang="fr-FR" sz="1600" dirty="0"/>
                        <a:t>Premium 1</a:t>
                      </a:r>
                    </a:p>
                  </a:txBody>
                  <a:tcPr/>
                </a:tc>
                <a:tc>
                  <a:txBody>
                    <a:bodyPr/>
                    <a:lstStyle/>
                    <a:p>
                      <a:r>
                        <a:rPr lang="fr-FR" sz="1600" dirty="0"/>
                        <a:t>Premium 2</a:t>
                      </a:r>
                    </a:p>
                  </a:txBody>
                  <a:tcPr/>
                </a:tc>
                <a:extLst>
                  <a:ext uri="{0D108BD9-81ED-4DB2-BD59-A6C34878D82A}">
                    <a16:rowId xmlns:a16="http://schemas.microsoft.com/office/drawing/2014/main" val="2722203881"/>
                  </a:ext>
                </a:extLst>
              </a:tr>
              <a:tr h="487465">
                <a:tc>
                  <a:txBody>
                    <a:bodyPr/>
                    <a:lstStyle/>
                    <a:p>
                      <a:r>
                        <a:rPr lang="fr-FR" sz="1600" dirty="0"/>
                        <a:t>Nombre d’objets max dans l’annuaire</a:t>
                      </a:r>
                    </a:p>
                  </a:txBody>
                  <a:tcPr/>
                </a:tc>
                <a:tc>
                  <a:txBody>
                    <a:bodyPr/>
                    <a:lstStyle/>
                    <a:p>
                      <a:r>
                        <a:rPr lang="fr-FR" sz="1600" dirty="0"/>
                        <a:t>500 000</a:t>
                      </a:r>
                    </a:p>
                  </a:txBody>
                  <a:tcPr/>
                </a:tc>
                <a:tc>
                  <a:txBody>
                    <a:bodyPr/>
                    <a:lstStyle/>
                    <a:p>
                      <a:r>
                        <a:rPr lang="fr-FR" sz="1600" dirty="0"/>
                        <a:t>Aucune limite</a:t>
                      </a:r>
                    </a:p>
                  </a:txBody>
                  <a:tcPr/>
                </a:tc>
                <a:tc>
                  <a:txBody>
                    <a:bodyPr/>
                    <a:lstStyle/>
                    <a:p>
                      <a:r>
                        <a:rPr lang="fr-FR" sz="1600" dirty="0"/>
                        <a:t>Aucune limite</a:t>
                      </a:r>
                    </a:p>
                  </a:txBody>
                  <a:tcPr/>
                </a:tc>
                <a:extLst>
                  <a:ext uri="{0D108BD9-81ED-4DB2-BD59-A6C34878D82A}">
                    <a16:rowId xmlns:a16="http://schemas.microsoft.com/office/drawing/2014/main" val="3244950475"/>
                  </a:ext>
                </a:extLst>
              </a:tr>
              <a:tr h="275767">
                <a:tc>
                  <a:txBody>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n-lt"/>
                          <a:ea typeface="+mn-ea"/>
                          <a:cs typeface="+mn-cs"/>
                        </a:rPr>
                        <a:t>Authentification unique </a:t>
                      </a:r>
                      <a:r>
                        <a:rPr lang="fr-FR" sz="1600" b="0" i="0" u="none" strike="noStrike" kern="1200" baseline="0" dirty="0">
                          <a:solidFill>
                            <a:schemeClr val="tx1"/>
                          </a:solidFill>
                          <a:effectLst/>
                          <a:latin typeface="+mn-lt"/>
                          <a:ea typeface="+mn-ea"/>
                          <a:cs typeface="+mn-cs"/>
                        </a:rPr>
                        <a:t>vers les Apps SaaS pré-intégrées / personnalisées</a:t>
                      </a:r>
                      <a:endParaRPr lang="fr-FR" sz="1600" b="0" i="0" u="none" strike="noStrike" kern="1200" dirty="0">
                        <a:solidFill>
                          <a:schemeClr val="tx1"/>
                        </a:solidFill>
                        <a:effectLst/>
                        <a:latin typeface="+mn-lt"/>
                        <a:ea typeface="+mn-ea"/>
                        <a:cs typeface="+mn-cs"/>
                      </a:endParaRPr>
                    </a:p>
                    <a:p>
                      <a:endParaRPr lang="fr-FR" sz="1600" dirty="0"/>
                    </a:p>
                  </a:txBody>
                  <a:tcPr/>
                </a:tc>
                <a:tc>
                  <a:txBody>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n-lt"/>
                          <a:ea typeface="+mn-ea"/>
                          <a:cs typeface="+mn-cs"/>
                        </a:rPr>
                        <a:t>10 Apps par utilisateur</a:t>
                      </a:r>
                    </a:p>
                  </a:txBody>
                  <a:tcPr/>
                </a:tc>
                <a:tc>
                  <a:txBody>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n-lt"/>
                          <a:ea typeface="+mn-ea"/>
                          <a:cs typeface="+mn-cs"/>
                        </a:rPr>
                        <a:t>Aucune limite</a:t>
                      </a:r>
                    </a:p>
                    <a:p>
                      <a:endParaRPr lang="fr-FR" sz="1600" dirty="0"/>
                    </a:p>
                  </a:txBody>
                  <a:tcPr/>
                </a:tc>
                <a:tc>
                  <a:txBody>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n-lt"/>
                          <a:ea typeface="+mn-ea"/>
                          <a:cs typeface="+mn-cs"/>
                        </a:rPr>
                        <a:t>Aucune limite</a:t>
                      </a:r>
                    </a:p>
                    <a:p>
                      <a:endParaRPr lang="fr-FR" sz="1600" dirty="0"/>
                    </a:p>
                  </a:txBody>
                  <a:tcPr/>
                </a:tc>
                <a:extLst>
                  <a:ext uri="{0D108BD9-81ED-4DB2-BD59-A6C34878D82A}">
                    <a16:rowId xmlns:a16="http://schemas.microsoft.com/office/drawing/2014/main" val="4049254353"/>
                  </a:ext>
                </a:extLst>
              </a:tr>
              <a:tr h="706744">
                <a:tc>
                  <a:txBody>
                    <a:bodyPr/>
                    <a:lstStyle/>
                    <a:p>
                      <a:r>
                        <a:rPr lang="fr-FR" sz="1600" dirty="0"/>
                        <a:t>Rapports d’utilisation/de sécurité</a:t>
                      </a:r>
                    </a:p>
                  </a:txBody>
                  <a:tcPr/>
                </a:tc>
                <a:tc>
                  <a:txBody>
                    <a:bodyPr/>
                    <a:lstStyle/>
                    <a:p>
                      <a:r>
                        <a:rPr lang="fr-FR" sz="1600" dirty="0"/>
                        <a:t>3 rapports de base</a:t>
                      </a:r>
                    </a:p>
                  </a:txBody>
                  <a:tcPr/>
                </a:tc>
                <a:tc>
                  <a:txBody>
                    <a:bodyPr/>
                    <a:lstStyle/>
                    <a:p>
                      <a:r>
                        <a:rPr lang="fr-FR" sz="1600" dirty="0"/>
                        <a:t>Rapports avancés</a:t>
                      </a:r>
                    </a:p>
                  </a:txBody>
                  <a:tcPr/>
                </a:tc>
                <a:tc>
                  <a:txBody>
                    <a:bodyPr/>
                    <a:lstStyle/>
                    <a:p>
                      <a:r>
                        <a:rPr lang="fr-FR" sz="1600" dirty="0"/>
                        <a:t>Rapports avancés</a:t>
                      </a:r>
                    </a:p>
                  </a:txBody>
                  <a:tcPr/>
                </a:tc>
                <a:extLst>
                  <a:ext uri="{0D108BD9-81ED-4DB2-BD59-A6C34878D82A}">
                    <a16:rowId xmlns:a16="http://schemas.microsoft.com/office/drawing/2014/main" val="1868622017"/>
                  </a:ext>
                </a:extLst>
              </a:tr>
              <a:tr h="487465">
                <a:tc>
                  <a:txBody>
                    <a:bodyPr/>
                    <a:lstStyle/>
                    <a:p>
                      <a:r>
                        <a:rPr lang="fr-FR" sz="1600" dirty="0"/>
                        <a:t>Gestion de groupes et d’applications libre-service/ajout d’applications libre-service/groupes dynamiques</a:t>
                      </a:r>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4200684401"/>
                  </a:ext>
                </a:extLst>
              </a:tr>
              <a:tr h="487465">
                <a:tc>
                  <a:txBody>
                    <a:bodyPr/>
                    <a:lstStyle/>
                    <a:p>
                      <a:r>
                        <a:rPr lang="fr-FR" sz="1600" dirty="0"/>
                        <a:t>Réinitialisation/modification/déverrouillage de mot de passe libre-service avec écriture différée locale</a:t>
                      </a:r>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4013454324"/>
                  </a:ext>
                </a:extLst>
              </a:tr>
              <a:tr h="487465">
                <a:tc>
                  <a:txBody>
                    <a:bodyPr/>
                    <a:lstStyle/>
                    <a:p>
                      <a:r>
                        <a:rPr lang="fr-FR" sz="1600" dirty="0"/>
                        <a:t>Multi-Factor </a:t>
                      </a:r>
                      <a:r>
                        <a:rPr lang="fr-FR" sz="1600" dirty="0" err="1"/>
                        <a:t>Authentication</a:t>
                      </a:r>
                      <a:endParaRPr lang="fr-FR" sz="1600" dirty="0"/>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330206363"/>
                  </a:ext>
                </a:extLst>
              </a:tr>
              <a:tr h="487465">
                <a:tc>
                  <a:txBody>
                    <a:bodyPr/>
                    <a:lstStyle/>
                    <a:p>
                      <a:r>
                        <a:rPr lang="fr-FR" sz="1600" dirty="0"/>
                        <a:t>Cloud App Discovery</a:t>
                      </a:r>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2951640148"/>
                  </a:ext>
                </a:extLst>
              </a:tr>
              <a:tr h="487465">
                <a:tc>
                  <a:txBody>
                    <a:bodyPr/>
                    <a:lstStyle/>
                    <a:p>
                      <a:r>
                        <a:rPr lang="fr-FR" sz="1600" dirty="0" err="1"/>
                        <a:t>Connect</a:t>
                      </a:r>
                      <a:r>
                        <a:rPr lang="fr-FR" sz="1600" dirty="0"/>
                        <a:t> </a:t>
                      </a:r>
                      <a:r>
                        <a:rPr lang="fr-FR" sz="1600" dirty="0" err="1"/>
                        <a:t>Health</a:t>
                      </a:r>
                      <a:endParaRPr lang="fr-FR" sz="1600" dirty="0"/>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3344976560"/>
                  </a:ext>
                </a:extLst>
              </a:tr>
              <a:tr h="487465">
                <a:tc>
                  <a:txBody>
                    <a:bodyPr/>
                    <a:lstStyle/>
                    <a:p>
                      <a:r>
                        <a:rPr lang="fr-FR" sz="1600" dirty="0"/>
                        <a:t>Accès conditionnel</a:t>
                      </a:r>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2187535101"/>
                  </a:ext>
                </a:extLst>
              </a:tr>
              <a:tr h="487465">
                <a:tc>
                  <a:txBody>
                    <a:bodyPr/>
                    <a:lstStyle/>
                    <a:p>
                      <a:r>
                        <a:rPr lang="fr-FR" sz="1600" dirty="0"/>
                        <a:t>Protection des identités / </a:t>
                      </a:r>
                      <a:r>
                        <a:rPr lang="fr-FR" sz="1600" dirty="0" err="1"/>
                        <a:t>Privileged</a:t>
                      </a:r>
                      <a:r>
                        <a:rPr lang="fr-FR" sz="1600" dirty="0"/>
                        <a:t> Identity Management</a:t>
                      </a:r>
                    </a:p>
                  </a:txBody>
                  <a:tcPr/>
                </a:tc>
                <a:tc>
                  <a:txBody>
                    <a:bodyPr/>
                    <a:lstStyle/>
                    <a:p>
                      <a:endParaRPr lang="fr-FR" sz="1600" dirty="0"/>
                    </a:p>
                  </a:txBody>
                  <a:tcPr/>
                </a:tc>
                <a:tc>
                  <a:txBody>
                    <a:bodyPr/>
                    <a:lstStyle/>
                    <a:p>
                      <a:endParaRPr lang="fr-FR" sz="1600" dirty="0"/>
                    </a:p>
                  </a:txBody>
                  <a:tcPr/>
                </a:tc>
                <a:tc>
                  <a:txBody>
                    <a:bodyPr/>
                    <a:lstStyle/>
                    <a:p>
                      <a:r>
                        <a:rPr lang="fr-FR" sz="1600" dirty="0"/>
                        <a:t>Oui</a:t>
                      </a:r>
                    </a:p>
                  </a:txBody>
                  <a:tcPr/>
                </a:tc>
                <a:extLst>
                  <a:ext uri="{0D108BD9-81ED-4DB2-BD59-A6C34878D82A}">
                    <a16:rowId xmlns:a16="http://schemas.microsoft.com/office/drawing/2014/main" val="4181677473"/>
                  </a:ext>
                </a:extLst>
              </a:tr>
              <a:tr h="487465">
                <a:tc>
                  <a:txBody>
                    <a:bodyPr/>
                    <a:lstStyle/>
                    <a:p>
                      <a:r>
                        <a:rPr lang="fr-FR" sz="1600" dirty="0"/>
                        <a:t>Inscription automatique GPM, récupération </a:t>
                      </a:r>
                      <a:r>
                        <a:rPr lang="fr-FR" sz="1600" dirty="0" err="1"/>
                        <a:t>Bitlocker</a:t>
                      </a:r>
                      <a:r>
                        <a:rPr lang="fr-FR" sz="1600" dirty="0"/>
                        <a:t> libre-service, </a:t>
                      </a:r>
                    </a:p>
                  </a:txBody>
                  <a:tcPr/>
                </a:tc>
                <a:tc>
                  <a:txBody>
                    <a:bodyPr/>
                    <a:lstStyle/>
                    <a:p>
                      <a:endParaRPr lang="fr-FR" sz="1600" dirty="0"/>
                    </a:p>
                  </a:txBody>
                  <a:tcPr/>
                </a:tc>
                <a:tc>
                  <a:txBody>
                    <a:bodyPr/>
                    <a:lstStyle/>
                    <a:p>
                      <a:r>
                        <a:rPr lang="fr-FR" sz="1600" dirty="0"/>
                        <a:t>Oui</a:t>
                      </a:r>
                    </a:p>
                  </a:txBody>
                  <a:tcPr/>
                </a:tc>
                <a:tc>
                  <a:txBody>
                    <a:bodyPr/>
                    <a:lstStyle/>
                    <a:p>
                      <a:r>
                        <a:rPr lang="fr-FR" sz="1600" dirty="0"/>
                        <a:t>Oui</a:t>
                      </a:r>
                    </a:p>
                  </a:txBody>
                  <a:tcPr/>
                </a:tc>
                <a:extLst>
                  <a:ext uri="{0D108BD9-81ED-4DB2-BD59-A6C34878D82A}">
                    <a16:rowId xmlns:a16="http://schemas.microsoft.com/office/drawing/2014/main" val="204194555"/>
                  </a:ext>
                </a:extLst>
              </a:tr>
            </a:tbl>
          </a:graphicData>
        </a:graphic>
      </p:graphicFrame>
    </p:spTree>
    <p:extLst>
      <p:ext uri="{BB962C8B-B14F-4D97-AF65-F5344CB8AC3E}">
        <p14:creationId xmlns:p14="http://schemas.microsoft.com/office/powerpoint/2010/main" val="37199505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Managing</a:t>
            </a:r>
            <a:r>
              <a:rPr lang="fr-FR" sz="3200" u="sng" dirty="0"/>
              <a:t> Azure Directory </a:t>
            </a:r>
            <a:r>
              <a:rPr lang="fr-FR" sz="3200" u="sng" dirty="0" err="1"/>
              <a:t>Overview</a:t>
            </a:r>
            <a:endParaRPr lang="fr-FR" sz="3200" u="sng" dirty="0"/>
          </a:p>
          <a:p>
            <a:r>
              <a:rPr lang="fr-FR" sz="3200" dirty="0"/>
              <a:t>Course Introduction - </a:t>
            </a:r>
            <a:r>
              <a:rPr lang="fr-FR" sz="3200" dirty="0">
                <a:solidFill>
                  <a:schemeClr val="accent1"/>
                </a:solidFill>
                <a:hlinkClick r:id="rId3">
                  <a:extLst>
                    <a:ext uri="{A12FA001-AC4F-418D-AE19-62706E023703}">
                      <ahyp:hlinkClr xmlns:ahyp="http://schemas.microsoft.com/office/drawing/2018/hyperlinkcolor" val="tx"/>
                    </a:ext>
                  </a:extLst>
                </a:hlinkClick>
              </a:rPr>
              <a:t>https://youtu.be/TqXHRmn4NGs</a:t>
            </a:r>
            <a:endParaRPr lang="fr-FR" sz="3200" dirty="0">
              <a:solidFill>
                <a:schemeClr val="accent1"/>
              </a:solidFill>
            </a:endParaRPr>
          </a:p>
          <a:p>
            <a:r>
              <a:rPr lang="en-US" sz="3200" dirty="0"/>
              <a:t>What is Azure Active Directory?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https://docs.microsoft.com/en-us/azure/active-directory/active-directory-whatis</a:t>
            </a:r>
            <a:endParaRPr lang="en-US" sz="3200" dirty="0">
              <a:solidFill>
                <a:schemeClr val="accent1"/>
              </a:solidFill>
            </a:endParaRPr>
          </a:p>
          <a:p>
            <a:r>
              <a:rPr lang="en-US" sz="3200" dirty="0"/>
              <a:t>The power of common identity across any cloud - </a:t>
            </a:r>
            <a:r>
              <a:rPr lang="en-US" sz="3200" dirty="0">
                <a:solidFill>
                  <a:schemeClr val="accent1"/>
                </a:solidFill>
                <a:hlinkClick r:id="rId5">
                  <a:extLst>
                    <a:ext uri="{A12FA001-AC4F-418D-AE19-62706E023703}">
                      <ahyp:hlinkClr xmlns:ahyp="http://schemas.microsoft.com/office/drawing/2018/hyperlinkcolor" val="tx"/>
                    </a:ext>
                  </a:extLst>
                </a:hlinkClick>
              </a:rPr>
              <a:t>https://myignite.microsoft.com/videos/54694</a:t>
            </a:r>
            <a:endParaRPr lang="en-US" sz="3200" dirty="0">
              <a:solidFill>
                <a:schemeClr val="accent1"/>
              </a:solidFill>
            </a:endParaRPr>
          </a:p>
          <a:p>
            <a:r>
              <a:rPr lang="fr-FR" sz="3200" dirty="0"/>
              <a:t>Azure Active Directory </a:t>
            </a:r>
            <a:r>
              <a:rPr lang="fr-FR" sz="3200" dirty="0" err="1"/>
              <a:t>Overview</a:t>
            </a:r>
            <a:r>
              <a:rPr lang="fr-FR" sz="3200" dirty="0"/>
              <a:t> - </a:t>
            </a:r>
            <a:r>
              <a:rPr lang="fr-FR" sz="3200" dirty="0">
                <a:solidFill>
                  <a:schemeClr val="accent1"/>
                </a:solidFill>
                <a:hlinkClick r:id="rId6">
                  <a:extLst>
                    <a:ext uri="{A12FA001-AC4F-418D-AE19-62706E023703}">
                      <ahyp:hlinkClr xmlns:ahyp="http://schemas.microsoft.com/office/drawing/2018/hyperlinkcolor" val="tx"/>
                    </a:ext>
                  </a:extLst>
                </a:hlinkClick>
              </a:rPr>
              <a:t>https://youtu.be/wYtJNjgIXa8</a:t>
            </a:r>
            <a:endParaRPr lang="fr-FR" sz="3200" dirty="0">
              <a:solidFill>
                <a:schemeClr val="accent1"/>
              </a:solidFill>
            </a:endParaRPr>
          </a:p>
          <a:p>
            <a:r>
              <a:rPr lang="en-US" sz="3200" dirty="0"/>
              <a:t>Choose between Azure Active Directory join and Azure Active Directory Domain Services - </a:t>
            </a:r>
            <a:r>
              <a:rPr lang="en-US" sz="3200" dirty="0">
                <a:solidFill>
                  <a:schemeClr val="accent1"/>
                </a:solidFill>
                <a:hlinkClick r:id="rId7">
                  <a:extLst>
                    <a:ext uri="{A12FA001-AC4F-418D-AE19-62706E023703}">
                      <ahyp:hlinkClr xmlns:ahyp="http://schemas.microsoft.com/office/drawing/2018/hyperlinkcolor" val="tx"/>
                    </a:ext>
                  </a:extLst>
                </a:hlinkClick>
              </a:rPr>
              <a:t>https://docs.microsoft.com/en-us/azure/active-directory-domain-services/active-directory-ds-compare-with-azure-ad-join</a:t>
            </a:r>
            <a:endParaRPr lang="fr-FR" sz="3200" dirty="0">
              <a:solidFill>
                <a:schemeClr val="accent1"/>
              </a:solidFill>
            </a:endParaRPr>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6482850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Managing</a:t>
            </a:r>
            <a:r>
              <a:rPr lang="fr-FR" sz="3200" u="sng" dirty="0"/>
              <a:t> Azure Directory </a:t>
            </a:r>
            <a:r>
              <a:rPr lang="fr-FR" sz="3200" u="sng" dirty="0" err="1"/>
              <a:t>Overview</a:t>
            </a:r>
            <a:endParaRPr lang="fr-FR" sz="3200" u="sng" dirty="0"/>
          </a:p>
          <a:p>
            <a:r>
              <a:rPr lang="fr-FR" sz="3200" dirty="0"/>
              <a:t>Azure Active Directory Editions </a:t>
            </a:r>
            <a:r>
              <a:rPr lang="fr-FR" sz="3200" b="1" dirty="0"/>
              <a:t>- </a:t>
            </a:r>
            <a:r>
              <a:rPr lang="fr-FR" sz="3200" dirty="0">
                <a:solidFill>
                  <a:schemeClr val="accent1"/>
                </a:solidFill>
                <a:hlinkClick r:id="rId2">
                  <a:extLst>
                    <a:ext uri="{A12FA001-AC4F-418D-AE19-62706E023703}">
                      <ahyp:hlinkClr xmlns:ahyp="http://schemas.microsoft.com/office/drawing/2018/hyperlinkcolor" val="tx"/>
                    </a:ext>
                  </a:extLst>
                </a:hlinkClick>
              </a:rPr>
              <a:t>https://youtu.be/ASijhrPDmGI</a:t>
            </a:r>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329212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Self-Service </a:t>
            </a:r>
            <a:r>
              <a:rPr lang="fr-FR" sz="3200" u="sng" dirty="0" err="1"/>
              <a:t>Password</a:t>
            </a:r>
            <a:r>
              <a:rPr lang="fr-FR" sz="3200" u="sng" dirty="0"/>
              <a:t> Reset</a:t>
            </a:r>
          </a:p>
          <a:p>
            <a:r>
              <a:rPr lang="fr-FR" sz="3200" dirty="0"/>
              <a:t>Self-Service </a:t>
            </a:r>
            <a:r>
              <a:rPr lang="fr-FR" sz="3200" dirty="0" err="1"/>
              <a:t>Password</a:t>
            </a:r>
            <a:r>
              <a:rPr lang="fr-FR" sz="3200" dirty="0"/>
              <a:t> Reset (SSPR) - </a:t>
            </a:r>
            <a:r>
              <a:rPr lang="fr-FR" sz="3200" dirty="0">
                <a:solidFill>
                  <a:schemeClr val="accent1"/>
                </a:solidFill>
                <a:hlinkClick r:id="rId2">
                  <a:extLst>
                    <a:ext uri="{A12FA001-AC4F-418D-AE19-62706E023703}">
                      <ahyp:hlinkClr xmlns:ahyp="http://schemas.microsoft.com/office/drawing/2018/hyperlinkcolor" val="tx"/>
                    </a:ext>
                  </a:extLst>
                </a:hlinkClick>
              </a:rPr>
              <a:t>https://youtu.be/WmItjlblXEA</a:t>
            </a:r>
            <a:endParaRPr lang="fr-FR" sz="3200" dirty="0">
              <a:solidFill>
                <a:schemeClr val="accent1"/>
              </a:solidFill>
            </a:endParaRPr>
          </a:p>
          <a:p>
            <a:r>
              <a:rPr lang="en-US" dirty="0"/>
              <a:t>Password writeback overview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https://docs.microsoft.com/en-us/azure/active-directory/authentication/howto-sspr-writeback</a:t>
            </a:r>
            <a:endParaRPr lang="en-US" sz="3200" dirty="0">
              <a:solidFill>
                <a:schemeClr val="accent1"/>
              </a:solidFill>
            </a:endParaRPr>
          </a:p>
          <a:p>
            <a:r>
              <a:rPr lang="fr-FR" sz="3200" dirty="0" err="1"/>
              <a:t>Configuring</a:t>
            </a:r>
            <a:r>
              <a:rPr lang="fr-FR" sz="3200" dirty="0"/>
              <a:t> Self-Service </a:t>
            </a:r>
            <a:r>
              <a:rPr lang="fr-FR" sz="3200" dirty="0" err="1"/>
              <a:t>Password</a:t>
            </a:r>
            <a:r>
              <a:rPr lang="fr-FR" sz="3200" dirty="0"/>
              <a:t> Reset - </a:t>
            </a:r>
            <a:r>
              <a:rPr lang="fr-FR" sz="3200" dirty="0">
                <a:solidFill>
                  <a:schemeClr val="accent1"/>
                </a:solidFill>
                <a:hlinkClick r:id="rId4">
                  <a:extLst>
                    <a:ext uri="{A12FA001-AC4F-418D-AE19-62706E023703}">
                      <ahyp:hlinkClr xmlns:ahyp="http://schemas.microsoft.com/office/drawing/2018/hyperlinkcolor" val="tx"/>
                    </a:ext>
                  </a:extLst>
                </a:hlinkClick>
              </a:rPr>
              <a:t>https://youtu.be/NMmhB-d3t3E</a:t>
            </a:r>
            <a:endParaRPr lang="fr-FR" sz="3200" dirty="0">
              <a:solidFill>
                <a:schemeClr val="accent1"/>
              </a:solidFill>
            </a:endParaRPr>
          </a:p>
          <a:p>
            <a:r>
              <a:rPr lang="fr-FR"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https://docs.microsoft.com/en-us/azure/active-directory/authentication/active-directory-passwords-faq</a:t>
            </a:r>
            <a:endParaRPr lang="fr-FR" sz="3200" dirty="0">
              <a:solidFill>
                <a:schemeClr val="accent1"/>
              </a:solidFill>
            </a:endParaRPr>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313692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Azure AD Identity Protection</a:t>
            </a:r>
          </a:p>
          <a:p>
            <a:r>
              <a:rPr lang="fr-FR" sz="3200" dirty="0"/>
              <a:t>Azure Identity Protection - </a:t>
            </a:r>
            <a:r>
              <a:rPr lang="fr-FR" sz="3200" dirty="0">
                <a:solidFill>
                  <a:schemeClr val="accent1"/>
                </a:solidFill>
                <a:hlinkClick r:id="rId2">
                  <a:extLst>
                    <a:ext uri="{A12FA001-AC4F-418D-AE19-62706E023703}">
                      <ahyp:hlinkClr xmlns:ahyp="http://schemas.microsoft.com/office/drawing/2018/hyperlinkcolor" val="tx"/>
                    </a:ext>
                  </a:extLst>
                </a:hlinkClick>
              </a:rPr>
              <a:t>https://youtu.be/zI3jn_G0_Ns</a:t>
            </a:r>
            <a:endParaRPr lang="fr-FR" sz="3200"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enable Azure AD Identity Protection</a:t>
            </a:r>
            <a:endParaRPr lang="en-US" sz="3200" dirty="0">
              <a:solidFill>
                <a:schemeClr val="accent1"/>
              </a:solidFill>
            </a:endParaRPr>
          </a:p>
          <a:p>
            <a:r>
              <a:rPr lang="fr-FR" sz="3200" dirty="0"/>
              <a:t>Azure Active Directory Identity Protection FAQ - </a:t>
            </a:r>
            <a:r>
              <a:rPr lang="fr-FR"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https://docs.microsoft.com/en-us/azure/active-directory/active-directory-identity-protection-faqs</a:t>
            </a:r>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834965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Azure AD Identity Protection</a:t>
            </a:r>
          </a:p>
          <a:p>
            <a:r>
              <a:rPr lang="en-US" sz="3200" dirty="0"/>
              <a:t>Vulnerabilities detected by Azure Active Directory Identity Protection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https://docs.microsoft.com/en-us/azure/active-directory/active-directory-identityprotection-vulnerabilities</a:t>
            </a:r>
            <a:endParaRPr lang="en-US" sz="3200" dirty="0">
              <a:solidFill>
                <a:schemeClr val="accent1"/>
              </a:solidFill>
            </a:endParaRPr>
          </a:p>
          <a:p>
            <a:r>
              <a:rPr lang="en-US" sz="3200" dirty="0"/>
              <a:t>What is Azure Multi-Factor Authentication?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https://docs.microsoft.com/en-us/azure/active-directory/authentication/multi-factor-authentication</a:t>
            </a:r>
            <a:endParaRPr lang="en-US" sz="3200" dirty="0">
              <a:solidFill>
                <a:schemeClr val="accent1"/>
              </a:solidFill>
            </a:endParaRPr>
          </a:p>
          <a:p>
            <a:r>
              <a:rPr lang="en-US" sz="3200" dirty="0"/>
              <a:t>Set up Cloud App Discovery in Azure AD -</a:t>
            </a:r>
            <a:r>
              <a:rPr lang="en-US" sz="3200" dirty="0">
                <a:solidFill>
                  <a:schemeClr val="accent1"/>
                </a:solidFill>
              </a:rPr>
              <a:t>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https://docs.microsoft.com/en-us/azure/active-directory/manage-apps/cloud-app-discovery</a:t>
            </a:r>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56657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63089"/>
          </a:xfrm>
        </p:spPr>
        <p:txBody>
          <a:bodyPr/>
          <a:lstStyle/>
          <a:p>
            <a:r>
              <a:rPr lang="fr-FR" dirty="0"/>
              <a:t>Mécanisme intégré de surveillance des ressources Azure. Permet de surveiller et analyser</a:t>
            </a:r>
          </a:p>
          <a:p>
            <a:r>
              <a:rPr lang="fr-FR" dirty="0"/>
              <a:t>3 catégories de données de surveillance :  les journaux d’activité, les métriques et les journaux de diagnostiques</a:t>
            </a:r>
          </a:p>
          <a:p>
            <a:r>
              <a:rPr lang="fr-FR" dirty="0"/>
              <a:t>Règles d’alertes de notification et actions automatiques</a:t>
            </a:r>
          </a:p>
          <a:p>
            <a:r>
              <a:rPr lang="fr-FR" dirty="0"/>
              <a:t>API pour les solutions tierces</a:t>
            </a:r>
          </a:p>
          <a:p>
            <a:r>
              <a:rPr lang="fr-FR" dirty="0"/>
              <a:t>Permet une surveillance et une analyse</a:t>
            </a:r>
          </a:p>
        </p:txBody>
      </p:sp>
      <p:sp>
        <p:nvSpPr>
          <p:cNvPr id="3" name="Title 2"/>
          <p:cNvSpPr>
            <a:spLocks noGrp="1"/>
          </p:cNvSpPr>
          <p:nvPr>
            <p:ph type="title"/>
          </p:nvPr>
        </p:nvSpPr>
        <p:spPr/>
        <p:txBody>
          <a:bodyPr/>
          <a:lstStyle/>
          <a:p>
            <a:r>
              <a:rPr lang="fr-FR" dirty="0"/>
              <a:t>Azure Monitor</a:t>
            </a:r>
          </a:p>
        </p:txBody>
      </p:sp>
    </p:spTree>
    <p:extLst>
      <p:ext uri="{BB962C8B-B14F-4D97-AF65-F5344CB8AC3E}">
        <p14:creationId xmlns:p14="http://schemas.microsoft.com/office/powerpoint/2010/main" val="156089427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Azure AD Identity Protection</a:t>
            </a:r>
          </a:p>
          <a:p>
            <a:r>
              <a:rPr lang="fr-FR" sz="3200" dirty="0" err="1"/>
              <a:t>Enabling</a:t>
            </a:r>
            <a:r>
              <a:rPr lang="fr-FR" sz="3200" dirty="0"/>
              <a:t> Multi-Factor </a:t>
            </a:r>
            <a:r>
              <a:rPr lang="fr-FR" sz="3200" dirty="0" err="1"/>
              <a:t>Authentication</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https://youtu.be/gn6qQCu67FU</a:t>
            </a:r>
            <a:endParaRPr lang="fr-FR" sz="3200" dirty="0">
              <a:solidFill>
                <a:schemeClr val="accent1"/>
              </a:solidFill>
            </a:endParaRPr>
          </a:p>
          <a:p>
            <a:r>
              <a:rPr lang="fr-FR" sz="3200" dirty="0" err="1"/>
              <a:t>Risky</a:t>
            </a:r>
            <a:r>
              <a:rPr lang="fr-FR" sz="3200" dirty="0"/>
              <a:t> </a:t>
            </a:r>
            <a:r>
              <a:rPr lang="fr-FR" sz="3200" dirty="0" err="1"/>
              <a:t>sign</a:t>
            </a:r>
            <a:r>
              <a:rPr lang="fr-FR" sz="3200" dirty="0"/>
              <a:t>-ins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https://docs.microsoft.com/en-us/azure/active-directory/active-directory-identityprotection#risky-sign-ins</a:t>
            </a:r>
            <a:endParaRPr lang="fr-FR" sz="3200" dirty="0">
              <a:solidFill>
                <a:schemeClr val="accent1"/>
              </a:solidFill>
            </a:endParaRPr>
          </a:p>
          <a:p>
            <a:r>
              <a:rPr lang="fr-FR" sz="3200" dirty="0"/>
              <a:t>Azure Active Directory Identity Protection notifications - </a:t>
            </a:r>
            <a:r>
              <a:rPr lang="fr-FR"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https://docs.microsoft.com/en-us/azure/active-directory/active-directory-identityprotection-notifications</a:t>
            </a:r>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2911541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Azure AD Identity Protection</a:t>
            </a:r>
          </a:p>
          <a:p>
            <a:r>
              <a:rPr lang="en-US" dirty="0">
                <a:solidFill>
                  <a:schemeClr val="accent1"/>
                </a:solidFill>
                <a:hlinkClick r:id="rId2">
                  <a:extLst>
                    <a:ext uri="{A12FA001-AC4F-418D-AE19-62706E023703}">
                      <ahyp:hlinkClr xmlns:ahyp="http://schemas.microsoft.com/office/drawing/2018/hyperlinkcolor" val="tx"/>
                    </a:ext>
                  </a:extLst>
                </a:hlinkClick>
              </a:rPr>
              <a:t>Users with leaked credentials</a:t>
            </a:r>
            <a:endParaRPr lang="en-US" dirty="0">
              <a:solidFill>
                <a:schemeClr val="accent1"/>
              </a:solidFill>
            </a:endParaRPr>
          </a:p>
          <a:p>
            <a:r>
              <a:rPr lang="en-US" dirty="0">
                <a:solidFill>
                  <a:schemeClr val="accent1"/>
                </a:solidFill>
                <a:hlinkClick r:id="rId3">
                  <a:extLst>
                    <a:ext uri="{A12FA001-AC4F-418D-AE19-62706E023703}">
                      <ahyp:hlinkClr xmlns:ahyp="http://schemas.microsoft.com/office/drawing/2018/hyperlinkcolor" val="tx"/>
                    </a:ext>
                  </a:extLst>
                </a:hlinkClick>
              </a:rPr>
              <a:t>Sign-ins from anonymous IP addresses</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Impossible travel to atypical locations</a:t>
            </a:r>
            <a:endParaRPr lang="en-US" dirty="0">
              <a:solidFill>
                <a:schemeClr val="accent1"/>
              </a:solidFill>
            </a:endParaRPr>
          </a:p>
          <a:p>
            <a:r>
              <a:rPr lang="en-US" dirty="0">
                <a:solidFill>
                  <a:schemeClr val="accent1"/>
                </a:solidFill>
                <a:hlinkClick r:id="rId5">
                  <a:extLst>
                    <a:ext uri="{A12FA001-AC4F-418D-AE19-62706E023703}">
                      <ahyp:hlinkClr xmlns:ahyp="http://schemas.microsoft.com/office/drawing/2018/hyperlinkcolor" val="tx"/>
                    </a:ext>
                  </a:extLst>
                </a:hlinkClick>
              </a:rPr>
              <a:t>Sign-ins from infected devices</a:t>
            </a:r>
            <a:endParaRPr lang="en-US" dirty="0">
              <a:solidFill>
                <a:schemeClr val="accent1"/>
              </a:solidFill>
            </a:endParaRPr>
          </a:p>
          <a:p>
            <a:r>
              <a:rPr lang="en-US" dirty="0">
                <a:solidFill>
                  <a:schemeClr val="accent1"/>
                </a:solidFill>
                <a:hlinkClick r:id="rId6">
                  <a:extLst>
                    <a:ext uri="{A12FA001-AC4F-418D-AE19-62706E023703}">
                      <ahyp:hlinkClr xmlns:ahyp="http://schemas.microsoft.com/office/drawing/2018/hyperlinkcolor" val="tx"/>
                    </a:ext>
                  </a:extLst>
                </a:hlinkClick>
              </a:rPr>
              <a:t>Sign-ins from IP addresses with suspicious activity</a:t>
            </a:r>
            <a:endParaRPr lang="en-US" dirty="0">
              <a:solidFill>
                <a:schemeClr val="accent1"/>
              </a:solidFill>
            </a:endParaRPr>
          </a:p>
          <a:p>
            <a:r>
              <a:rPr lang="en-US" dirty="0">
                <a:solidFill>
                  <a:schemeClr val="accent1"/>
                </a:solidFill>
                <a:hlinkClick r:id="rId7">
                  <a:extLst>
                    <a:ext uri="{A12FA001-AC4F-418D-AE19-62706E023703}">
                      <ahyp:hlinkClr xmlns:ahyp="http://schemas.microsoft.com/office/drawing/2018/hyperlinkcolor" val="tx"/>
                    </a:ext>
                  </a:extLst>
                </a:hlinkClick>
              </a:rPr>
              <a:t>Sign-ins from unfamiliar locations</a:t>
            </a:r>
            <a:endParaRPr lang="en-US" dirty="0">
              <a:solidFill>
                <a:schemeClr val="accent1"/>
              </a:solidFill>
            </a:endParaRPr>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000790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a:t>Azure AD Identity Protection</a:t>
            </a:r>
          </a:p>
          <a:p>
            <a:r>
              <a:rPr lang="en-US" sz="3200" dirty="0"/>
              <a:t>Enabling Azure Active Directory Protection - </a:t>
            </a:r>
            <a:r>
              <a:rPr lang="en-US" sz="3200" dirty="0">
                <a:solidFill>
                  <a:schemeClr val="accent1"/>
                </a:solidFill>
                <a:hlinkClick r:id="rId2">
                  <a:extLst>
                    <a:ext uri="{A12FA001-AC4F-418D-AE19-62706E023703}">
                      <ahyp:hlinkClr xmlns:ahyp="http://schemas.microsoft.com/office/drawing/2018/hyperlinkcolor" val="tx"/>
                    </a:ext>
                  </a:extLst>
                </a:hlinkClick>
              </a:rPr>
              <a:t>https://youtu.be/I0yoUCihcFo</a:t>
            </a:r>
            <a:endParaRPr lang="en-US" sz="3200" dirty="0">
              <a:solidFill>
                <a:schemeClr val="accent1"/>
              </a:solidFill>
            </a:endParaRPr>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2526965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Intergration</a:t>
            </a:r>
            <a:r>
              <a:rPr lang="fr-FR" sz="3200" u="sng" dirty="0"/>
              <a:t> SaaS Applications </a:t>
            </a:r>
            <a:r>
              <a:rPr lang="fr-FR" sz="3200" u="sng" dirty="0" err="1"/>
              <a:t>with</a:t>
            </a:r>
            <a:r>
              <a:rPr lang="fr-FR" sz="3200" u="sng" dirty="0"/>
              <a:t> Azure AD</a:t>
            </a:r>
          </a:p>
          <a:p>
            <a:r>
              <a:rPr lang="en-US" sz="3200" dirty="0"/>
              <a:t>What is SaaS?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https://azure.microsoft.com/en-us/overview/what-is-saas/</a:t>
            </a:r>
            <a:endParaRPr lang="en-US" sz="3200" dirty="0">
              <a:solidFill>
                <a:schemeClr val="accent1"/>
              </a:solidFill>
            </a:endParaRPr>
          </a:p>
          <a:p>
            <a:r>
              <a:rPr lang="fr-FR" sz="3200" dirty="0" err="1"/>
              <a:t>Integrating</a:t>
            </a:r>
            <a:r>
              <a:rPr lang="fr-FR" sz="3200" dirty="0"/>
              <a:t> SaaS Applications - </a:t>
            </a:r>
            <a:r>
              <a:rPr lang="fr-FR" sz="3200" dirty="0">
                <a:solidFill>
                  <a:schemeClr val="accent1"/>
                </a:solidFill>
                <a:hlinkClick r:id="rId3">
                  <a:extLst>
                    <a:ext uri="{A12FA001-AC4F-418D-AE19-62706E023703}">
                      <ahyp:hlinkClr xmlns:ahyp="http://schemas.microsoft.com/office/drawing/2018/hyperlinkcolor" val="tx"/>
                    </a:ext>
                  </a:extLst>
                </a:hlinkClick>
              </a:rPr>
              <a:t>https://youtu.be/m0ST5LwlHtk</a:t>
            </a:r>
            <a:endParaRPr lang="fr-FR" sz="3200" dirty="0">
              <a:solidFill>
                <a:schemeClr val="accent1"/>
              </a:solidFill>
            </a:endParaRPr>
          </a:p>
          <a:p>
            <a:r>
              <a:rPr lang="en-US" sz="3200" dirty="0"/>
              <a:t>Azure Active Directory integrated with applications -</a:t>
            </a:r>
            <a:r>
              <a:rPr lang="en-US" sz="3200" dirty="0">
                <a:solidFill>
                  <a:schemeClr val="accent1"/>
                </a:solidFill>
              </a:rPr>
              <a:t>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https://docs.microsoft.com/en-us/azure/active-directory/active-directory-enable-sso-scenario#azure-active-directory-integrated-with-applications</a:t>
            </a:r>
            <a:br>
              <a:rPr lang="en-US" sz="3200" dirty="0"/>
            </a:br>
            <a:r>
              <a:rPr lang="en-US" sz="3200" dirty="0"/>
              <a:t>Automate user provisioning and deprovisioning to SaaS applications with Azure Active Directory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https://docs.microsoft.com/en-us/azure/active-directory/active-directory-saas-app-provisioning</a:t>
            </a:r>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6357737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Intergration</a:t>
            </a:r>
            <a:r>
              <a:rPr lang="fr-FR" sz="3200" u="sng" dirty="0"/>
              <a:t> SaaS Applications </a:t>
            </a:r>
            <a:r>
              <a:rPr lang="fr-FR" sz="3200" u="sng" dirty="0" err="1"/>
              <a:t>with</a:t>
            </a:r>
            <a:r>
              <a:rPr lang="fr-FR" sz="3200" u="sng" dirty="0"/>
              <a:t> Azure AD</a:t>
            </a:r>
          </a:p>
          <a:p>
            <a:r>
              <a:rPr lang="fr-FR" sz="2800" dirty="0" err="1"/>
              <a:t>Demonstration</a:t>
            </a:r>
            <a:r>
              <a:rPr lang="fr-FR" sz="2800" dirty="0"/>
              <a:t>: </a:t>
            </a:r>
            <a:r>
              <a:rPr lang="fr-FR" sz="2800" dirty="0" err="1"/>
              <a:t>Integrating</a:t>
            </a:r>
            <a:r>
              <a:rPr lang="fr-FR" sz="2800" dirty="0"/>
              <a:t> SaaS Applications - </a:t>
            </a:r>
            <a:r>
              <a:rPr lang="fr-FR" sz="2800" dirty="0">
                <a:solidFill>
                  <a:schemeClr val="accent1"/>
                </a:solidFill>
                <a:hlinkClick r:id="rId2">
                  <a:extLst>
                    <a:ext uri="{A12FA001-AC4F-418D-AE19-62706E023703}">
                      <ahyp:hlinkClr xmlns:ahyp="http://schemas.microsoft.com/office/drawing/2018/hyperlinkcolor" val="tx"/>
                    </a:ext>
                  </a:extLst>
                </a:hlinkClick>
              </a:rPr>
              <a:t>https://youtu.be/Mlr7WsqVeQw</a:t>
            </a:r>
            <a:endParaRPr lang="fr-FR" sz="2800" dirty="0">
              <a:solidFill>
                <a:schemeClr val="accent1"/>
              </a:solidFill>
            </a:endParaRPr>
          </a:p>
          <a:p>
            <a:r>
              <a:rPr lang="en-US" sz="2800" dirty="0"/>
              <a:t>Get started with the Azure AD application gallery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https://docs.microsoft.com/en-us/azure/active-directory/active-directory-appssoaccess-whatis#get-started-with-the-azure-ad-application-gallery</a:t>
            </a:r>
            <a:endParaRPr lang="en-US" sz="2800" dirty="0">
              <a:solidFill>
                <a:schemeClr val="accent1"/>
              </a:solidFill>
            </a:endParaRPr>
          </a:p>
          <a:p>
            <a:r>
              <a:rPr lang="en-US" sz="2800" dirty="0"/>
              <a:t>Integrating Azure Active Directory with applications getting started guide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https://docs.microsoft.com/en-us/azure/active-directory/active-directory-integrating-applications-getting-started</a:t>
            </a:r>
            <a:endParaRPr lang="en-US" sz="2800" dirty="0">
              <a:solidFill>
                <a:schemeClr val="accent1"/>
              </a:solidFill>
            </a:endParaRPr>
          </a:p>
          <a:p>
            <a:r>
              <a:rPr lang="en-US" sz="2800" dirty="0"/>
              <a:t>SaaS application integration with Azure Active Directory - </a:t>
            </a:r>
            <a:r>
              <a:rPr lang="en-US" sz="28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https://docs.microsoft.com/en-us/azure/active-directory/active-directory-saas-tutorial-list</a:t>
            </a:r>
            <a:endParaRPr lang="en-US" sz="2800" dirty="0">
              <a:solidFill>
                <a:schemeClr val="accent1"/>
              </a:solidFill>
            </a:endParaRPr>
          </a:p>
          <a:p>
            <a:endParaRPr lang="fr-FR" sz="3200" dirty="0">
              <a:solidFill>
                <a:schemeClr val="accent1"/>
              </a:solidFill>
            </a:endParaRPr>
          </a:p>
          <a:p>
            <a:endParaRPr lang="fr-FR" sz="3200" dirty="0"/>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3248374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Intergration</a:t>
            </a:r>
            <a:r>
              <a:rPr lang="fr-FR" sz="3200" u="sng" dirty="0"/>
              <a:t> SaaS Applications </a:t>
            </a:r>
            <a:r>
              <a:rPr lang="fr-FR" sz="3200" u="sng" dirty="0" err="1"/>
              <a:t>with</a:t>
            </a:r>
            <a:r>
              <a:rPr lang="fr-FR" sz="3200" u="sng" dirty="0"/>
              <a:t> Azure AD</a:t>
            </a:r>
          </a:p>
          <a:p>
            <a:r>
              <a:rPr lang="en-US" sz="3200" dirty="0"/>
              <a:t>Azure Active Directory integrated with applications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https://docs.microsoft.com/en-us/azure/active-directory/active-directory-enable-sso-scenario#azure-active-directory-integrated-with-applications</a:t>
            </a:r>
            <a:endParaRPr lang="en-US" sz="3200" dirty="0">
              <a:solidFill>
                <a:schemeClr val="accent1"/>
              </a:solidFill>
            </a:endParaRPr>
          </a:p>
          <a:p>
            <a:r>
              <a:rPr lang="en-US" sz="3200" dirty="0"/>
              <a:t>Automate user provisioning and deprovisioning to SaaS applications with Azure Active Directory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https://docs.microsoft.com/en-us/azure/active-directory/active-directory-saas-app-provisioning</a:t>
            </a:r>
            <a:endParaRPr lang="en-US" sz="3200" dirty="0">
              <a:solidFill>
                <a:schemeClr val="accent1"/>
              </a:solidFill>
            </a:endParaRPr>
          </a:p>
          <a:p>
            <a:r>
              <a:rPr lang="fr-FR" sz="3200" dirty="0" err="1">
                <a:solidFill>
                  <a:schemeClr val="accent1"/>
                </a:solidFill>
                <a:hlinkClick r:id="rId4">
                  <a:extLst>
                    <a:ext uri="{A12FA001-AC4F-418D-AE19-62706E023703}">
                      <ahyp:hlinkClr xmlns:ahyp="http://schemas.microsoft.com/office/drawing/2018/hyperlinkcolor" val="tx"/>
                    </a:ext>
                  </a:extLst>
                </a:hlinkClick>
              </a:rPr>
              <a:t>Tutorials</a:t>
            </a:r>
            <a:endParaRPr lang="fr-FR"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249012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Intergration</a:t>
            </a:r>
            <a:r>
              <a:rPr lang="fr-FR" sz="3200" u="sng" dirty="0"/>
              <a:t> SaaS Applications </a:t>
            </a:r>
            <a:r>
              <a:rPr lang="fr-FR" sz="3200" u="sng" dirty="0" err="1"/>
              <a:t>with</a:t>
            </a:r>
            <a:r>
              <a:rPr lang="fr-FR" sz="3200" u="sng" dirty="0"/>
              <a:t> Azure AD</a:t>
            </a:r>
          </a:p>
          <a:p>
            <a:r>
              <a:rPr lang="en-US" sz="3200" dirty="0"/>
              <a:t>Conditional access in Azure Active Directory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https://docs.microsoft.com/en-us/azure/active-directory/active-directory-conditional-access-azure-portal</a:t>
            </a:r>
            <a:endParaRPr lang="en-US" sz="3200" dirty="0">
              <a:solidFill>
                <a:schemeClr val="accent1"/>
              </a:solidFill>
            </a:endParaRPr>
          </a:p>
          <a:p>
            <a:r>
              <a:rPr lang="en-US" sz="3200" dirty="0"/>
              <a:t>Grant controls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https://docs.microsoft.com/en-us/azure/active-directory/active-directory-conditional-access-controls#grant-controls</a:t>
            </a:r>
            <a:endParaRPr lang="en-US" sz="3200" dirty="0">
              <a:solidFill>
                <a:schemeClr val="accent1"/>
              </a:solidFill>
            </a:endParaRPr>
          </a:p>
          <a:p>
            <a:r>
              <a:rPr lang="fr-FR" sz="3200" dirty="0">
                <a:solidFill>
                  <a:schemeClr val="accent1"/>
                </a:solidFill>
                <a:hlinkClick r:id="rId4">
                  <a:extLst>
                    <a:ext uri="{A12FA001-AC4F-418D-AE19-62706E023703}">
                      <ahyp:hlinkClr xmlns:ahyp="http://schemas.microsoft.com/office/drawing/2018/hyperlinkcolor" val="tx"/>
                    </a:ext>
                  </a:extLst>
                </a:hlinkClick>
              </a:rPr>
              <a:t>Intune app protection </a:t>
            </a:r>
            <a:r>
              <a:rPr lang="fr-FR" sz="3200" dirty="0" err="1">
                <a:solidFill>
                  <a:schemeClr val="accent1"/>
                </a:solidFill>
                <a:hlinkClick r:id="rId4">
                  <a:extLst>
                    <a:ext uri="{A12FA001-AC4F-418D-AE19-62706E023703}">
                      <ahyp:hlinkClr xmlns:ahyp="http://schemas.microsoft.com/office/drawing/2018/hyperlinkcolor" val="tx"/>
                    </a:ext>
                  </a:extLst>
                </a:hlinkClick>
              </a:rPr>
              <a:t>policies</a:t>
            </a:r>
            <a:r>
              <a:rPr lang="fr-FR" sz="3200" dirty="0">
                <a:solidFill>
                  <a:schemeClr val="accent1"/>
                </a:solidFill>
              </a:rPr>
              <a:t>.</a:t>
            </a:r>
          </a:p>
          <a:p>
            <a:r>
              <a:rPr lang="fr-FR" sz="3200" dirty="0"/>
              <a:t>Conditions in Azure Active Directory </a:t>
            </a:r>
            <a:r>
              <a:rPr lang="fr-FR" sz="3200" dirty="0" err="1"/>
              <a:t>conditional</a:t>
            </a:r>
            <a:r>
              <a:rPr lang="fr-FR" sz="3200" dirty="0"/>
              <a:t> </a:t>
            </a:r>
            <a:r>
              <a:rPr lang="fr-FR" sz="3200" dirty="0" err="1"/>
              <a:t>access</a:t>
            </a:r>
            <a:r>
              <a:rPr lang="fr-FR" sz="3200" dirty="0"/>
              <a:t> - </a:t>
            </a:r>
            <a:r>
              <a:rPr lang="fr-FR"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https://docs.microsoft.com/en-us/azure/active-directory/active-directory-conditional-access-conditions</a:t>
            </a:r>
            <a:endParaRPr lang="fr-FR" sz="3200" dirty="0">
              <a:solidFill>
                <a:schemeClr val="accent1"/>
              </a:solidFill>
            </a:endParaRPr>
          </a:p>
          <a:p>
            <a:r>
              <a:rPr lang="fr-FR" sz="3200" dirty="0" err="1"/>
              <a:t>Sign</a:t>
            </a:r>
            <a:r>
              <a:rPr lang="fr-FR" sz="3200" dirty="0"/>
              <a:t>-in </a:t>
            </a:r>
            <a:r>
              <a:rPr lang="fr-FR" sz="3200" dirty="0" err="1"/>
              <a:t>risk</a:t>
            </a:r>
            <a:r>
              <a:rPr lang="fr-FR" sz="3200" dirty="0"/>
              <a:t> -</a:t>
            </a:r>
            <a:r>
              <a:rPr lang="fr-FR" sz="3200" dirty="0">
                <a:solidFill>
                  <a:schemeClr val="accent1"/>
                </a:solidFill>
              </a:rPr>
              <a:t> </a:t>
            </a:r>
            <a:r>
              <a:rPr lang="fr-FR" sz="3200" dirty="0">
                <a:solidFill>
                  <a:schemeClr val="accent1"/>
                </a:solidFill>
                <a:hlinkClick r:id="rId6">
                  <a:extLst>
                    <a:ext uri="{A12FA001-AC4F-418D-AE19-62706E023703}">
                      <ahyp:hlinkClr xmlns:ahyp="http://schemas.microsoft.com/office/drawing/2018/hyperlinkcolor" val="tx"/>
                    </a:ext>
                  </a:extLst>
                </a:hlinkClick>
              </a:rPr>
              <a:t>https://docs.microsoft.com/en-us/azure/active-directory/active-directory-conditional-access-conditions#sign-in-risk</a:t>
            </a:r>
            <a:endParaRPr lang="fr-FR"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6394659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pPr>
              <a:spcAft>
                <a:spcPts val="600"/>
              </a:spcAft>
            </a:pPr>
            <a:r>
              <a:rPr lang="fr-FR" sz="5400" dirty="0" err="1"/>
              <a:t>Managing</a:t>
            </a:r>
            <a:r>
              <a:rPr lang="fr-FR" sz="5400" dirty="0"/>
              <a:t> Azure Active Directory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80111" y="1105784"/>
            <a:ext cx="12436475" cy="5888741"/>
          </a:xfrm>
        </p:spPr>
        <p:txBody>
          <a:bodyPr/>
          <a:lstStyle/>
          <a:p>
            <a:pPr marL="0" indent="0">
              <a:buNone/>
            </a:pPr>
            <a:r>
              <a:rPr lang="fr-FR" sz="3200" u="sng" dirty="0" err="1"/>
              <a:t>Intergration</a:t>
            </a:r>
            <a:r>
              <a:rPr lang="fr-FR" sz="3200" u="sng" dirty="0"/>
              <a:t> SaaS Applications </a:t>
            </a:r>
            <a:r>
              <a:rPr lang="fr-FR" sz="3200" u="sng" dirty="0" err="1"/>
              <a:t>with</a:t>
            </a:r>
            <a:r>
              <a:rPr lang="fr-FR" sz="3200" u="sng" dirty="0"/>
              <a:t> Azure AD</a:t>
            </a:r>
          </a:p>
          <a:p>
            <a:r>
              <a:rPr lang="fr-FR" sz="3200" dirty="0"/>
              <a:t>Locations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https://docs.microsoft.com/en-us/azure/active-directory/active-directory-conditional-access-locations</a:t>
            </a:r>
            <a:endParaRPr lang="fr-FR" sz="3200" dirty="0">
              <a:solidFill>
                <a:schemeClr val="accent1"/>
              </a:solidFill>
            </a:endParaRPr>
          </a:p>
          <a:p>
            <a:r>
              <a:rPr lang="fr-FR" sz="3200" dirty="0"/>
              <a:t>Cloud Apps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https://docs.microsoft.com/en-us/azure/active-directory/active-directory-conditional-access-conditions#cloud-apps</a:t>
            </a:r>
            <a:endParaRPr lang="fr-FR" sz="3200" dirty="0">
              <a:solidFill>
                <a:schemeClr val="accent1"/>
              </a:solidFill>
            </a:endParaRPr>
          </a:p>
          <a:p>
            <a:r>
              <a:rPr lang="fr-FR" sz="3200" dirty="0" err="1"/>
              <a:t>Device</a:t>
            </a:r>
            <a:r>
              <a:rPr lang="fr-FR" sz="3200" dirty="0"/>
              <a:t> Platforms - </a:t>
            </a:r>
            <a:r>
              <a:rPr lang="fr-FR"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https://docs.microsoft.com/en-us/azure/active-directory/active-directory-conditional-access-conditions#device-platforms</a:t>
            </a:r>
            <a:endParaRPr lang="fr-FR" sz="3200" dirty="0">
              <a:solidFill>
                <a:schemeClr val="accent1"/>
              </a:solidFill>
            </a:endParaRPr>
          </a:p>
          <a:p>
            <a:r>
              <a:rPr lang="fr-FR" sz="3200" dirty="0"/>
              <a:t>Client Apps - </a:t>
            </a:r>
            <a:r>
              <a:rPr lang="fr-FR"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https://docs.microsoft.com/en-us/azure/active-directory/active-directory-conditional-access-conditions#client-apps</a:t>
            </a:r>
            <a:endParaRPr lang="fr-FR" sz="3200" dirty="0">
              <a:solidFill>
                <a:schemeClr val="accent1"/>
              </a:solidFill>
            </a:endParaRPr>
          </a:p>
          <a:p>
            <a:r>
              <a:rPr lang="fr-FR" sz="3200" u="sng" dirty="0" err="1">
                <a:solidFill>
                  <a:schemeClr val="accent1"/>
                </a:solidFill>
                <a:hlinkClick r:id="rId6">
                  <a:extLst>
                    <a:ext uri="{A12FA001-AC4F-418D-AE19-62706E023703}">
                      <ahyp:hlinkClr xmlns:ahyp="http://schemas.microsoft.com/office/drawing/2018/hyperlinkcolor" val="tx"/>
                    </a:ext>
                  </a:extLst>
                </a:hlinkClick>
              </a:rPr>
              <a:t>Quickstart</a:t>
            </a:r>
            <a:endParaRPr lang="en-US" sz="3200"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08453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Domains</a:t>
            </a:r>
            <a:r>
              <a:rPr lang="fr-FR" sz="3200" u="sng" dirty="0"/>
              <a:t> and Tenants</a:t>
            </a:r>
          </a:p>
          <a:p>
            <a:pPr marL="0" indent="0">
              <a:buNone/>
            </a:pPr>
            <a:r>
              <a:rPr lang="en-US" sz="3200" dirty="0"/>
              <a:t>Managing custom domain names in your Azure Active Directory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https://docs.microsoft.com/en-us/azure/active-directory/active-directory-domains-manage-azure-portal</a:t>
            </a:r>
            <a:endParaRPr lang="en-US" sz="3200" dirty="0">
              <a:solidFill>
                <a:schemeClr val="accent1"/>
              </a:solidFill>
            </a:endParaRPr>
          </a:p>
          <a:p>
            <a:r>
              <a:rPr lang="en-US" sz="3200" dirty="0"/>
              <a:t>How to get an Azure Active Directory tenant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https://docs.microsoft.com/en-us/azure/active-directory/develop/active-directory-howto-tenant</a:t>
            </a:r>
            <a:endParaRPr lang="en-US" sz="3200" dirty="0">
              <a:solidFill>
                <a:schemeClr val="accent1"/>
              </a:solidFill>
            </a:endParaRPr>
          </a:p>
          <a:p>
            <a:r>
              <a:rPr lang="en-US" sz="3200" dirty="0"/>
              <a:t>What is an AD Tenant?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https://docs.microsoft.com/en-us/azure/active-directory/active-directory-administer#what-is-an-azure-ad-tenant</a:t>
            </a:r>
            <a:endParaRPr lang="en-US" sz="3200"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004232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Domains</a:t>
            </a:r>
            <a:r>
              <a:rPr lang="fr-FR" sz="3200" u="sng" dirty="0"/>
              <a:t> and Tenants</a:t>
            </a:r>
          </a:p>
          <a:p>
            <a:r>
              <a:rPr lang="en-US" sz="3200" dirty="0"/>
              <a:t>Understand how multiple Azure Active Directory tenants interact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https://docs.microsoft.com/en-us/azure/active-directory/active-directory-licensing-directory-independence</a:t>
            </a:r>
            <a:endParaRPr lang="en-US" sz="3200" dirty="0">
              <a:solidFill>
                <a:schemeClr val="accent1"/>
              </a:solidFill>
            </a:endParaRPr>
          </a:p>
          <a:p>
            <a:r>
              <a:rPr lang="en-US" sz="3200" dirty="0"/>
              <a:t>Managing Domains Directories and Tenants - </a:t>
            </a:r>
            <a:r>
              <a:rPr lang="en-US" sz="3200" dirty="0">
                <a:solidFill>
                  <a:schemeClr val="accent1"/>
                </a:solidFill>
                <a:hlinkClick r:id="rId3">
                  <a:extLst>
                    <a:ext uri="{A12FA001-AC4F-418D-AE19-62706E023703}">
                      <ahyp:hlinkClr xmlns:ahyp="http://schemas.microsoft.com/office/drawing/2018/hyperlinkcolor" val="tx"/>
                    </a:ext>
                  </a:extLst>
                </a:hlinkClick>
              </a:rPr>
              <a:t>https://youtu.be/XtijSD-3iqc</a:t>
            </a:r>
            <a:endParaRPr lang="en-US" sz="3200" dirty="0">
              <a:solidFill>
                <a:schemeClr val="accent1"/>
              </a:solidFill>
            </a:endParaRPr>
          </a:p>
          <a:p>
            <a:r>
              <a:rPr lang="en-US" sz="3200" dirty="0"/>
              <a:t>Create a New Instance of Azure AD : </a:t>
            </a:r>
            <a:r>
              <a:rPr lang="en-US" sz="3200" dirty="0">
                <a:solidFill>
                  <a:schemeClr val="accent1"/>
                </a:solidFill>
                <a:hlinkClick r:id="rId4">
                  <a:extLst>
                    <a:ext uri="{A12FA001-AC4F-418D-AE19-62706E023703}">
                      <ahyp:hlinkClr xmlns:ahyp="http://schemas.microsoft.com/office/drawing/2018/hyperlinkcolor" val="tx"/>
                    </a:ext>
                  </a:extLst>
                </a:hlinkClick>
              </a:rPr>
              <a:t>https://youtu.be/oFZ5vEJiW4k</a:t>
            </a:r>
            <a:endParaRPr lang="en-US" sz="3200" dirty="0">
              <a:solidFill>
                <a:schemeClr val="accent1"/>
              </a:solidFill>
            </a:endParaRPr>
          </a:p>
          <a:p>
            <a:r>
              <a:rPr lang="en-US" sz="3200" dirty="0"/>
              <a:t>Manage custom domain names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https://docs.microsoft.com/en-us/azure/active-directory/active-directory-domains-manage-azure-portal</a:t>
            </a:r>
            <a:endParaRPr lang="en-US" sz="3200" dirty="0">
              <a:solidFill>
                <a:schemeClr val="accent1"/>
              </a:solidFill>
            </a:endParaRPr>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815880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152F3A-E399-4C1D-8519-8C60D78E77A6}"/>
              </a:ext>
            </a:extLst>
          </p:cNvPr>
          <p:cNvPicPr>
            <a:picLocks noChangeAspect="1"/>
          </p:cNvPicPr>
          <p:nvPr/>
        </p:nvPicPr>
        <p:blipFill rotWithShape="1">
          <a:blip r:embed="rId3"/>
          <a:srcRect t="5620" b="4148"/>
          <a:stretch/>
        </p:blipFill>
        <p:spPr>
          <a:xfrm>
            <a:off x="1093055" y="1229850"/>
            <a:ext cx="9223761" cy="5764675"/>
          </a:xfrm>
          <a:prstGeom prst="rect">
            <a:avLst/>
          </a:prstGeom>
        </p:spPr>
      </p:pic>
      <p:sp>
        <p:nvSpPr>
          <p:cNvPr id="6" name="Text Placeholder 5">
            <a:extLst>
              <a:ext uri="{FF2B5EF4-FFF2-40B4-BE49-F238E27FC236}">
                <a16:creationId xmlns:a16="http://schemas.microsoft.com/office/drawing/2014/main" id="{7FE1945F-38B2-4FDD-B14D-BC9DDA86D33D}"/>
              </a:ext>
            </a:extLst>
          </p:cNvPr>
          <p:cNvSpPr>
            <a:spLocks noGrp="1"/>
          </p:cNvSpPr>
          <p:nvPr>
            <p:ph type="body" sz="quarter" idx="13"/>
          </p:nvPr>
        </p:nvSpPr>
        <p:spPr/>
        <p:txBody>
          <a:bodyPr/>
          <a:lstStyle/>
          <a:p>
            <a:r>
              <a:rPr lang="fr-FR" dirty="0"/>
              <a:t>Azure Monitor</a:t>
            </a:r>
          </a:p>
        </p:txBody>
      </p:sp>
    </p:spTree>
    <p:extLst>
      <p:ext uri="{BB962C8B-B14F-4D97-AF65-F5344CB8AC3E}">
        <p14:creationId xmlns:p14="http://schemas.microsoft.com/office/powerpoint/2010/main" val="18841115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Users</a:t>
            </a:r>
            <a:r>
              <a:rPr lang="fr-FR" sz="3200" u="sng" dirty="0"/>
              <a:t> and Groups</a:t>
            </a:r>
          </a:p>
          <a:p>
            <a:r>
              <a:rPr lang="fr-FR" sz="3200" dirty="0" err="1"/>
              <a:t>Managing</a:t>
            </a:r>
            <a:r>
              <a:rPr lang="fr-FR" sz="3200" dirty="0"/>
              <a:t> </a:t>
            </a:r>
            <a:r>
              <a:rPr lang="fr-FR" sz="3200" dirty="0" err="1"/>
              <a:t>Users</a:t>
            </a:r>
            <a:r>
              <a:rPr lang="fr-FR" sz="3200" dirty="0"/>
              <a:t> and Groups - </a:t>
            </a:r>
            <a:r>
              <a:rPr lang="fr-FR" sz="3200" dirty="0">
                <a:solidFill>
                  <a:schemeClr val="accent1"/>
                </a:solidFill>
                <a:hlinkClick r:id="rId2">
                  <a:extLst>
                    <a:ext uri="{A12FA001-AC4F-418D-AE19-62706E023703}">
                      <ahyp:hlinkClr xmlns:ahyp="http://schemas.microsoft.com/office/drawing/2018/hyperlinkcolor" val="tx"/>
                    </a:ext>
                  </a:extLst>
                </a:hlinkClick>
              </a:rPr>
              <a:t>https://youtu.be/_fI1N0YL-Tk</a:t>
            </a:r>
            <a:endParaRPr lang="fr-FR" sz="3200" dirty="0">
              <a:solidFill>
                <a:schemeClr val="accent1"/>
              </a:solidFill>
            </a:endParaRPr>
          </a:p>
          <a:p>
            <a:r>
              <a:rPr lang="en-US" sz="3200" dirty="0"/>
              <a:t>Add or change profile information for a user in Azure Active Directory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https://docs.microsoft.com/en-us/azure/active-directory/active-directory-users-profile-azure-portal</a:t>
            </a:r>
            <a:endParaRPr lang="en-US" sz="3200" dirty="0">
              <a:solidFill>
                <a:schemeClr val="accent1"/>
              </a:solidFill>
            </a:endParaRPr>
          </a:p>
          <a:p>
            <a:r>
              <a:rPr lang="en-US" sz="3200" dirty="0"/>
              <a:t>Creating a new user in Azure AD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https://docs.microsoft.com/en-us/powershell/azure/active-directory/new-user-sample?view=azureadps-2.0</a:t>
            </a:r>
            <a:endParaRPr lang="en-US" sz="3200" dirty="0">
              <a:solidFill>
                <a:schemeClr val="accent1"/>
              </a:solidFill>
            </a:endParaRPr>
          </a:p>
          <a:p>
            <a:r>
              <a:rPr lang="en-US" sz="3200" dirty="0" err="1"/>
              <a:t>az</a:t>
            </a:r>
            <a:r>
              <a:rPr lang="en-US" sz="3200" dirty="0"/>
              <a:t> ad user create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https://docs.microsoft.com/en-us/cli/azure/ad/user?view=azure-cli-latest#az_ad_user_create</a:t>
            </a:r>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7014304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Users</a:t>
            </a:r>
            <a:r>
              <a:rPr lang="fr-FR" sz="3200" u="sng" dirty="0"/>
              <a:t> and Groups</a:t>
            </a:r>
          </a:p>
          <a:p>
            <a:r>
              <a:rPr lang="en-US" sz="3200" dirty="0"/>
              <a:t>Importing data into my directory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https://docs.microsoft.com/en-us/powershell/azure/active-directory/importing-data?view=azureadps-2.0</a:t>
            </a:r>
            <a:endParaRPr lang="en-US" sz="3200" dirty="0">
              <a:solidFill>
                <a:schemeClr val="accent1"/>
              </a:solidFill>
            </a:endParaRPr>
          </a:p>
          <a:p>
            <a:r>
              <a:rPr lang="en-US" sz="3200" dirty="0"/>
              <a:t>New-</a:t>
            </a:r>
            <a:r>
              <a:rPr lang="en-US" sz="3200" dirty="0" err="1"/>
              <a:t>ADUser</a:t>
            </a:r>
            <a:r>
              <a:rPr lang="en-US" sz="3200" dirty="0"/>
              <a: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https://docs.microsoft.com/en-us/powershell/module/azuread/new-azureaduser?view=azureadps-2.0</a:t>
            </a:r>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5705636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Users</a:t>
            </a:r>
            <a:r>
              <a:rPr lang="fr-FR" sz="3200" u="sng" dirty="0"/>
              <a:t> and Groups</a:t>
            </a:r>
          </a:p>
          <a:p>
            <a:r>
              <a:rPr lang="en-US" sz="2800" dirty="0"/>
              <a:t>Manage group membership for users in your Azure Active Directory tenant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https://docs.microsoft.com/en-us/azure/active-directory/active-directory-groups-members-azure-portal</a:t>
            </a:r>
            <a:endParaRPr lang="en-US" sz="2800" dirty="0">
              <a:solidFill>
                <a:schemeClr val="accent1"/>
              </a:solidFill>
            </a:endParaRPr>
          </a:p>
          <a:p>
            <a:r>
              <a:rPr lang="en-US" sz="2800" dirty="0"/>
              <a:t>Create attribute-based rules for dynamic group membership in Azure Active Directory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https://docs.microsoft.com/en-us/azure/active-directory/active-directory-groups-dynamic-membership-azure-portal</a:t>
            </a:r>
            <a:endParaRPr lang="en-US" sz="2800" dirty="0">
              <a:solidFill>
                <a:schemeClr val="accent1"/>
              </a:solidFill>
            </a:endParaRPr>
          </a:p>
          <a:p>
            <a:r>
              <a:rPr lang="en-US" sz="2800" dirty="0"/>
              <a:t>Create a group and add members in Azure Active Directory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https://docs.microsoft.com/en-us/azure/active-directory/active-directory-groups-create-azure-portal</a:t>
            </a:r>
            <a:endParaRPr lang="en-US" sz="2800" dirty="0">
              <a:solidFill>
                <a:schemeClr val="accent1"/>
              </a:solidFill>
            </a:endParaRPr>
          </a:p>
          <a:p>
            <a:r>
              <a:rPr lang="en-US" sz="2800" dirty="0"/>
              <a:t>New-</a:t>
            </a:r>
            <a:r>
              <a:rPr lang="en-US" sz="2800" dirty="0" err="1"/>
              <a:t>AzureADGroup</a:t>
            </a:r>
            <a:r>
              <a:rPr lang="en-US" sz="2800" dirty="0"/>
              <a:t> - </a:t>
            </a:r>
            <a:r>
              <a:rPr lang="en-US" sz="2800" dirty="0">
                <a:solidFill>
                  <a:schemeClr val="accent1"/>
                </a:solidFill>
                <a:hlinkClick r:id="rId5">
                  <a:extLst>
                    <a:ext uri="{A12FA001-AC4F-418D-AE19-62706E023703}">
                      <ahyp:hlinkClr xmlns:ahyp="http://schemas.microsoft.com/office/drawing/2018/hyperlinkcolor" val="tx"/>
                    </a:ext>
                  </a:extLst>
                </a:hlinkClick>
              </a:rPr>
              <a:t>https://docs.microsoft.com/en-us/powershell/module/azuread/new-azureadgroup?view=azureadps-2.0</a:t>
            </a:r>
            <a:endParaRPr lang="en-US" sz="28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54208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Users</a:t>
            </a:r>
            <a:r>
              <a:rPr lang="fr-FR" sz="3200" u="sng" dirty="0"/>
              <a:t> and Groups</a:t>
            </a:r>
          </a:p>
          <a:p>
            <a:r>
              <a:rPr lang="en-US" sz="3200" dirty="0"/>
              <a:t>Demonstration: Create User and Group Accounts - </a:t>
            </a:r>
            <a:r>
              <a:rPr lang="en-US" sz="3200" dirty="0">
                <a:solidFill>
                  <a:schemeClr val="accent1"/>
                </a:solidFill>
                <a:hlinkClick r:id="rId2">
                  <a:extLst>
                    <a:ext uri="{A12FA001-AC4F-418D-AE19-62706E023703}">
                      <ahyp:hlinkClr xmlns:ahyp="http://schemas.microsoft.com/office/drawing/2018/hyperlinkcolor" val="tx"/>
                    </a:ext>
                  </a:extLst>
                </a:hlinkClick>
              </a:rPr>
              <a:t>https://youtu.be/pd8a_vUYOqQ</a:t>
            </a:r>
            <a:endParaRPr lang="en-US" sz="3200" dirty="0">
              <a:solidFill>
                <a:schemeClr val="accent1"/>
              </a:solidFill>
            </a:endParaRPr>
          </a:p>
          <a:p>
            <a:r>
              <a:rPr lang="en-US" sz="3200" u="sng" dirty="0" err="1">
                <a:solidFill>
                  <a:schemeClr val="accent1"/>
                </a:solidFill>
                <a:hlinkClick r:id="rId3">
                  <a:extLst>
                    <a:ext uri="{A12FA001-AC4F-418D-AE19-62706E023703}">
                      <ahyp:hlinkClr xmlns:ahyp="http://schemas.microsoft.com/office/drawing/2018/hyperlinkcolor" val="tx"/>
                    </a:ext>
                  </a:extLst>
                </a:hlinkClick>
              </a:rPr>
              <a:t>Quickstart</a:t>
            </a:r>
            <a:r>
              <a:rPr lang="en-US" sz="3200" u="sng" dirty="0">
                <a:solidFill>
                  <a:schemeClr val="accent1"/>
                </a:solidFill>
                <a:hlinkClick r:id="rId3">
                  <a:extLst>
                    <a:ext uri="{A12FA001-AC4F-418D-AE19-62706E023703}">
                      <ahyp:hlinkClr xmlns:ahyp="http://schemas.microsoft.com/office/drawing/2018/hyperlinkcolor" val="tx"/>
                    </a:ext>
                  </a:extLst>
                </a:hlinkClick>
              </a:rPr>
              <a:t>: Add new users to Azure Active Directory</a:t>
            </a:r>
            <a:r>
              <a:rPr lang="en-US" sz="3200" dirty="0">
                <a:solidFill>
                  <a:schemeClr val="accent1"/>
                </a:solidFill>
              </a:rPr>
              <a:t>. </a:t>
            </a:r>
          </a:p>
          <a:p>
            <a:r>
              <a:rPr lang="en-US" sz="3200" u="sng" dirty="0">
                <a:solidFill>
                  <a:schemeClr val="accent1"/>
                </a:solidFill>
                <a:hlinkClick r:id="rId4">
                  <a:extLst>
                    <a:ext uri="{A12FA001-AC4F-418D-AE19-62706E023703}">
                      <ahyp:hlinkClr xmlns:ahyp="http://schemas.microsoft.com/office/drawing/2018/hyperlinkcolor" val="tx"/>
                    </a:ext>
                  </a:extLst>
                </a:hlinkClick>
              </a:rPr>
              <a:t>Manage group membership for users in your Azure Active Directory tenant</a:t>
            </a:r>
            <a:r>
              <a:rPr lang="en-US" sz="3200" dirty="0">
                <a:solidFill>
                  <a:schemeClr val="accent1"/>
                </a:solidFill>
              </a:rPr>
              <a:t>.</a:t>
            </a:r>
          </a:p>
          <a:p>
            <a:r>
              <a:rPr lang="en-US" sz="3200" u="sng" dirty="0">
                <a:solidFill>
                  <a:schemeClr val="accent1"/>
                </a:solidFill>
                <a:hlinkClick r:id="rId5">
                  <a:extLst>
                    <a:ext uri="{A12FA001-AC4F-418D-AE19-62706E023703}">
                      <ahyp:hlinkClr xmlns:ahyp="http://schemas.microsoft.com/office/drawing/2018/hyperlinkcolor" val="tx"/>
                    </a:ext>
                  </a:extLst>
                </a:hlinkClick>
              </a:rPr>
              <a:t>Create a group and add members in Azure Active Directory</a:t>
            </a:r>
            <a:r>
              <a:rPr lang="en-US" sz="3200" dirty="0">
                <a:solidFill>
                  <a:schemeClr val="accent1"/>
                </a:solidFill>
              </a:rPr>
              <a:t>.</a:t>
            </a:r>
          </a:p>
          <a:p>
            <a:r>
              <a:rPr lang="en-US" sz="3200" dirty="0">
                <a:solidFill>
                  <a:schemeClr val="accent1"/>
                </a:solidFill>
                <a:hlinkClick r:id="rId6">
                  <a:extLst>
                    <a:ext uri="{A12FA001-AC4F-418D-AE19-62706E023703}">
                      <ahyp:hlinkClr xmlns:ahyp="http://schemas.microsoft.com/office/drawing/2018/hyperlinkcolor" val="tx"/>
                    </a:ext>
                  </a:extLst>
                </a:hlinkClick>
              </a:rPr>
              <a:t>Add or change profile information for a user in Azure Active Directory</a:t>
            </a:r>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5191911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Roles</a:t>
            </a:r>
            <a:endParaRPr lang="fr-FR" sz="3200" u="sng" dirty="0"/>
          </a:p>
          <a:p>
            <a:r>
              <a:rPr lang="en-US" sz="2800" dirty="0"/>
              <a:t>Get started with access management in the Azure portal: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https://docs.microsoft.com/en-us/azure/active-directory/role-based-access-control-what-is</a:t>
            </a:r>
            <a:endParaRPr lang="en-US" sz="2800" dirty="0">
              <a:solidFill>
                <a:schemeClr val="accent1"/>
              </a:solidFill>
            </a:endParaRPr>
          </a:p>
          <a:p>
            <a:r>
              <a:rPr lang="fr-FR" sz="2800" dirty="0" err="1">
                <a:solidFill>
                  <a:schemeClr val="accent1"/>
                </a:solidFill>
                <a:hlinkClick r:id="rId3">
                  <a:extLst>
                    <a:ext uri="{A12FA001-AC4F-418D-AE19-62706E023703}">
                      <ahyp:hlinkClr xmlns:ahyp="http://schemas.microsoft.com/office/drawing/2018/hyperlinkcolor" val="tx"/>
                    </a:ext>
                  </a:extLst>
                </a:hlinkClick>
              </a:rPr>
              <a:t>built-in</a:t>
            </a:r>
            <a:r>
              <a:rPr lang="fr-FR" sz="2800" dirty="0">
                <a:solidFill>
                  <a:schemeClr val="accent1"/>
                </a:solidFill>
                <a:hlinkClick r:id="rId3">
                  <a:extLst>
                    <a:ext uri="{A12FA001-AC4F-418D-AE19-62706E023703}">
                      <ahyp:hlinkClr xmlns:ahyp="http://schemas.microsoft.com/office/drawing/2018/hyperlinkcolor" val="tx"/>
                    </a:ext>
                  </a:extLst>
                </a:hlinkClick>
              </a:rPr>
              <a:t> </a:t>
            </a:r>
            <a:r>
              <a:rPr lang="fr-FR" sz="2800" dirty="0" err="1">
                <a:solidFill>
                  <a:schemeClr val="accent1"/>
                </a:solidFill>
                <a:hlinkClick r:id="rId3">
                  <a:extLst>
                    <a:ext uri="{A12FA001-AC4F-418D-AE19-62706E023703}">
                      <ahyp:hlinkClr xmlns:ahyp="http://schemas.microsoft.com/office/drawing/2018/hyperlinkcolor" val="tx"/>
                    </a:ext>
                  </a:extLst>
                </a:hlinkClick>
              </a:rPr>
              <a:t>roles</a:t>
            </a:r>
            <a:endParaRPr lang="fr-FR" sz="2800" dirty="0">
              <a:solidFill>
                <a:schemeClr val="accent1"/>
              </a:solidFill>
            </a:endParaRPr>
          </a:p>
          <a:p>
            <a:r>
              <a:rPr lang="en-US" sz="2800" dirty="0"/>
              <a:t>Built-in roles in Azure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https://docs.microsoft.com/en-us/azure/role-based-access-control/built-in-roles</a:t>
            </a:r>
            <a:endParaRPr lang="en-US" sz="2800" dirty="0">
              <a:solidFill>
                <a:schemeClr val="accent1"/>
              </a:solidFill>
            </a:endParaRPr>
          </a:p>
          <a:p>
            <a:r>
              <a:rPr lang="en-US" sz="2800" dirty="0"/>
              <a:t>Create custom roles for Azure Role-Based Access Control - </a:t>
            </a:r>
            <a:r>
              <a:rPr lang="en-US" sz="28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https://docs.microsoft.com/en-us/azure/active-directory/role-based-access-control-custom-roles</a:t>
            </a:r>
            <a:endParaRPr lang="en-US" sz="2800" dirty="0">
              <a:solidFill>
                <a:schemeClr val="accent1"/>
              </a:solidFill>
            </a:endParaRPr>
          </a:p>
          <a:p>
            <a:r>
              <a:rPr lang="en-US" sz="2800" dirty="0"/>
              <a:t>Get-</a:t>
            </a:r>
            <a:r>
              <a:rPr lang="en-US" sz="2800" dirty="0" err="1"/>
              <a:t>AzureRmRoleDefinition</a:t>
            </a:r>
            <a:r>
              <a:rPr lang="en-US" sz="2800" dirty="0"/>
              <a:t>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https://docs.microsoft.com/en-us/powershell/module/azurerm.resources/get-azurermroledefinition?view=azurermps-5.3.0</a:t>
            </a:r>
            <a:endParaRPr lang="en-US" sz="2800" dirty="0">
              <a:solidFill>
                <a:schemeClr val="accent1"/>
              </a:solidFill>
            </a:endParaRPr>
          </a:p>
          <a:p>
            <a:endParaRPr lang="en-US" sz="3200" dirty="0">
              <a:solidFill>
                <a:schemeClr val="accent1"/>
              </a:solidFill>
            </a:endParaRPr>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4057380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t>
            </a:r>
            <a:r>
              <a:rPr lang="fr-FR" sz="3200" u="sng" dirty="0" err="1"/>
              <a:t>Roles</a:t>
            </a:r>
            <a:endParaRPr lang="fr-FR" sz="3200" u="sng" dirty="0"/>
          </a:p>
          <a:p>
            <a:r>
              <a:rPr lang="en-US" sz="3200" dirty="0"/>
              <a:t>Custom roles access control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https://docs.microsoft.com/en-us/azure/active-directory/role-based-access-control-custom-roles#custom-roles-access-control</a:t>
            </a:r>
            <a:endParaRPr lang="en-US" sz="3200" dirty="0">
              <a:solidFill>
                <a:schemeClr val="accent1"/>
              </a:solidFill>
            </a:endParaRPr>
          </a:p>
          <a:p>
            <a:r>
              <a:rPr lang="fr-FR" sz="3200" dirty="0" err="1"/>
              <a:t>Role-Based</a:t>
            </a:r>
            <a:r>
              <a:rPr lang="fr-FR" sz="3200" dirty="0"/>
              <a:t> Access Control - </a:t>
            </a:r>
            <a:r>
              <a:rPr lang="fr-FR" sz="3200" dirty="0">
                <a:solidFill>
                  <a:schemeClr val="accent1"/>
                </a:solidFill>
                <a:hlinkClick r:id="rId3">
                  <a:extLst>
                    <a:ext uri="{A12FA001-AC4F-418D-AE19-62706E023703}">
                      <ahyp:hlinkClr xmlns:ahyp="http://schemas.microsoft.com/office/drawing/2018/hyperlinkcolor" val="tx"/>
                    </a:ext>
                  </a:extLst>
                </a:hlinkClick>
              </a:rPr>
              <a:t>https://youtu.be/_dhCsUXTrkg</a:t>
            </a:r>
            <a:endParaRPr lang="fr-FR" sz="3200" dirty="0">
              <a:solidFill>
                <a:schemeClr val="accent1"/>
              </a:solidFill>
            </a:endParaRPr>
          </a:p>
          <a:p>
            <a:r>
              <a:rPr lang="fr-FR" sz="3200" dirty="0" err="1"/>
              <a:t>Demonstration</a:t>
            </a:r>
            <a:r>
              <a:rPr lang="fr-FR" sz="3200" dirty="0"/>
              <a:t>: </a:t>
            </a:r>
            <a:r>
              <a:rPr lang="fr-FR" sz="3200" dirty="0" err="1"/>
              <a:t>Role-Based</a:t>
            </a:r>
            <a:r>
              <a:rPr lang="fr-FR" sz="3200" dirty="0"/>
              <a:t> Access Control - </a:t>
            </a:r>
            <a:r>
              <a:rPr lang="fr-FR" sz="3200" dirty="0">
                <a:solidFill>
                  <a:schemeClr val="accent1"/>
                </a:solidFill>
                <a:hlinkClick r:id="rId4">
                  <a:extLst>
                    <a:ext uri="{A12FA001-AC4F-418D-AE19-62706E023703}">
                      <ahyp:hlinkClr xmlns:ahyp="http://schemas.microsoft.com/office/drawing/2018/hyperlinkcolor" val="tx"/>
                    </a:ext>
                  </a:extLst>
                </a:hlinkClick>
              </a:rPr>
              <a:t>https://youtu.be/79f1eOgz4Js</a:t>
            </a:r>
            <a:endParaRPr lang="fr-FR" sz="3200" dirty="0">
              <a:solidFill>
                <a:schemeClr val="accent1"/>
              </a:solidFill>
            </a:endParaRPr>
          </a:p>
          <a:p>
            <a:r>
              <a:rPr lang="en-US" sz="3200" dirty="0">
                <a:solidFill>
                  <a:schemeClr val="accent1"/>
                </a:solidFill>
                <a:hlinkClick r:id="rId5">
                  <a:extLst>
                    <a:ext uri="{A12FA001-AC4F-418D-AE19-62706E023703}">
                      <ahyp:hlinkClr xmlns:ahyp="http://schemas.microsoft.com/office/drawing/2018/hyperlinkcolor" val="tx"/>
                    </a:ext>
                  </a:extLst>
                </a:hlinkClick>
              </a:rPr>
              <a:t>Grant access for a user using RBAC and the Azure portal</a:t>
            </a:r>
            <a:r>
              <a:rPr lang="en-US" sz="3200" dirty="0">
                <a:solidFill>
                  <a:schemeClr val="accent1"/>
                </a:solidFill>
              </a:rPr>
              <a:t>.</a:t>
            </a:r>
          </a:p>
          <a:p>
            <a:r>
              <a:rPr lang="en-US" sz="3200" dirty="0"/>
              <a:t>What is role-based access control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https://docs.microsoft.com/en-us/azure/role-based-access-control/overview</a:t>
            </a:r>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6529061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err="1"/>
              <a:t>Managing</a:t>
            </a:r>
            <a:r>
              <a:rPr lang="fr-FR" sz="3200" u="sng" dirty="0"/>
              <a:t> </a:t>
            </a:r>
            <a:r>
              <a:rPr lang="fr-FR" sz="3200" u="sng" dirty="0" err="1"/>
              <a:t>Devices</a:t>
            </a:r>
            <a:endParaRPr lang="fr-FR" sz="3200" u="sng" dirty="0"/>
          </a:p>
          <a:p>
            <a:r>
              <a:rPr lang="en-US" sz="3200" dirty="0"/>
              <a:t>Introduction to device management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https://docs.microsoft.com/en-us/azure/active-directory/device-management-introduction</a:t>
            </a:r>
            <a:endParaRPr lang="en-US" sz="3200" dirty="0">
              <a:solidFill>
                <a:schemeClr val="accent1"/>
              </a:solidFill>
            </a:endParaRPr>
          </a:p>
          <a:p>
            <a:r>
              <a:rPr lang="en-US" sz="3200" dirty="0"/>
              <a:t>Azure registered devices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https://docs.microsoft.com/en-us/azure/active-directory/device-management-introduction#azure-ad-registered-devices</a:t>
            </a:r>
            <a:endParaRPr lang="en-US" sz="3200" dirty="0">
              <a:solidFill>
                <a:schemeClr val="accent1"/>
              </a:solidFill>
            </a:endParaRPr>
          </a:p>
          <a:p>
            <a:r>
              <a:rPr lang="en-US" sz="3200" dirty="0"/>
              <a:t>Azure AD joined devices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https://docs.microsoft.com/en-us/azure/active-directory/device-management-introduction#azure-ad-joined-devices</a:t>
            </a:r>
            <a:endParaRPr lang="en-US" sz="3200" dirty="0">
              <a:solidFill>
                <a:schemeClr val="accent1"/>
              </a:solidFill>
            </a:endParaRPr>
          </a:p>
          <a:p>
            <a:r>
              <a:rPr lang="en-US" sz="3200" dirty="0"/>
              <a:t>Hybrid Azure AD joined devices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https://docs.microsoft.com/en-us/azure/active-directory/device-management-introduction#hybrid-azure-ad-joined-devices</a:t>
            </a:r>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427281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906814" cy="772203"/>
          </a:xfrm>
        </p:spPr>
        <p:txBody>
          <a:bodyPr/>
          <a:lstStyle/>
          <a:p>
            <a:pPr>
              <a:spcAft>
                <a:spcPts val="600"/>
              </a:spcAft>
            </a:pPr>
            <a:r>
              <a:rPr lang="fr-FR" sz="5400" dirty="0" err="1"/>
              <a:t>Managing</a:t>
            </a:r>
            <a:r>
              <a:rPr lang="fr-FR" sz="5400" dirty="0"/>
              <a:t> Azure Active Directory </a:t>
            </a:r>
            <a:r>
              <a:rPr lang="fr-FR" sz="5400" dirty="0" err="1"/>
              <a:t>Objects</a:t>
            </a:r>
            <a:endParaRPr lang="fr-FR" sz="5400"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err="1"/>
              <a:t>Managing</a:t>
            </a:r>
            <a:r>
              <a:rPr lang="fr-FR" sz="3200" u="sng" dirty="0"/>
              <a:t> </a:t>
            </a:r>
            <a:r>
              <a:rPr lang="fr-FR" sz="3200" u="sng" dirty="0" err="1"/>
              <a:t>Devices</a:t>
            </a:r>
            <a:endParaRPr lang="fr-FR" sz="3200" u="sng" dirty="0"/>
          </a:p>
          <a:p>
            <a:r>
              <a:rPr lang="en-US" sz="3200" dirty="0">
                <a:solidFill>
                  <a:schemeClr val="accent1"/>
                </a:solidFill>
                <a:hlinkClick r:id="rId2">
                  <a:extLst>
                    <a:ext uri="{A12FA001-AC4F-418D-AE19-62706E023703}">
                      <ahyp:hlinkClr xmlns:ahyp="http://schemas.microsoft.com/office/drawing/2018/hyperlinkcolor" val="tx"/>
                    </a:ext>
                  </a:extLst>
                </a:hlinkClick>
              </a:rPr>
              <a:t>Managing devices using the Azure portal</a:t>
            </a:r>
            <a:r>
              <a:rPr lang="en-US" sz="3200" dirty="0">
                <a:solidFill>
                  <a:schemeClr val="accent1"/>
                </a:solidFill>
              </a:rPr>
              <a:t> </a:t>
            </a:r>
          </a:p>
          <a:p>
            <a:r>
              <a:rPr lang="en-US" sz="3200" dirty="0"/>
              <a:t>Usage scenarios and deployment considerations for Azure AD Join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https://docs.microsoft.com/en-us/azure/active-directory/devices/azureadjoin-plan</a:t>
            </a:r>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7858831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0" y="233151"/>
            <a:ext cx="12436475" cy="772203"/>
          </a:xfrm>
        </p:spPr>
        <p:txBody>
          <a:bodyPr/>
          <a:lstStyle/>
          <a:p>
            <a:pPr>
              <a:spcAft>
                <a:spcPts val="600"/>
              </a:spcAft>
            </a:pPr>
            <a:r>
              <a:rPr lang="fr-FR" sz="4800" dirty="0" err="1"/>
              <a:t>Implementing</a:t>
            </a:r>
            <a:r>
              <a:rPr lang="fr-FR" sz="4800" dirty="0"/>
              <a:t> and </a:t>
            </a:r>
            <a:r>
              <a:rPr lang="fr-FR" sz="4800" dirty="0" err="1"/>
              <a:t>Managing</a:t>
            </a:r>
            <a:r>
              <a:rPr lang="fr-FR" sz="4800" dirty="0"/>
              <a:t> </a:t>
            </a:r>
            <a:r>
              <a:rPr lang="fr-FR" sz="4800" dirty="0" err="1"/>
              <a:t>Hybrid</a:t>
            </a:r>
            <a:r>
              <a:rPr lang="fr-FR" sz="4800" dirty="0"/>
              <a:t> Identity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Active Directory </a:t>
            </a:r>
            <a:r>
              <a:rPr lang="fr-FR" sz="3200" u="sng" dirty="0" err="1"/>
              <a:t>Integration</a:t>
            </a:r>
            <a:r>
              <a:rPr lang="fr-FR" sz="3200" u="sng" dirty="0"/>
              <a:t> Options</a:t>
            </a:r>
          </a:p>
          <a:p>
            <a:r>
              <a:rPr lang="en-US" sz="3200" dirty="0"/>
              <a:t>Integrate your on-premises directories with Azure Active Directory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https://docs.microsoft.com/en-us/azure/active-directory/connect/active-directory-aadconnect</a:t>
            </a:r>
            <a:endParaRPr lang="en-US" sz="3200" dirty="0">
              <a:solidFill>
                <a:schemeClr val="accent1"/>
              </a:solidFill>
            </a:endParaRPr>
          </a:p>
          <a:p>
            <a:r>
              <a:rPr lang="en-US" sz="3200" dirty="0"/>
              <a:t>What is password synchronization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https://docs.microsoft.com/en-us/azure/active-directory/connect/active-directory-aadconnectsync-implement-password-synchronization#what-is-password-synchronization</a:t>
            </a:r>
            <a:endParaRPr lang="en-US" sz="3200" dirty="0">
              <a:solidFill>
                <a:schemeClr val="accent1"/>
              </a:solidFill>
            </a:endParaRPr>
          </a:p>
          <a:p>
            <a:r>
              <a:rPr lang="en-US" sz="3200" dirty="0"/>
              <a:t>Choose an Azure AD Authentication Method - </a:t>
            </a:r>
            <a:r>
              <a:rPr lang="en-US" sz="3200" dirty="0">
                <a:solidFill>
                  <a:schemeClr val="accent1"/>
                </a:solidFill>
                <a:hlinkClick r:id="rId4">
                  <a:extLst>
                    <a:ext uri="{A12FA001-AC4F-418D-AE19-62706E023703}">
                      <ahyp:hlinkClr xmlns:ahyp="http://schemas.microsoft.com/office/drawing/2018/hyperlinkcolor" val="tx"/>
                    </a:ext>
                  </a:extLst>
                </a:hlinkClick>
              </a:rPr>
              <a:t>https://youtu.be/YtW2cmVqSEw</a:t>
            </a:r>
            <a:endParaRPr lang="en-US" sz="3200" dirty="0">
              <a:solidFill>
                <a:schemeClr val="accent1"/>
              </a:solidFill>
            </a:endParaRPr>
          </a:p>
          <a:p>
            <a:r>
              <a:rPr lang="fr-FR" sz="3200" dirty="0"/>
              <a:t>Azure AD </a:t>
            </a:r>
            <a:r>
              <a:rPr lang="fr-FR" sz="3200" dirty="0" err="1"/>
              <a:t>Seamless</a:t>
            </a:r>
            <a:r>
              <a:rPr lang="fr-FR" sz="3200" dirty="0"/>
              <a:t> </a:t>
            </a:r>
            <a:r>
              <a:rPr lang="fr-FR" sz="3200" dirty="0" err="1"/>
              <a:t>Sign</a:t>
            </a:r>
            <a:r>
              <a:rPr lang="fr-FR" sz="3200" dirty="0"/>
              <a:t>-On - </a:t>
            </a:r>
            <a:r>
              <a:rPr lang="fr-FR" sz="3200" dirty="0">
                <a:solidFill>
                  <a:schemeClr val="accent1"/>
                </a:solidFill>
                <a:hlinkClick r:id="rId5">
                  <a:extLst>
                    <a:ext uri="{A12FA001-AC4F-418D-AE19-62706E023703}">
                      <ahyp:hlinkClr xmlns:ahyp="http://schemas.microsoft.com/office/drawing/2018/hyperlinkcolor" val="tx"/>
                    </a:ext>
                  </a:extLst>
                </a:hlinkClick>
              </a:rPr>
              <a:t>https://youtu.be/PyeAC85Gm7w</a:t>
            </a:r>
            <a:endParaRPr lang="fr-FR" sz="3200" dirty="0">
              <a:solidFill>
                <a:schemeClr val="accent1"/>
              </a:solidFill>
            </a:endParaRPr>
          </a:p>
          <a:p>
            <a:endParaRPr lang="fr-FR" sz="3200" dirty="0"/>
          </a:p>
          <a:p>
            <a:endParaRPr lang="en-US" sz="3200" dirty="0">
              <a:solidFill>
                <a:schemeClr val="accent1"/>
              </a:solidFill>
            </a:endParaRPr>
          </a:p>
          <a:p>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2536362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0" y="233151"/>
            <a:ext cx="12436475" cy="772203"/>
          </a:xfrm>
        </p:spPr>
        <p:txBody>
          <a:bodyPr/>
          <a:lstStyle/>
          <a:p>
            <a:pPr>
              <a:spcAft>
                <a:spcPts val="600"/>
              </a:spcAft>
            </a:pPr>
            <a:r>
              <a:rPr lang="fr-FR" sz="4800" dirty="0" err="1"/>
              <a:t>Implementing</a:t>
            </a:r>
            <a:r>
              <a:rPr lang="fr-FR" sz="4800" dirty="0"/>
              <a:t> and </a:t>
            </a:r>
            <a:r>
              <a:rPr lang="fr-FR" sz="4800" dirty="0" err="1"/>
              <a:t>Managing</a:t>
            </a:r>
            <a:r>
              <a:rPr lang="fr-FR" sz="4800" dirty="0"/>
              <a:t> </a:t>
            </a:r>
            <a:r>
              <a:rPr lang="fr-FR" sz="4800" dirty="0" err="1"/>
              <a:t>Hybrid</a:t>
            </a:r>
            <a:r>
              <a:rPr lang="fr-FR" sz="4800" dirty="0"/>
              <a:t> Identity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Active Directory </a:t>
            </a:r>
            <a:r>
              <a:rPr lang="fr-FR" sz="3200" u="sng" dirty="0" err="1"/>
              <a:t>Integration</a:t>
            </a:r>
            <a:r>
              <a:rPr lang="fr-FR" sz="3200" u="sng" dirty="0"/>
              <a:t> Options</a:t>
            </a:r>
          </a:p>
          <a:p>
            <a:r>
              <a:rPr lang="en-US" sz="3200" dirty="0"/>
              <a:t>How password synchronization works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https://docs.microsoft.com/en-us/azure/active-directory/connect/active-directory-aadconnectsync-implement-password-synchronization#how-password-synchronization-works</a:t>
            </a:r>
            <a:endParaRPr lang="fr-FR" sz="3200" dirty="0">
              <a:solidFill>
                <a:schemeClr val="accent1"/>
              </a:solidFill>
            </a:endParaRPr>
          </a:p>
          <a:p>
            <a:r>
              <a:rPr lang="en-US" sz="3200" dirty="0"/>
              <a:t>User sign-in with Azure Active Directory Pass-through Authentication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https://docs.microsoft.com/en-us/azure/active-directory/connect/active-directory-aadconnect-pass-through-authentication</a:t>
            </a:r>
            <a:endParaRPr lang="en-US" sz="3200" dirty="0">
              <a:solidFill>
                <a:schemeClr val="accent1"/>
              </a:solidFill>
            </a:endParaRPr>
          </a:p>
          <a:p>
            <a:r>
              <a:rPr lang="en-US" sz="3200" dirty="0"/>
              <a:t>Deep-dive: Azure Active Directory Authentication and Single-Sign-On (video) - </a:t>
            </a:r>
            <a:r>
              <a:rPr lang="en-US" sz="3200" dirty="0">
                <a:hlinkClick r:id="rId4"/>
              </a:rPr>
              <a:t>https://channel9.msdn.com/events/Ignite/Microsoft-Ignite-Orlando-2017/BRK3015?term=Azure%20AD%20Pass-through%20Authentication%20and%20Seamless%20Single%20Sign-on</a:t>
            </a:r>
            <a:endParaRPr lang="en-US" sz="3200" dirty="0">
              <a:solidFill>
                <a:schemeClr val="accent1"/>
              </a:solidFill>
            </a:endParaRPr>
          </a:p>
          <a:p>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960640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D04DFE-B495-412C-A516-EE251DE91529}"/>
              </a:ext>
            </a:extLst>
          </p:cNvPr>
          <p:cNvSpPr>
            <a:spLocks noGrp="1"/>
          </p:cNvSpPr>
          <p:nvPr>
            <p:ph type="body" sz="quarter" idx="13"/>
          </p:nvPr>
        </p:nvSpPr>
        <p:spPr/>
        <p:txBody>
          <a:bodyPr/>
          <a:lstStyle/>
          <a:p>
            <a:r>
              <a:rPr lang="fr-FR" dirty="0"/>
              <a:t>Azure Logs Analytics</a:t>
            </a:r>
          </a:p>
        </p:txBody>
      </p:sp>
      <p:pic>
        <p:nvPicPr>
          <p:cNvPr id="6" name="Picture 2" descr="Log Analytics overview">
            <a:extLst>
              <a:ext uri="{FF2B5EF4-FFF2-40B4-BE49-F238E27FC236}">
                <a16:creationId xmlns:a16="http://schemas.microsoft.com/office/drawing/2014/main" id="{4A04DC06-EF2C-4B63-93C9-776D0CB74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87" y="1986515"/>
            <a:ext cx="11916413" cy="357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419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0" y="233151"/>
            <a:ext cx="12436475" cy="772203"/>
          </a:xfrm>
        </p:spPr>
        <p:txBody>
          <a:bodyPr/>
          <a:lstStyle/>
          <a:p>
            <a:pPr>
              <a:spcAft>
                <a:spcPts val="600"/>
              </a:spcAft>
            </a:pPr>
            <a:r>
              <a:rPr lang="fr-FR" sz="4800" dirty="0" err="1"/>
              <a:t>Implementing</a:t>
            </a:r>
            <a:r>
              <a:rPr lang="fr-FR" sz="4800" dirty="0"/>
              <a:t> and </a:t>
            </a:r>
            <a:r>
              <a:rPr lang="fr-FR" sz="4800" dirty="0" err="1"/>
              <a:t>Managing</a:t>
            </a:r>
            <a:r>
              <a:rPr lang="fr-FR" sz="4800" dirty="0"/>
              <a:t> </a:t>
            </a:r>
            <a:r>
              <a:rPr lang="fr-FR" sz="4800" dirty="0" err="1"/>
              <a:t>Hybrid</a:t>
            </a:r>
            <a:r>
              <a:rPr lang="fr-FR" sz="4800" dirty="0"/>
              <a:t> Identity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73867"/>
            <a:ext cx="12436475" cy="5888741"/>
          </a:xfrm>
        </p:spPr>
        <p:txBody>
          <a:bodyPr/>
          <a:lstStyle/>
          <a:p>
            <a:pPr marL="0" indent="0">
              <a:buNone/>
            </a:pPr>
            <a:r>
              <a:rPr lang="fr-FR" sz="3200" u="sng" dirty="0"/>
              <a:t>Azure Active Directory </a:t>
            </a:r>
            <a:r>
              <a:rPr lang="fr-FR" sz="3200" u="sng" dirty="0" err="1"/>
              <a:t>Integration</a:t>
            </a:r>
            <a:r>
              <a:rPr lang="fr-FR" sz="3200" u="sng" dirty="0"/>
              <a:t> Options</a:t>
            </a:r>
          </a:p>
          <a:p>
            <a:r>
              <a:rPr lang="en-US" sz="3200" dirty="0"/>
              <a:t>Deep-dive: Azure Active Directory Authentication and Single-Sign-On (video) - </a:t>
            </a:r>
            <a:r>
              <a:rPr lang="en-US" sz="3200" dirty="0">
                <a:solidFill>
                  <a:schemeClr val="accent1"/>
                </a:solidFill>
                <a:hlinkClick r:id="rId2">
                  <a:extLst>
                    <a:ext uri="{A12FA001-AC4F-418D-AE19-62706E023703}">
                      <ahyp:hlinkClr xmlns:ahyp="http://schemas.microsoft.com/office/drawing/2018/hyperlinkcolor" val="tx"/>
                    </a:ext>
                  </a:extLst>
                </a:hlinkClick>
              </a:rPr>
              <a:t>https://channel9.msdn.com/events/Ignite/Microsoft-Ignite-Orlando-2017/BRK3015?term=Azure%20AD%20Pass-through%20Authentication%20and%20Seamless%20Single%20Sign-on</a:t>
            </a:r>
            <a:endParaRPr lang="en-US" sz="3200" dirty="0">
              <a:solidFill>
                <a:schemeClr val="accent1"/>
              </a:solidFill>
            </a:endParaRPr>
          </a:p>
          <a:p>
            <a:r>
              <a:rPr lang="fr-FR" sz="3200" dirty="0" err="1"/>
              <a:t>Pass-through</a:t>
            </a:r>
            <a:r>
              <a:rPr lang="fr-FR" sz="3200" dirty="0"/>
              <a:t> </a:t>
            </a:r>
            <a:r>
              <a:rPr lang="fr-FR" sz="3200" dirty="0" err="1"/>
              <a:t>Authentication</a:t>
            </a:r>
            <a:r>
              <a:rPr lang="fr-FR" sz="3200" dirty="0"/>
              <a:t> - </a:t>
            </a:r>
            <a:r>
              <a:rPr lang="fr-FR" sz="3200" dirty="0">
                <a:solidFill>
                  <a:schemeClr val="accent1"/>
                </a:solidFill>
                <a:hlinkClick r:id="rId3">
                  <a:extLst>
                    <a:ext uri="{A12FA001-AC4F-418D-AE19-62706E023703}">
                      <ahyp:hlinkClr xmlns:ahyp="http://schemas.microsoft.com/office/drawing/2018/hyperlinkcolor" val="tx"/>
                    </a:ext>
                  </a:extLst>
                </a:hlinkClick>
              </a:rPr>
              <a:t>https://youtu.be/vt2R4P4xLQA</a:t>
            </a:r>
            <a:endParaRPr lang="fr-FR" sz="3200" dirty="0">
              <a:solidFill>
                <a:schemeClr val="accent1"/>
              </a:solidFill>
            </a:endParaRPr>
          </a:p>
          <a:p>
            <a:r>
              <a:rPr lang="fr-FR" sz="3200" dirty="0"/>
              <a:t>Azure AD DS </a:t>
            </a:r>
            <a:r>
              <a:rPr lang="fr-FR" sz="3200" dirty="0" err="1"/>
              <a:t>Integration</a:t>
            </a:r>
            <a:r>
              <a:rPr lang="fr-FR" sz="3200" dirty="0"/>
              <a:t> Options - </a:t>
            </a:r>
            <a:r>
              <a:rPr lang="fr-FR" sz="3200" dirty="0">
                <a:solidFill>
                  <a:schemeClr val="accent1"/>
                </a:solidFill>
                <a:hlinkClick r:id="rId4">
                  <a:extLst>
                    <a:ext uri="{A12FA001-AC4F-418D-AE19-62706E023703}">
                      <ahyp:hlinkClr xmlns:ahyp="http://schemas.microsoft.com/office/drawing/2018/hyperlinkcolor" val="tx"/>
                    </a:ext>
                  </a:extLst>
                </a:hlinkClick>
              </a:rPr>
              <a:t>https://youtu.be/L9YtuV6FQuM</a:t>
            </a:r>
            <a:endParaRPr lang="fr-FR" sz="3200" dirty="0">
              <a:solidFill>
                <a:schemeClr val="accent1"/>
              </a:solidFill>
            </a:endParaRPr>
          </a:p>
          <a:p>
            <a:r>
              <a:rPr lang="fr-FR" sz="3200" dirty="0"/>
              <a:t>Azure AD </a:t>
            </a:r>
            <a:r>
              <a:rPr lang="fr-FR" sz="3200" dirty="0" err="1"/>
              <a:t>Connect</a:t>
            </a:r>
            <a:r>
              <a:rPr lang="fr-FR" sz="3200" dirty="0"/>
              <a:t> - </a:t>
            </a:r>
            <a:r>
              <a:rPr lang="fr-FR" sz="3200" dirty="0">
                <a:solidFill>
                  <a:schemeClr val="accent1"/>
                </a:solidFill>
                <a:hlinkClick r:id="rId5">
                  <a:extLst>
                    <a:ext uri="{A12FA001-AC4F-418D-AE19-62706E023703}">
                      <ahyp:hlinkClr xmlns:ahyp="http://schemas.microsoft.com/office/drawing/2018/hyperlinkcolor" val="tx"/>
                    </a:ext>
                  </a:extLst>
                </a:hlinkClick>
              </a:rPr>
              <a:t>https://youtu.be/gfy0D6NAW1Q</a:t>
            </a:r>
            <a:endParaRPr lang="fr-FR" sz="3200" dirty="0">
              <a:solidFill>
                <a:schemeClr val="accent1"/>
              </a:solidFill>
            </a:endParaRPr>
          </a:p>
          <a:p>
            <a:r>
              <a:rPr lang="en-US" sz="3200" dirty="0"/>
              <a:t>User sign-in with Azure Active Directory Pass-through Authentication - </a:t>
            </a:r>
            <a:r>
              <a:rPr lang="en-US" sz="3200" dirty="0">
                <a:hlinkClick r:id="rId6"/>
              </a:rPr>
              <a:t>https://docs.microsoft.com/en-us/azure/active-directory/connect/active-directory-aadconnect-pass-through-authentication</a:t>
            </a:r>
            <a:endParaRPr lang="fr-FR" sz="3200" dirty="0">
              <a:solidFill>
                <a:schemeClr val="accent1"/>
              </a:solidFill>
            </a:endParaRPr>
          </a:p>
          <a:p>
            <a:endParaRPr lang="fr-FR" sz="3200" dirty="0"/>
          </a:p>
          <a:p>
            <a:endParaRPr lang="fr-FR" sz="3200" dirty="0"/>
          </a:p>
          <a:p>
            <a:endParaRPr lang="fr-FR" sz="3200" dirty="0"/>
          </a:p>
          <a:p>
            <a:endParaRPr lang="en-US" sz="3200" dirty="0">
              <a:solidFill>
                <a:schemeClr val="accent1"/>
              </a:solidFill>
            </a:endParaRPr>
          </a:p>
          <a:p>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72414651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0" y="233151"/>
            <a:ext cx="12436475" cy="772203"/>
          </a:xfrm>
        </p:spPr>
        <p:txBody>
          <a:bodyPr/>
          <a:lstStyle/>
          <a:p>
            <a:pPr>
              <a:spcAft>
                <a:spcPts val="600"/>
              </a:spcAft>
            </a:pPr>
            <a:r>
              <a:rPr lang="fr-FR" sz="4800" dirty="0" err="1"/>
              <a:t>Implementing</a:t>
            </a:r>
            <a:r>
              <a:rPr lang="fr-FR" sz="4800" dirty="0"/>
              <a:t> and </a:t>
            </a:r>
            <a:r>
              <a:rPr lang="fr-FR" sz="4800" dirty="0" err="1"/>
              <a:t>Managing</a:t>
            </a:r>
            <a:r>
              <a:rPr lang="fr-FR" sz="4800" dirty="0"/>
              <a:t> </a:t>
            </a:r>
            <a:r>
              <a:rPr lang="fr-FR" sz="4800" dirty="0" err="1"/>
              <a:t>Hybrid</a:t>
            </a:r>
            <a:r>
              <a:rPr lang="fr-FR" sz="4800" dirty="0"/>
              <a:t> Identity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05354"/>
            <a:ext cx="12436475" cy="5888741"/>
          </a:xfrm>
        </p:spPr>
        <p:txBody>
          <a:bodyPr/>
          <a:lstStyle/>
          <a:p>
            <a:pPr marL="0" indent="0">
              <a:buNone/>
            </a:pPr>
            <a:r>
              <a:rPr lang="fr-FR" sz="3200" u="sng" dirty="0"/>
              <a:t>Azure Active Directory </a:t>
            </a:r>
            <a:r>
              <a:rPr lang="fr-FR" sz="3200" u="sng" dirty="0" err="1"/>
              <a:t>Integration</a:t>
            </a:r>
            <a:r>
              <a:rPr lang="fr-FR" sz="3200" u="sng" dirty="0"/>
              <a:t> Options</a:t>
            </a:r>
          </a:p>
          <a:p>
            <a:r>
              <a:rPr lang="en-US" sz="3200" dirty="0"/>
              <a:t>User sign-in with Azure Active Directory Pass-through Authentication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https://docs.microsoft.com/en-us/azure/active-directory/connect/active-directory-aadconnect-pass-through-authentication</a:t>
            </a:r>
            <a:endParaRPr lang="en-US" sz="3200" dirty="0">
              <a:solidFill>
                <a:schemeClr val="accent1"/>
              </a:solidFill>
            </a:endParaRPr>
          </a:p>
          <a:p>
            <a:r>
              <a:rPr lang="en-US" dirty="0"/>
              <a:t> </a:t>
            </a:r>
            <a:r>
              <a:rPr lang="en-US" sz="3200" dirty="0" err="1">
                <a:solidFill>
                  <a:schemeClr val="accent1"/>
                </a:solidFill>
                <a:hlinkClick r:id="rId3">
                  <a:extLst>
                    <a:ext uri="{A12FA001-AC4F-418D-AE19-62706E023703}">
                      <ahyp:hlinkClr xmlns:ahyp="http://schemas.microsoft.com/office/drawing/2018/hyperlinkcolor" val="tx"/>
                    </a:ext>
                  </a:extLst>
                </a:hlinkClick>
              </a:rPr>
              <a:t>Quickstart</a:t>
            </a:r>
            <a:r>
              <a:rPr lang="en-US" sz="3200" dirty="0">
                <a:solidFill>
                  <a:schemeClr val="accent1"/>
                </a:solidFill>
                <a:hlinkClick r:id="rId3">
                  <a:extLst>
                    <a:ext uri="{A12FA001-AC4F-418D-AE19-62706E023703}">
                      <ahyp:hlinkClr xmlns:ahyp="http://schemas.microsoft.com/office/drawing/2018/hyperlinkcolor" val="tx"/>
                    </a:ext>
                  </a:extLst>
                </a:hlinkClick>
              </a:rPr>
              <a:t>: Azure Active Directory Pass-through Authentication</a:t>
            </a:r>
            <a:r>
              <a:rPr lang="en-US" sz="3200" dirty="0">
                <a:solidFill>
                  <a:schemeClr val="accent1"/>
                </a:solidFill>
              </a:rPr>
              <a:t>.</a:t>
            </a:r>
          </a:p>
          <a:p>
            <a:r>
              <a:rPr lang="en-US" sz="3200" dirty="0"/>
              <a:t>Monitor your on-premises identity infrastructure and synchronization services in the cloud -</a:t>
            </a:r>
            <a:r>
              <a:rPr lang="en-US" sz="3200" dirty="0">
                <a:solidFill>
                  <a:schemeClr val="accent1"/>
                </a:solidFill>
              </a:rPr>
              <a:t>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https://docs.microsoft.com/en-us/azure/active-directory/connect-health/active-directory-aadconnect-health</a:t>
            </a:r>
            <a:endParaRPr lang="fr-FR" sz="3200" dirty="0">
              <a:solidFill>
                <a:schemeClr val="accent1"/>
              </a:solidFill>
            </a:endParaRPr>
          </a:p>
          <a:p>
            <a:r>
              <a:rPr lang="en-US" sz="3200" dirty="0"/>
              <a:t>Monitoring Synchronization using Azure AD Health - </a:t>
            </a:r>
            <a:r>
              <a:rPr lang="en-US" sz="3200" dirty="0">
                <a:solidFill>
                  <a:schemeClr val="accent1"/>
                </a:solidFill>
                <a:hlinkClick r:id="rId5">
                  <a:extLst>
                    <a:ext uri="{A12FA001-AC4F-418D-AE19-62706E023703}">
                      <ahyp:hlinkClr xmlns:ahyp="http://schemas.microsoft.com/office/drawing/2018/hyperlinkcolor" val="tx"/>
                    </a:ext>
                  </a:extLst>
                </a:hlinkClick>
              </a:rPr>
              <a:t>https://youtu.be/ReYP6VT7Vlo</a:t>
            </a:r>
            <a:endParaRPr lang="en-US" sz="3200" dirty="0">
              <a:solidFill>
                <a:schemeClr val="accent1"/>
              </a:solidFill>
            </a:endParaRPr>
          </a:p>
          <a:p>
            <a:endParaRPr lang="en-US" sz="3200" dirty="0"/>
          </a:p>
          <a:p>
            <a:endParaRPr lang="fr-FR" sz="3200" dirty="0"/>
          </a:p>
          <a:p>
            <a:endParaRPr lang="fr-FR" sz="3200" dirty="0"/>
          </a:p>
          <a:p>
            <a:endParaRPr lang="fr-FR" sz="3200" dirty="0"/>
          </a:p>
          <a:p>
            <a:endParaRPr lang="en-US" sz="3200" dirty="0">
              <a:solidFill>
                <a:schemeClr val="accent1"/>
              </a:solidFill>
            </a:endParaRPr>
          </a:p>
          <a:p>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404802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0" y="233151"/>
            <a:ext cx="12436475" cy="772203"/>
          </a:xfrm>
        </p:spPr>
        <p:txBody>
          <a:bodyPr/>
          <a:lstStyle/>
          <a:p>
            <a:pPr>
              <a:spcAft>
                <a:spcPts val="600"/>
              </a:spcAft>
            </a:pPr>
            <a:r>
              <a:rPr lang="fr-FR" sz="4800" dirty="0" err="1"/>
              <a:t>Implementing</a:t>
            </a:r>
            <a:r>
              <a:rPr lang="fr-FR" sz="4800" dirty="0"/>
              <a:t> and </a:t>
            </a:r>
            <a:r>
              <a:rPr lang="fr-FR" sz="4800" dirty="0" err="1"/>
              <a:t>Managing</a:t>
            </a:r>
            <a:r>
              <a:rPr lang="fr-FR" sz="4800" dirty="0"/>
              <a:t> </a:t>
            </a:r>
            <a:r>
              <a:rPr lang="fr-FR" sz="4800" dirty="0" err="1"/>
              <a:t>Hybrid</a:t>
            </a:r>
            <a:r>
              <a:rPr lang="fr-FR" sz="4800" dirty="0"/>
              <a:t> Identity</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 y="1005354"/>
            <a:ext cx="12436475" cy="5888741"/>
          </a:xfrm>
        </p:spPr>
        <p:txBody>
          <a:bodyPr/>
          <a:lstStyle/>
          <a:p>
            <a:pPr marL="0" indent="0">
              <a:buNone/>
            </a:pPr>
            <a:r>
              <a:rPr lang="fr-FR" sz="3200" u="sng" dirty="0"/>
              <a:t>Azure AD Application Proxy</a:t>
            </a:r>
          </a:p>
          <a:p>
            <a:r>
              <a:rPr lang="fr-FR" sz="3200" dirty="0"/>
              <a:t>Application Proxy </a:t>
            </a:r>
            <a:r>
              <a:rPr lang="fr-FR" sz="3200" dirty="0" err="1"/>
              <a:t>Overview</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https://youtu.be/C40bvtHSGyM</a:t>
            </a:r>
            <a:endParaRPr lang="fr-FR" sz="3200" dirty="0">
              <a:solidFill>
                <a:schemeClr val="accent1"/>
              </a:solidFill>
            </a:endParaRPr>
          </a:p>
          <a:p>
            <a:r>
              <a:rPr lang="en-US" sz="3200" dirty="0"/>
              <a:t>For more information about the benefits of Azure AD Application Proxy, see: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https://docs.microsoft.com/en-us/azure/active-directory/active-directory-application-proxy-get-started</a:t>
            </a:r>
            <a:endParaRPr lang="en-US" sz="3200" dirty="0">
              <a:solidFill>
                <a:schemeClr val="accent1"/>
              </a:solidFill>
            </a:endParaRPr>
          </a:p>
          <a:p>
            <a:r>
              <a:rPr lang="en-US" sz="3200" dirty="0"/>
              <a:t>For more information about Application Proxy Connectors, see: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https://docs.microsoft.com/en-us/azure/active-directory/application-proxy-understand-connectors</a:t>
            </a:r>
            <a:endParaRPr lang="en-US" sz="3200" dirty="0">
              <a:solidFill>
                <a:schemeClr val="accent1"/>
              </a:solidFill>
            </a:endParaRPr>
          </a:p>
          <a:p>
            <a:r>
              <a:rPr lang="fr-FR" sz="3200" dirty="0"/>
              <a:t>Azure AD Application Proxy </a:t>
            </a:r>
            <a:r>
              <a:rPr lang="fr-FR" sz="3200" b="1" dirty="0">
                <a:solidFill>
                  <a:schemeClr val="accent1"/>
                </a:solidFill>
              </a:rPr>
              <a:t>- </a:t>
            </a:r>
            <a:r>
              <a:rPr lang="fr-FR" sz="3200" dirty="0">
                <a:solidFill>
                  <a:schemeClr val="accent1"/>
                </a:solidFill>
                <a:hlinkClick r:id="rId5">
                  <a:extLst>
                    <a:ext uri="{A12FA001-AC4F-418D-AE19-62706E023703}">
                      <ahyp:hlinkClr xmlns:ahyp="http://schemas.microsoft.com/office/drawing/2018/hyperlinkcolor" val="tx"/>
                    </a:ext>
                  </a:extLst>
                </a:hlinkClick>
              </a:rPr>
              <a:t>https://youtu.be/6ZFed6DBhV0</a:t>
            </a:r>
            <a:endParaRPr lang="fr-FR" sz="3200" dirty="0">
              <a:solidFill>
                <a:schemeClr val="accent1"/>
              </a:solidFill>
            </a:endParaRPr>
          </a:p>
          <a:p>
            <a:r>
              <a:rPr lang="en-US" sz="3200" dirty="0"/>
              <a:t>How to provide secure remote access to on-premises applications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https://docs.microsoft.com/en-us/azure/active-directory/active-directory-application-proxy-get-started</a:t>
            </a:r>
            <a:endParaRPr lang="fr-FR" sz="3200" b="1"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p>
          <a:p>
            <a:endParaRPr lang="en-US" sz="3200" dirty="0"/>
          </a:p>
          <a:p>
            <a:endParaRPr lang="fr-FR" sz="3200" dirty="0"/>
          </a:p>
          <a:p>
            <a:endParaRPr lang="fr-FR" sz="3200" dirty="0"/>
          </a:p>
          <a:p>
            <a:endParaRPr lang="fr-FR" sz="3200" dirty="0"/>
          </a:p>
          <a:p>
            <a:endParaRPr lang="en-US" sz="3200" dirty="0">
              <a:solidFill>
                <a:schemeClr val="accent1"/>
              </a:solidFill>
            </a:endParaRPr>
          </a:p>
          <a:p>
            <a:endParaRPr lang="en-US"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p>
          <a:p>
            <a:endParaRPr lang="en-US" sz="3200" dirty="0">
              <a:solidFill>
                <a:schemeClr val="accent1"/>
              </a:solidFill>
            </a:endParaRPr>
          </a:p>
          <a:p>
            <a:pPr marL="0" indent="0">
              <a:buNone/>
            </a:pPr>
            <a:endParaRPr lang="fr-FR" sz="3200" u="sng" dirty="0">
              <a:solidFill>
                <a:schemeClr val="accent1"/>
              </a:solidFill>
            </a:endParaRPr>
          </a:p>
          <a:p>
            <a:endParaRPr lang="fr-FR" sz="3200" dirty="0">
              <a:solidFill>
                <a:schemeClr val="accent1"/>
              </a:solidFill>
            </a:endParaRPr>
          </a:p>
          <a:p>
            <a:endParaRPr lang="en-US" sz="3200" dirty="0"/>
          </a:p>
          <a:p>
            <a:pPr marL="0" indent="0">
              <a:buNone/>
            </a:pPr>
            <a:endParaRPr lang="fr-FR" sz="3200" u="sng" dirty="0"/>
          </a:p>
          <a:p>
            <a:endParaRPr lang="en-US" sz="3200" dirty="0"/>
          </a:p>
          <a:p>
            <a:endParaRPr lang="en-US" sz="3200" dirty="0"/>
          </a:p>
          <a:p>
            <a:endParaRPr lang="fr-FR"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endParaRPr lang="fr-FR" sz="3200" dirty="0">
              <a:solidFill>
                <a:schemeClr val="accent1"/>
              </a:solidFill>
            </a:endParaRPr>
          </a:p>
          <a:p>
            <a:pPr marL="0" indent="0">
              <a:buNone/>
            </a:pPr>
            <a:endParaRPr lang="fr-FR" sz="3200" dirty="0"/>
          </a:p>
          <a:p>
            <a:endParaRPr lang="en-US" sz="3200" dirty="0">
              <a:solidFill>
                <a:schemeClr val="accent1"/>
              </a:solidFill>
            </a:endParaRPr>
          </a:p>
          <a:p>
            <a:endParaRPr lang="fr-FR"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endParaRPr lang="fr-FR" sz="3200" b="1" dirty="0"/>
          </a:p>
          <a:p>
            <a:endParaRPr lang="fr-FR" sz="3200" dirty="0"/>
          </a:p>
          <a:p>
            <a:endParaRPr lang="fr-FR" sz="3200" dirty="0">
              <a:solidFill>
                <a:schemeClr val="accent1"/>
              </a:solidFill>
            </a:endParaRPr>
          </a:p>
          <a:p>
            <a:endParaRPr lang="fr-FR" sz="3200" u="sng" dirty="0"/>
          </a:p>
          <a:p>
            <a:endParaRPr lang="en-US" sz="3200" dirty="0">
              <a:solidFill>
                <a:schemeClr val="accent1"/>
              </a:solidFill>
            </a:endParaRPr>
          </a:p>
          <a:p>
            <a:endParaRPr lang="en-US" sz="3200" dirty="0">
              <a:solidFill>
                <a:schemeClr val="accent1"/>
              </a:solidFill>
            </a:endParaRPr>
          </a:p>
          <a:p>
            <a:endParaRPr lang="fr-FR" sz="3200" dirty="0">
              <a:solidFill>
                <a:schemeClr val="accent1"/>
              </a:solidFill>
            </a:endParaRPr>
          </a:p>
          <a:p>
            <a:endParaRPr lang="fr-FR" sz="3200" dirty="0"/>
          </a:p>
          <a:p>
            <a:endParaRPr lang="en-US" sz="3200" dirty="0">
              <a:solidFill>
                <a:schemeClr val="accent1"/>
              </a:solidFill>
            </a:endParaRPr>
          </a:p>
          <a:p>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dirty="0"/>
          </a:p>
          <a:p>
            <a:pPr marL="0" indent="0">
              <a:buNone/>
            </a:pPr>
            <a:endParaRPr lang="fr-FR" sz="3200" u="sng" dirty="0"/>
          </a:p>
          <a:p>
            <a:pPr marL="0" indent="0">
              <a:buNone/>
            </a:pPr>
            <a:endParaRPr lang="fr-FR" sz="3200" u="sng" dirty="0">
              <a:solidFill>
                <a:schemeClr val="accent1"/>
              </a:solidFill>
            </a:endParaRPr>
          </a:p>
          <a:p>
            <a:endParaRPr lang="fr-FR" sz="3200" dirty="0"/>
          </a:p>
          <a:p>
            <a:endParaRPr lang="fr-FR" sz="3200" u="sng" dirty="0"/>
          </a:p>
          <a:p>
            <a:pPr marL="0" indent="0">
              <a:buNone/>
            </a:pPr>
            <a:endParaRPr lang="fr-FR" sz="3200" u="sng" dirty="0"/>
          </a:p>
          <a:p>
            <a:endParaRPr lang="fr-FR" sz="3200" b="1" dirty="0">
              <a:solidFill>
                <a:schemeClr val="accent1"/>
              </a:solidFill>
            </a:endParaRPr>
          </a:p>
          <a:p>
            <a:endParaRPr lang="fr-FR" sz="3200" b="1" dirty="0">
              <a:solidFill>
                <a:schemeClr val="accent1"/>
              </a:solidFill>
            </a:endParaRPr>
          </a:p>
          <a:p>
            <a:endParaRPr lang="fr-FR" sz="3200" b="1" dirty="0"/>
          </a:p>
          <a:p>
            <a:pPr marL="0" indent="0">
              <a:buNone/>
            </a:pPr>
            <a:endParaRPr lang="fr-FR" sz="3200" u="sng" dirty="0"/>
          </a:p>
          <a:p>
            <a:endParaRPr lang="en-US" sz="3200" dirty="0">
              <a:solidFill>
                <a:schemeClr val="accent1"/>
              </a:solidFill>
            </a:endParaRPr>
          </a:p>
          <a:p>
            <a:endParaRPr lang="en-US" sz="3200" b="1" dirty="0"/>
          </a:p>
          <a:p>
            <a:endParaRPr lang="en-US" sz="3200" dirty="0">
              <a:solidFill>
                <a:schemeClr val="accent1"/>
              </a:solidFill>
            </a:endParaRPr>
          </a:p>
          <a:p>
            <a:pPr marL="0" indent="0">
              <a:buNone/>
            </a:pPr>
            <a:endParaRPr lang="fr-FR" sz="3200" u="sng" dirty="0"/>
          </a:p>
          <a:p>
            <a:endParaRPr lang="fr-FR" sz="3200" dirty="0">
              <a:solidFill>
                <a:schemeClr val="accent1"/>
              </a:solidFill>
            </a:endParaRPr>
          </a:p>
          <a:p>
            <a:endParaRPr lang="fr-FR" sz="3200" u="sng" dirty="0">
              <a:solidFill>
                <a:schemeClr val="accent1"/>
              </a:solidFill>
            </a:endParaRPr>
          </a:p>
          <a:p>
            <a:endParaRPr lang="fr-FR" sz="3200" dirty="0">
              <a:solidFill>
                <a:schemeClr val="accent1"/>
              </a:solidFill>
            </a:endParaRPr>
          </a:p>
          <a:p>
            <a:endParaRPr lang="fr-FR" sz="3200" dirty="0"/>
          </a:p>
          <a:p>
            <a:endParaRPr lang="fr-FR" sz="3200" dirty="0"/>
          </a:p>
          <a:p>
            <a:pPr marL="0" indent="0">
              <a:buNone/>
            </a:pPr>
            <a:endParaRPr lang="fr-FR" sz="3200" u="sng" dirty="0"/>
          </a:p>
          <a:p>
            <a:endParaRPr lang="fr-FR" sz="3200" dirty="0">
              <a:solidFill>
                <a:schemeClr val="accent1"/>
              </a:solidFill>
            </a:endParaRPr>
          </a:p>
          <a:p>
            <a:endParaRPr lang="fr-FR" sz="3200" dirty="0"/>
          </a:p>
          <a:p>
            <a:endParaRPr lang="en-US" sz="3200" dirty="0"/>
          </a:p>
          <a:p>
            <a:endParaRPr lang="en-US" sz="3200" dirty="0"/>
          </a:p>
          <a:p>
            <a:endParaRPr lang="fr-FR" sz="3200" dirty="0"/>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p>
          <a:p>
            <a:endParaRPr lang="fr-FR" sz="3200" dirty="0">
              <a:solidFill>
                <a:schemeClr val="accent1"/>
              </a:solidFill>
            </a:endParaRPr>
          </a:p>
          <a:p>
            <a:pPr marL="0" indent="0">
              <a:buNone/>
            </a:pPr>
            <a:endParaRPr lang="fr-FR" sz="3200" u="sng" dirty="0"/>
          </a:p>
          <a:p>
            <a:endParaRPr lang="en-US" sz="3200" dirty="0">
              <a:solidFill>
                <a:schemeClr val="accent1"/>
              </a:solidFill>
            </a:endParaRPr>
          </a:p>
          <a:p>
            <a:endParaRPr lang="fr-FR" sz="2800" dirty="0">
              <a:solidFill>
                <a:schemeClr val="accent1"/>
              </a:solidFill>
            </a:endParaRPr>
          </a:p>
          <a:p>
            <a:pPr marL="0" indent="0">
              <a:buNone/>
            </a:pPr>
            <a:endParaRPr lang="fr-FR" sz="3200" dirty="0">
              <a:solidFill>
                <a:schemeClr val="accent1"/>
              </a:solidFill>
            </a:endParaRPr>
          </a:p>
          <a:p>
            <a:pPr marL="0" indent="0">
              <a:buNone/>
            </a:pPr>
            <a:endParaRPr lang="fr-FR" sz="3200" dirty="0"/>
          </a:p>
          <a:p>
            <a:pPr marL="0" indent="0">
              <a:buNone/>
            </a:pPr>
            <a:endParaRPr lang="fr-FR" sz="3200" u="sng" dirty="0"/>
          </a:p>
          <a:p>
            <a:pPr marL="0" indent="0">
              <a:buNone/>
            </a:pPr>
            <a:endParaRPr lang="fr-FR" sz="3200" b="1" dirty="0"/>
          </a:p>
          <a:p>
            <a:endParaRPr lang="fr-FR" sz="3200" dirty="0">
              <a:solidFill>
                <a:schemeClr val="accent1"/>
              </a:solidFill>
            </a:endParaRPr>
          </a:p>
          <a:p>
            <a:endParaRPr lang="fr-FR" sz="3200" dirty="0"/>
          </a:p>
          <a:p>
            <a:endParaRPr lang="fr-FR" sz="3200" u="sng" dirty="0">
              <a:solidFill>
                <a:schemeClr val="accent1"/>
              </a:solidFill>
            </a:endParaRPr>
          </a:p>
          <a:p>
            <a:endParaRPr lang="en-US" sz="3200" dirty="0"/>
          </a:p>
          <a:p>
            <a:pPr marL="0" indent="0">
              <a:buNone/>
            </a:pPr>
            <a:endParaRPr lang="fr-FR" sz="3200" u="sng" dirty="0"/>
          </a:p>
          <a:p>
            <a:endParaRPr lang="en-US" sz="3200" dirty="0">
              <a:solidFill>
                <a:schemeClr val="accent1"/>
              </a:solidFill>
            </a:endParaRPr>
          </a:p>
          <a:p>
            <a:endParaRPr lang="fr-FR" sz="3200" dirty="0">
              <a:solidFill>
                <a:schemeClr val="accent1"/>
              </a:solidFill>
            </a:endParaRPr>
          </a:p>
          <a:p>
            <a:endParaRPr lang="fr-FR" sz="3200" dirty="0"/>
          </a:p>
          <a:p>
            <a:endParaRPr lang="fr-FR" sz="3200" b="1" dirty="0">
              <a:solidFill>
                <a:schemeClr val="accent1"/>
              </a:solidFill>
            </a:endParaRPr>
          </a:p>
          <a:p>
            <a:pPr marL="0" indent="0">
              <a:buNone/>
            </a:pPr>
            <a:endParaRPr lang="fr-FR" sz="3200" u="sng" dirty="0"/>
          </a:p>
          <a:p>
            <a:endParaRPr lang="fr-FR" sz="3200" dirty="0"/>
          </a:p>
          <a:p>
            <a:endParaRPr lang="fr-FR" sz="3200" dirty="0">
              <a:solidFill>
                <a:schemeClr val="accent1"/>
              </a:solidFill>
            </a:endParaRPr>
          </a:p>
          <a:p>
            <a:endParaRPr lang="fr-FR" dirty="0"/>
          </a:p>
          <a:p>
            <a:endParaRPr lang="fr-FR" sz="2800" b="1" dirty="0"/>
          </a:p>
          <a:p>
            <a:pPr marL="0" indent="0">
              <a:buNone/>
            </a:pPr>
            <a:endParaRPr lang="fr-FR" sz="2800" dirty="0">
              <a:solidFill>
                <a:schemeClr val="accent1"/>
              </a:solidFill>
            </a:endParaRPr>
          </a:p>
          <a:p>
            <a:endParaRPr lang="fr-FR" sz="2800" dirty="0"/>
          </a:p>
          <a:p>
            <a:endParaRPr lang="fr-FR" sz="2800" dirty="0">
              <a:solidFill>
                <a:schemeClr val="accent1"/>
              </a:solidFill>
            </a:endParaRPr>
          </a:p>
          <a:p>
            <a:endParaRPr lang="fr-FR" sz="3200" b="1" dirty="0"/>
          </a:p>
          <a:p>
            <a:endParaRPr lang="fr-FR" sz="3200" u="sng" dirty="0"/>
          </a:p>
          <a:p>
            <a:endParaRPr lang="fr-FR" sz="3200" u="sng" dirty="0">
              <a:solidFill>
                <a:schemeClr val="accent1"/>
              </a:solidFill>
            </a:endParaRPr>
          </a:p>
          <a:p>
            <a:pPr marL="0" indent="0">
              <a:buNone/>
            </a:pPr>
            <a:endParaRPr lang="fr-FR" sz="3200" dirty="0">
              <a:solidFill>
                <a:schemeClr val="accent1"/>
              </a:solidFill>
            </a:endParaRPr>
          </a:p>
          <a:p>
            <a:endParaRPr lang="fr-FR" sz="3200" dirty="0"/>
          </a:p>
          <a:p>
            <a:endParaRPr lang="fr-FR" sz="3200" dirty="0">
              <a:solidFill>
                <a:schemeClr val="accent1"/>
              </a:solidFill>
            </a:endParaRPr>
          </a:p>
          <a:p>
            <a:pPr marL="0" indent="0">
              <a:buNone/>
            </a:pPr>
            <a:endParaRPr lang="fr-FR" sz="3200" u="sng" dirty="0"/>
          </a:p>
          <a:p>
            <a:endParaRPr lang="en-US" sz="3200" dirty="0"/>
          </a:p>
          <a:p>
            <a:endParaRPr lang="en-US" sz="3200" dirty="0">
              <a:solidFill>
                <a:schemeClr val="accent1"/>
              </a:solidFill>
            </a:endParaRPr>
          </a:p>
          <a:p>
            <a:endParaRPr lang="en-US" sz="3200" b="1" dirty="0">
              <a:solidFill>
                <a:schemeClr val="accent1"/>
              </a:solidFill>
            </a:endParaRPr>
          </a:p>
          <a:p>
            <a:endParaRPr lang="en-US" sz="3200" b="1" dirty="0"/>
          </a:p>
          <a:p>
            <a:pPr marL="0" indent="0">
              <a:buNone/>
            </a:pPr>
            <a:endParaRPr lang="fr-FR" sz="3200" u="sng" dirty="0"/>
          </a:p>
          <a:p>
            <a:endParaRPr lang="en-US" sz="3200" dirty="0"/>
          </a:p>
          <a:p>
            <a:endParaRPr lang="en-US" sz="3200" dirty="0">
              <a:solidFill>
                <a:schemeClr val="accent1"/>
              </a:solidFill>
            </a:endParaRPr>
          </a:p>
          <a:p>
            <a:endParaRPr lang="fr-FR" sz="3200" u="sng" dirty="0">
              <a:solidFill>
                <a:schemeClr val="accent1"/>
              </a:solidFill>
            </a:endParaRPr>
          </a:p>
          <a:p>
            <a:endParaRPr lang="en-US" sz="3200" dirty="0">
              <a:solidFill>
                <a:schemeClr val="accent1"/>
              </a:solidFill>
            </a:endParaRPr>
          </a:p>
          <a:p>
            <a:endParaRPr lang="en-US" dirty="0"/>
          </a:p>
          <a:p>
            <a:endParaRPr lang="en-US" sz="3200" dirty="0">
              <a:solidFill>
                <a:schemeClr val="accent1"/>
              </a:solidFill>
            </a:endParaRPr>
          </a:p>
          <a:p>
            <a:pPr marL="0" indent="0">
              <a:buNone/>
            </a:pPr>
            <a:endParaRPr lang="fr-FR" sz="3200" u="sng" dirty="0"/>
          </a:p>
          <a:p>
            <a:endParaRPr lang="fr-FR" sz="3200" dirty="0"/>
          </a:p>
          <a:p>
            <a:pPr marL="0" indent="0">
              <a:buNone/>
            </a:pPr>
            <a:endParaRPr lang="fr-FR" sz="3200" u="sng" dirty="0">
              <a:solidFill>
                <a:schemeClr val="accent1"/>
              </a:solidFill>
            </a:endParaRPr>
          </a:p>
          <a:p>
            <a:endParaRPr lang="en-US" sz="3200" dirty="0">
              <a:solidFill>
                <a:schemeClr val="accent1"/>
              </a:solidFill>
            </a:endParaRPr>
          </a:p>
          <a:p>
            <a:endParaRPr lang="fr-FR" sz="3200" dirty="0">
              <a:solidFill>
                <a:schemeClr val="accent1"/>
              </a:solidFill>
            </a:endParaRPr>
          </a:p>
          <a:p>
            <a:pPr marL="0" indent="0">
              <a:buNone/>
            </a:pPr>
            <a:endParaRPr lang="fr-FR" sz="3200" dirty="0"/>
          </a:p>
          <a:p>
            <a:pPr marL="0" indent="0">
              <a:buNone/>
            </a:pPr>
            <a:endParaRPr lang="fr-FR" sz="3200" u="sng" dirty="0"/>
          </a:p>
          <a:p>
            <a:endParaRPr lang="fr-FR" sz="3200" dirty="0">
              <a:solidFill>
                <a:schemeClr val="accent1"/>
              </a:solidFill>
            </a:endParaRPr>
          </a:p>
          <a:p>
            <a:endParaRPr lang="fr-FR" b="1" dirty="0"/>
          </a:p>
          <a:p>
            <a:pPr marL="0" indent="0">
              <a:buNone/>
            </a:pPr>
            <a:endParaRPr lang="fr-FR" sz="3200" u="sng" dirty="0"/>
          </a:p>
          <a:p>
            <a:endParaRPr lang="en-US" sz="3200" dirty="0"/>
          </a:p>
          <a:p>
            <a:endParaRPr lang="fr-FR" sz="3200" b="1" dirty="0"/>
          </a:p>
          <a:p>
            <a:endParaRPr lang="en-US" sz="3200"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787349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08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0" y="30158"/>
            <a:ext cx="11885613"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08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pic>
        <p:nvPicPr>
          <p:cNvPr id="3" name="Picture 2"/>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551146" y="1445802"/>
            <a:ext cx="5193555" cy="2682939"/>
          </a:xfrm>
          <a:prstGeom prst="rect">
            <a:avLst/>
          </a:prstGeom>
        </p:spPr>
      </p:pic>
      <p:cxnSp>
        <p:nvCxnSpPr>
          <p:cNvPr id="4" name="Straight Arrow Connector 3"/>
          <p:cNvCxnSpPr>
            <a:cxnSpLocks/>
          </p:cNvCxnSpPr>
          <p:nvPr/>
        </p:nvCxnSpPr>
        <p:spPr>
          <a:xfrm>
            <a:off x="4955299" y="1764270"/>
            <a:ext cx="1557292" cy="159347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1659" y="1392108"/>
            <a:ext cx="2049174"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Windows agents</a:t>
            </a:r>
          </a:p>
        </p:txBody>
      </p:sp>
      <p:sp>
        <p:nvSpPr>
          <p:cNvPr id="9" name="TextBox 8"/>
          <p:cNvSpPr txBox="1"/>
          <p:nvPr/>
        </p:nvSpPr>
        <p:spPr>
          <a:xfrm>
            <a:off x="3276260" y="1251802"/>
            <a:ext cx="3043835"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SC Operations Manager</a:t>
            </a:r>
          </a:p>
        </p:txBody>
      </p:sp>
      <p:sp>
        <p:nvSpPr>
          <p:cNvPr id="11" name="TextBox 10"/>
          <p:cNvSpPr txBox="1"/>
          <p:nvPr/>
        </p:nvSpPr>
        <p:spPr>
          <a:xfrm>
            <a:off x="101816" y="2074098"/>
            <a:ext cx="1965818"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Linux / </a:t>
            </a:r>
            <a:r>
              <a:rPr kumimoji="0" lang="en-US" sz="1800" b="0" i="0" u="none" strike="noStrike" kern="0" cap="none" spc="0" normalizeH="0" baseline="0" noProof="0" dirty="0" err="1">
                <a:ln>
                  <a:noFill/>
                </a:ln>
                <a:effectLst/>
                <a:uLnTx/>
                <a:uFillTx/>
              </a:rPr>
              <a:t>FluentD</a:t>
            </a:r>
            <a:endParaRPr kumimoji="0" lang="en-US" sz="1800" b="0" i="0" u="none" strike="noStrike" kern="0" cap="none" spc="0" normalizeH="0" baseline="0" noProof="0" dirty="0">
              <a:ln>
                <a:noFill/>
              </a:ln>
              <a:effectLst/>
              <a:uLnTx/>
              <a:uFillTx/>
            </a:endParaRPr>
          </a:p>
        </p:txBody>
      </p:sp>
      <p:pic>
        <p:nvPicPr>
          <p:cNvPr id="12" name="Picture 11"/>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13845" y="2715557"/>
            <a:ext cx="390229" cy="390174"/>
          </a:xfrm>
          <a:prstGeom prst="rect">
            <a:avLst/>
          </a:prstGeom>
        </p:spPr>
      </p:pic>
      <p:pic>
        <p:nvPicPr>
          <p:cNvPr id="13" name="Picture 12"/>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08959" y="2592185"/>
            <a:ext cx="390229" cy="390174"/>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85400" y="2496303"/>
            <a:ext cx="390229" cy="390174"/>
          </a:xfrm>
          <a:prstGeom prst="rect">
            <a:avLst/>
          </a:prstGeom>
        </p:spPr>
      </p:pic>
      <p:cxnSp>
        <p:nvCxnSpPr>
          <p:cNvPr id="18" name="Straight Arrow Connector 17"/>
          <p:cNvCxnSpPr>
            <a:cxnSpLocks/>
          </p:cNvCxnSpPr>
          <p:nvPr/>
        </p:nvCxnSpPr>
        <p:spPr>
          <a:xfrm>
            <a:off x="3096193" y="1959357"/>
            <a:ext cx="3416399" cy="139839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2501733" y="2829788"/>
            <a:ext cx="4010859" cy="527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V="1">
            <a:off x="2285424" y="3379430"/>
            <a:ext cx="4159066" cy="58595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V="1">
            <a:off x="3341552" y="3357751"/>
            <a:ext cx="3171039" cy="2029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4632160" y="3338406"/>
            <a:ext cx="1880432" cy="20580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602162" y="4195088"/>
            <a:ext cx="5263300" cy="241296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rPr>
              <a:t>Exemples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de Journaux</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rPr>
              <a:t> /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rPr>
              <a:t>métriques</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rPr>
              <a:t> </a:t>
            </a:r>
            <a:r>
              <a:rPr kumimoji="0" lang="en-US" sz="1600" b="0" i="0" u="none" strike="noStrike" kern="0" cap="none" spc="0" normalizeH="0" noProof="0" dirty="0" err="1">
                <a:ln>
                  <a:noFill/>
                </a:ln>
                <a:gradFill>
                  <a:gsLst>
                    <a:gs pos="2917">
                      <a:schemeClr val="tx1"/>
                    </a:gs>
                    <a:gs pos="30000">
                      <a:schemeClr val="tx1"/>
                    </a:gs>
                  </a:gsLst>
                  <a:lin ang="5400000" scaled="0"/>
                </a:gradFill>
                <a:effectLst/>
                <a:uLnTx/>
                <a:uFillTx/>
              </a:rPr>
              <a:t>collectés</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rPr>
              <a:t> par OMS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Custom Application/Infra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Azure Platform telemetry</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Windows event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Window performance counters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Security Event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IIS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ETW logs</a:t>
            </a:r>
          </a:p>
        </p:txBody>
      </p:sp>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Azure Metrics, Diagnostic Log, Activity Log</a:t>
            </a:r>
          </a:p>
        </p:txBody>
      </p:sp>
      <p:sp>
        <p:nvSpPr>
          <p:cNvPr id="28" name="TextBox 27"/>
          <p:cNvSpPr txBox="1"/>
          <p:nvPr/>
        </p:nvSpPr>
        <p:spPr>
          <a:xfrm>
            <a:off x="47821" y="3263219"/>
            <a:ext cx="2818039"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HTTP Data Collector API</a:t>
            </a:r>
          </a:p>
        </p:txBody>
      </p:sp>
      <p:grpSp>
        <p:nvGrpSpPr>
          <p:cNvPr id="29" name="Group 28"/>
          <p:cNvGrpSpPr/>
          <p:nvPr/>
        </p:nvGrpSpPr>
        <p:grpSpPr>
          <a:xfrm>
            <a:off x="889335" y="3700185"/>
            <a:ext cx="740808" cy="556350"/>
            <a:chOff x="2467699" y="5436613"/>
            <a:chExt cx="740913" cy="556429"/>
          </a:xfrm>
          <a:noFill/>
        </p:grpSpPr>
        <p:sp>
          <p:nvSpPr>
            <p:cNvPr id="30" name="Oval 29"/>
            <p:cNvSpPr/>
            <p:nvPr/>
          </p:nvSpPr>
          <p:spPr bwMode="auto">
            <a:xfrm>
              <a:off x="2467699" y="5436613"/>
              <a:ext cx="352932" cy="350858"/>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sp>
          <p:nvSpPr>
            <p:cNvPr id="33" name="Oval 32"/>
            <p:cNvSpPr/>
            <p:nvPr/>
          </p:nvSpPr>
          <p:spPr bwMode="auto">
            <a:xfrm>
              <a:off x="2903812" y="5817613"/>
              <a:ext cx="176466" cy="175429"/>
            </a:xfrm>
            <a:prstGeom prst="ellipse">
              <a:avLst/>
            </a:prstGeom>
            <a:grp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9723437" y="4183062"/>
            <a:ext cx="2293128" cy="268381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Linux Syslog</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Linux system metrics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Firewall Logs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Networking Syslog</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JSON doc</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O365 Activity Events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36" name="Straight Arrow Connector 35"/>
          <p:cNvCxnSpPr>
            <a:cxnSpLocks/>
          </p:cNvCxnSpPr>
          <p:nvPr/>
        </p:nvCxnSpPr>
        <p:spPr>
          <a:xfrm flipV="1">
            <a:off x="2510962" y="3356128"/>
            <a:ext cx="3935875" cy="171606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659736" y="3547087"/>
            <a:ext cx="2032208"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rPr>
              <a:t>   Solutions</a:t>
            </a:r>
          </a:p>
        </p:txBody>
      </p:sp>
      <p:sp>
        <p:nvSpPr>
          <p:cNvPr id="43" name="TextBox 42"/>
          <p:cNvSpPr txBox="1"/>
          <p:nvPr/>
        </p:nvSpPr>
        <p:spPr>
          <a:xfrm>
            <a:off x="8228321" y="2492940"/>
            <a:ext cx="2742444"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rPr>
              <a:t>Search &amp; Analytics</a:t>
            </a:r>
          </a:p>
        </p:txBody>
      </p:sp>
      <p:sp>
        <p:nvSpPr>
          <p:cNvPr id="44" name="TextBox 43"/>
          <p:cNvSpPr txBox="1"/>
          <p:nvPr/>
        </p:nvSpPr>
        <p:spPr>
          <a:xfrm>
            <a:off x="9031336" y="3547087"/>
            <a:ext cx="1319814" cy="1661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defTabSz="913362" eaLnBrk="1" fontAlgn="auto" latinLnBrk="0" hangingPunct="1">
              <a:lnSpc>
                <a:spcPct val="90000"/>
              </a:lnSpc>
              <a:spcBef>
                <a:spcPts val="0"/>
              </a:spcBef>
              <a:spcAft>
                <a:spcPts val="587"/>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rPr>
              <a:t>Azure Portal</a:t>
            </a:r>
          </a:p>
        </p:txBody>
      </p:sp>
      <p:cxnSp>
        <p:nvCxnSpPr>
          <p:cNvPr id="45" name="Straight Connector 44"/>
          <p:cNvCxnSpPr/>
          <p:nvPr/>
        </p:nvCxnSpPr>
        <p:spPr>
          <a:xfrm flipV="1">
            <a:off x="8307425" y="2870491"/>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918753" y="2891298"/>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8292503" y="3298179"/>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120950" y="3142738"/>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grpSp>
      <p:grpSp>
        <p:nvGrpSpPr>
          <p:cNvPr id="51" name="Group 50"/>
          <p:cNvGrpSpPr/>
          <p:nvPr/>
        </p:nvGrpSpPr>
        <p:grpSpPr>
          <a:xfrm>
            <a:off x="8726500" y="2699097"/>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effectLst/>
                <a:uLnTx/>
                <a:uFillTx/>
              </a:endParaRPr>
            </a:p>
          </p:txBody>
        </p:sp>
      </p:grpSp>
      <p:grpSp>
        <p:nvGrpSpPr>
          <p:cNvPr id="54" name="Group 53"/>
          <p:cNvGrpSpPr/>
          <p:nvPr/>
        </p:nvGrpSpPr>
        <p:grpSpPr>
          <a:xfrm>
            <a:off x="9251008" y="3151831"/>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effectLst/>
                  <a:uLnTx/>
                  <a:uFillTx/>
                  <a:latin typeface="Segoe"/>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effectLst/>
                  <a:uLnTx/>
                  <a:uFillTx/>
                  <a:latin typeface="Segoe"/>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effectLst/>
                  <a:uLnTx/>
                  <a:uFillTx/>
                  <a:latin typeface="Segoe"/>
                </a:endParaRPr>
              </a:p>
            </p:txBody>
          </p:sp>
        </p:grpSp>
      </p:grp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4827" y="2151013"/>
            <a:ext cx="1874387" cy="1874387"/>
          </a:xfrm>
          <a:prstGeom prst="rect">
            <a:avLst/>
          </a:prstGeom>
        </p:spPr>
      </p:pic>
      <p:pic>
        <p:nvPicPr>
          <p:cNvPr id="61" name="Picture 60"/>
          <p:cNvPicPr>
            <a:picLocks noChangeAspect="1"/>
          </p:cNvPicPr>
          <p:nvPr/>
        </p:nvPicPr>
        <p:blipFill>
          <a:blip r:embed="rId6"/>
          <a:stretch>
            <a:fillRect/>
          </a:stretch>
        </p:blipFill>
        <p:spPr>
          <a:xfrm>
            <a:off x="1173853" y="5038337"/>
            <a:ext cx="736138" cy="736138"/>
          </a:xfrm>
          <a:prstGeom prst="rect">
            <a:avLst/>
          </a:prstGeom>
        </p:spPr>
      </p:pic>
      <p:sp>
        <p:nvSpPr>
          <p:cNvPr id="62" name="TextBox 61"/>
          <p:cNvSpPr txBox="1"/>
          <p:nvPr/>
        </p:nvSpPr>
        <p:spPr>
          <a:xfrm>
            <a:off x="3601547" y="5418595"/>
            <a:ext cx="1712159" cy="544680"/>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O365</a:t>
              </a:r>
            </a:p>
          </p:txBody>
        </p:sp>
      </p:grpSp>
      <p:pic>
        <p:nvPicPr>
          <p:cNvPr id="69" name="Picture 68"/>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177288" y="1692554"/>
            <a:ext cx="390229" cy="390174"/>
          </a:xfrm>
          <a:prstGeom prst="rect">
            <a:avLst/>
          </a:prstGeom>
        </p:spPr>
      </p:pic>
      <p:pic>
        <p:nvPicPr>
          <p:cNvPr id="70" name="Picture 69"/>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72402" y="1569183"/>
            <a:ext cx="390229" cy="390174"/>
          </a:xfrm>
          <a:prstGeom prst="rect">
            <a:avLst/>
          </a:prstGeom>
        </p:spPr>
      </p:pic>
      <p:pic>
        <p:nvPicPr>
          <p:cNvPr id="71" name="Picture 70"/>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548843" y="1473300"/>
            <a:ext cx="390229" cy="390174"/>
          </a:xfrm>
          <a:prstGeom prst="rect">
            <a:avLst/>
          </a:prstGeom>
        </p:spPr>
      </p:pic>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effectLst/>
                <a:uLnTx/>
                <a:uFillTx/>
              </a:rPr>
              <a:t>Log Stash</a:t>
            </a:r>
          </a:p>
        </p:txBody>
      </p:sp>
      <p:pic>
        <p:nvPicPr>
          <p:cNvPr id="67" name="Picture 66"/>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86831" y="5792717"/>
            <a:ext cx="304756" cy="487210"/>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err="1">
              <a:ln>
                <a:noFill/>
              </a:ln>
              <a:effectLst/>
              <a:uLnTx/>
              <a:uFillTx/>
            </a:endParaRPr>
          </a:p>
        </p:txBody>
      </p:sp>
      <p:sp>
        <p:nvSpPr>
          <p:cNvPr id="73" name="TextBox 72"/>
          <p:cNvSpPr txBox="1"/>
          <p:nvPr/>
        </p:nvSpPr>
        <p:spPr>
          <a:xfrm>
            <a:off x="4170554" y="6281531"/>
            <a:ext cx="1654140" cy="544680"/>
          </a:xfrm>
          <a:prstGeom prst="rect">
            <a:avLst/>
          </a:prstGeom>
          <a:noFill/>
        </p:spPr>
        <p:txBody>
          <a:bodyPr wrap="square" lIns="182828" tIns="146262" rIns="182828" bIns="146262" rtlCol="0">
            <a:sp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err="1">
                <a:ln>
                  <a:noFill/>
                </a:ln>
                <a:effectLst/>
                <a:uLnTx/>
                <a:uFillTx/>
              </a:rPr>
              <a:t>AppInsights</a:t>
            </a:r>
            <a:endParaRPr kumimoji="0" lang="en-US" sz="1800" b="0" i="0" u="none" strike="noStrike" kern="0" cap="none" spc="0" normalizeH="0" baseline="0" noProof="0" dirty="0">
              <a:ln>
                <a:noFill/>
              </a:ln>
              <a:effectLst/>
              <a:uLnTx/>
              <a:uFillTx/>
            </a:endParaRPr>
          </a:p>
        </p:txBody>
      </p:sp>
      <p:pic>
        <p:nvPicPr>
          <p:cNvPr id="6" name="Picture 5"/>
          <p:cNvPicPr>
            <a:picLocks noChangeAspect="1"/>
          </p:cNvPicPr>
          <p:nvPr/>
        </p:nvPicPr>
        <p:blipFill>
          <a:blip r:embed="rId10"/>
          <a:stretch>
            <a:fillRect/>
          </a:stretch>
        </p:blipFill>
        <p:spPr>
          <a:xfrm>
            <a:off x="3977393" y="6336192"/>
            <a:ext cx="279287" cy="435358"/>
          </a:xfrm>
          <a:prstGeom prst="rect">
            <a:avLst/>
          </a:prstGeom>
        </p:spPr>
      </p:pic>
      <p:sp>
        <p:nvSpPr>
          <p:cNvPr id="7" name="Title 6"/>
          <p:cNvSpPr>
            <a:spLocks noGrp="1"/>
          </p:cNvSpPr>
          <p:nvPr>
            <p:ph type="title"/>
          </p:nvPr>
        </p:nvSpPr>
        <p:spPr/>
        <p:txBody>
          <a:bodyPr/>
          <a:lstStyle/>
          <a:p>
            <a:r>
              <a:rPr lang="en-US" dirty="0"/>
              <a:t>Azure Log Analytics - Sources de </a:t>
            </a:r>
            <a:r>
              <a:rPr lang="en-US" dirty="0" err="1"/>
              <a:t>données</a:t>
            </a:r>
            <a:endParaRPr lang="fr-FR" dirty="0"/>
          </a:p>
        </p:txBody>
      </p:sp>
    </p:spTree>
    <p:extLst>
      <p:ext uri="{BB962C8B-B14F-4D97-AF65-F5344CB8AC3E}">
        <p14:creationId xmlns:p14="http://schemas.microsoft.com/office/powerpoint/2010/main" val="3845721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C4F7-2F04-4656-94D6-80797B6DBA56}"/>
              </a:ext>
            </a:extLst>
          </p:cNvPr>
          <p:cNvSpPr>
            <a:spLocks noGrp="1"/>
          </p:cNvSpPr>
          <p:nvPr>
            <p:ph type="title"/>
          </p:nvPr>
        </p:nvSpPr>
        <p:spPr/>
        <p:txBody>
          <a:bodyPr/>
          <a:lstStyle/>
          <a:p>
            <a:r>
              <a:rPr lang="fr-FR" dirty="0"/>
              <a:t>Cloud Shell</a:t>
            </a:r>
          </a:p>
        </p:txBody>
      </p:sp>
      <p:pic>
        <p:nvPicPr>
          <p:cNvPr id="4" name="Picture 3" descr="A screenshot of a cell phone&#10;&#10;Description automatically generated">
            <a:extLst>
              <a:ext uri="{FF2B5EF4-FFF2-40B4-BE49-F238E27FC236}">
                <a16:creationId xmlns:a16="http://schemas.microsoft.com/office/drawing/2014/main" id="{3F4C9148-1572-4497-8B4B-8300FC183C05}"/>
              </a:ext>
            </a:extLst>
          </p:cNvPr>
          <p:cNvPicPr>
            <a:picLocks noChangeAspect="1"/>
          </p:cNvPicPr>
          <p:nvPr/>
        </p:nvPicPr>
        <p:blipFill>
          <a:blip r:embed="rId2"/>
          <a:stretch>
            <a:fillRect/>
          </a:stretch>
        </p:blipFill>
        <p:spPr>
          <a:xfrm>
            <a:off x="124573" y="979501"/>
            <a:ext cx="12187327" cy="6119857"/>
          </a:xfrm>
          <a:prstGeom prst="rect">
            <a:avLst/>
          </a:prstGeom>
        </p:spPr>
      </p:pic>
    </p:spTree>
    <p:extLst>
      <p:ext uri="{BB962C8B-B14F-4D97-AF65-F5344CB8AC3E}">
        <p14:creationId xmlns:p14="http://schemas.microsoft.com/office/powerpoint/2010/main" val="4804852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sz="4000" u="sng" dirty="0" err="1"/>
              <a:t>Overview</a:t>
            </a:r>
            <a:r>
              <a:rPr lang="fr-FR" sz="4000" u="sng" dirty="0"/>
              <a:t> of Azure </a:t>
            </a:r>
            <a:r>
              <a:rPr lang="fr-FR" sz="4000" u="sng" dirty="0" err="1"/>
              <a:t>Subscription</a:t>
            </a:r>
            <a:endParaRPr lang="fr-FR" sz="4000" u="sng" dirty="0"/>
          </a:p>
          <a:p>
            <a:pPr marL="0" indent="0">
              <a:buNone/>
            </a:pPr>
            <a:r>
              <a:rPr lang="fr-FR" sz="3200" dirty="0" err="1"/>
              <a:t>Enforcing</a:t>
            </a:r>
            <a:r>
              <a:rPr lang="fr-FR" sz="3200" dirty="0"/>
              <a:t> Tags </a:t>
            </a:r>
            <a:r>
              <a:rPr lang="fr-FR" sz="3200" dirty="0" err="1"/>
              <a:t>with</a:t>
            </a:r>
            <a:r>
              <a:rPr lang="fr-FR" sz="3200" dirty="0"/>
              <a:t> Policy :</a:t>
            </a:r>
            <a:r>
              <a:rPr lang="fr-FR" sz="3200" b="1" dirty="0"/>
              <a:t> </a:t>
            </a:r>
            <a:r>
              <a:rPr lang="fr-FR" sz="3200" b="1" dirty="0">
                <a:solidFill>
                  <a:schemeClr val="accent1"/>
                </a:solidFill>
                <a:hlinkClick r:id="rId3">
                  <a:extLst>
                    <a:ext uri="{A12FA001-AC4F-418D-AE19-62706E023703}">
                      <ahyp:hlinkClr xmlns:ahyp="http://schemas.microsoft.com/office/drawing/2018/hyperlinkcolor" val="tx"/>
                    </a:ext>
                  </a:extLst>
                </a:hlinkClick>
              </a:rPr>
              <a:t>https://youtu.be/CGxNV_qKmqA</a:t>
            </a:r>
            <a:endParaRPr lang="fr-FR" sz="3200" b="1" dirty="0">
              <a:solidFill>
                <a:schemeClr val="accent1"/>
              </a:solidFill>
            </a:endParaRPr>
          </a:p>
          <a:p>
            <a:pPr marL="0" indent="0">
              <a:buNone/>
            </a:pPr>
            <a:endParaRPr lang="fr-FR" sz="3200" b="1" dirty="0"/>
          </a:p>
          <a:p>
            <a:pPr marL="0" indent="0">
              <a:buNone/>
            </a:pPr>
            <a:endParaRPr lang="fr-FR" b="1" dirty="0"/>
          </a:p>
          <a:p>
            <a:pPr marL="0" indent="0">
              <a:buNone/>
            </a:pPr>
            <a:endParaRPr lang="fr-FR" b="1" dirty="0"/>
          </a:p>
          <a:p>
            <a:pPr marL="0" indent="0">
              <a:buNone/>
            </a:pPr>
            <a:endParaRPr lang="fr-FR" dirty="0"/>
          </a:p>
        </p:txBody>
      </p:sp>
    </p:spTree>
    <p:extLst>
      <p:ext uri="{BB962C8B-B14F-4D97-AF65-F5344CB8AC3E}">
        <p14:creationId xmlns:p14="http://schemas.microsoft.com/office/powerpoint/2010/main" val="201483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u="sng" dirty="0"/>
              <a:t>Billing</a:t>
            </a:r>
          </a:p>
          <a:p>
            <a:pPr marL="0" indent="0">
              <a:buNone/>
            </a:pPr>
            <a:r>
              <a:rPr lang="en-US" sz="3200" dirty="0"/>
              <a:t>Assigning administrator roles in Azure Active Directory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https://docs.microsoft.com/en-us/azure/active-directory/users-groups-roles/directory-assign-admin-roles</a:t>
            </a:r>
            <a:endParaRPr lang="en-US" sz="3200" dirty="0">
              <a:solidFill>
                <a:schemeClr val="accent1"/>
              </a:solidFill>
            </a:endParaRPr>
          </a:p>
          <a:p>
            <a:pPr marL="0" indent="0">
              <a:buNone/>
            </a:pPr>
            <a:r>
              <a:rPr lang="fr-FR" sz="3200" dirty="0"/>
              <a:t>Azure </a:t>
            </a:r>
            <a:r>
              <a:rPr lang="fr-FR" sz="3200" dirty="0" err="1"/>
              <a:t>Cost</a:t>
            </a:r>
            <a:r>
              <a:rPr lang="fr-FR" sz="3200" dirty="0"/>
              <a:t> Management Documentation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https://docs.microsoft.com/en-us/azure/cost-management/</a:t>
            </a:r>
            <a:endParaRPr lang="fr-FR" sz="3200" dirty="0">
              <a:solidFill>
                <a:schemeClr val="accent1"/>
              </a:solidFill>
            </a:endParaRPr>
          </a:p>
          <a:p>
            <a:pPr marL="0" indent="0">
              <a:buNone/>
            </a:pPr>
            <a:r>
              <a:rPr lang="en-US" sz="3200" dirty="0"/>
              <a:t>Pricing Calculator - </a:t>
            </a:r>
            <a:r>
              <a:rPr lang="en-US" sz="3200" dirty="0">
                <a:solidFill>
                  <a:schemeClr val="accent1"/>
                </a:solidFill>
                <a:hlinkClick r:id="rId4">
                  <a:extLst>
                    <a:ext uri="{A12FA001-AC4F-418D-AE19-62706E023703}">
                      <ahyp:hlinkClr xmlns:ahyp="http://schemas.microsoft.com/office/drawing/2018/hyperlinkcolor" val="tx"/>
                    </a:ext>
                  </a:extLst>
                </a:hlinkClick>
              </a:rPr>
              <a:t>https://azure.microsoft.com/en-us/pricing/calculator/</a:t>
            </a:r>
            <a:endParaRPr lang="fr-FR" sz="3200" u="sng" dirty="0">
              <a:solidFill>
                <a:schemeClr val="accent1"/>
              </a:solidFill>
            </a:endParaRPr>
          </a:p>
        </p:txBody>
      </p:sp>
    </p:spTree>
    <p:extLst>
      <p:ext uri="{BB962C8B-B14F-4D97-AF65-F5344CB8AC3E}">
        <p14:creationId xmlns:p14="http://schemas.microsoft.com/office/powerpoint/2010/main" val="41369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u="sng" dirty="0"/>
              <a:t>Billing</a:t>
            </a:r>
          </a:p>
          <a:p>
            <a:pPr marL="0" indent="0">
              <a:buNone/>
            </a:pPr>
            <a:r>
              <a:rPr lang="en-US" sz="3200" dirty="0"/>
              <a:t>Set up billing or credit alerts for your Microsoft Azure subscriptions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https://docs.microsoft.com/en-us/azure/billing/billing-set-up-alerts</a:t>
            </a:r>
            <a:endParaRPr lang="en-US" sz="3200" dirty="0">
              <a:solidFill>
                <a:schemeClr val="accent1"/>
              </a:solidFill>
            </a:endParaRPr>
          </a:p>
          <a:p>
            <a:pPr marL="0" indent="0">
              <a:buNone/>
            </a:pPr>
            <a:r>
              <a:rPr lang="fr-FR" sz="3200" dirty="0" err="1"/>
              <a:t>Understand</a:t>
            </a:r>
            <a:r>
              <a:rPr lang="fr-FR" sz="3200" dirty="0"/>
              <a:t> </a:t>
            </a:r>
            <a:r>
              <a:rPr lang="fr-FR" sz="3200" dirty="0" err="1"/>
              <a:t>Your</a:t>
            </a:r>
            <a:r>
              <a:rPr lang="fr-FR" sz="3200" dirty="0"/>
              <a:t> Bill </a:t>
            </a:r>
            <a:r>
              <a:rPr lang="fr-FR" sz="3200" dirty="0">
                <a:solidFill>
                  <a:schemeClr val="accent1"/>
                </a:solidFill>
              </a:rPr>
              <a:t>- </a:t>
            </a:r>
            <a:r>
              <a:rPr lang="fr-FR" sz="3200" dirty="0">
                <a:solidFill>
                  <a:schemeClr val="accent1"/>
                </a:solidFill>
                <a:hlinkClick r:id="rId3">
                  <a:extLst>
                    <a:ext uri="{A12FA001-AC4F-418D-AE19-62706E023703}">
                      <ahyp:hlinkClr xmlns:ahyp="http://schemas.microsoft.com/office/drawing/2018/hyperlinkcolor" val="tx"/>
                    </a:ext>
                  </a:extLst>
                </a:hlinkClick>
              </a:rPr>
              <a:t>https://youtu.be/3YegFD769Pk</a:t>
            </a:r>
            <a:endParaRPr lang="fr-FR" sz="3200" dirty="0">
              <a:solidFill>
                <a:schemeClr val="accent1"/>
              </a:solidFill>
            </a:endParaRPr>
          </a:p>
          <a:p>
            <a:pPr marL="0" indent="0">
              <a:buNone/>
            </a:pPr>
            <a:r>
              <a:rPr lang="en-US" sz="3200" dirty="0"/>
              <a:t>Understand terms on your Microsoft Azure detailed usage charges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https://docs.microsoft.com/en-us/azure/billing/billing-understand-your-usage</a:t>
            </a:r>
            <a:endParaRPr lang="en-US" sz="3200" dirty="0">
              <a:solidFill>
                <a:schemeClr val="accent1"/>
              </a:solidFill>
            </a:endParaRPr>
          </a:p>
          <a:p>
            <a:pPr marL="0" indent="0">
              <a:buNone/>
            </a:pPr>
            <a:r>
              <a:rPr lang="en-US" sz="3200" dirty="0"/>
              <a:t>Understand terms on your Microsoft Azure invoice -</a:t>
            </a:r>
            <a:r>
              <a:rPr lang="en-US" sz="3200" dirty="0">
                <a:solidFill>
                  <a:schemeClr val="accent1"/>
                </a:solidFill>
              </a:rPr>
              <a:t>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https://docs.microsoft.com/en-us/azure/billing/billing-understand-your-invoice</a:t>
            </a:r>
            <a:endParaRPr lang="fr-FR" sz="3200" dirty="0">
              <a:solidFill>
                <a:schemeClr val="accent1"/>
              </a:solidFill>
            </a:endParaRPr>
          </a:p>
          <a:p>
            <a:pPr marL="0" indent="0">
              <a:buNone/>
            </a:pPr>
            <a:endParaRPr lang="fr-FR" sz="3200" u="sng" dirty="0"/>
          </a:p>
        </p:txBody>
      </p:sp>
    </p:spTree>
    <p:extLst>
      <p:ext uri="{BB962C8B-B14F-4D97-AF65-F5344CB8AC3E}">
        <p14:creationId xmlns:p14="http://schemas.microsoft.com/office/powerpoint/2010/main" val="354518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6A58-A7BD-4719-9E6E-9F266CBABD86}"/>
              </a:ext>
            </a:extLst>
          </p:cNvPr>
          <p:cNvSpPr>
            <a:spLocks noGrp="1"/>
          </p:cNvSpPr>
          <p:nvPr>
            <p:ph type="title"/>
          </p:nvPr>
        </p:nvSpPr>
        <p:spPr/>
        <p:txBody>
          <a:bodyPr/>
          <a:lstStyle/>
          <a:p>
            <a:r>
              <a:rPr lang="fr-FR" dirty="0"/>
              <a:t>Agenda</a:t>
            </a:r>
          </a:p>
        </p:txBody>
      </p:sp>
      <p:sp>
        <p:nvSpPr>
          <p:cNvPr id="3" name="Text Placeholder 2">
            <a:extLst>
              <a:ext uri="{FF2B5EF4-FFF2-40B4-BE49-F238E27FC236}">
                <a16:creationId xmlns:a16="http://schemas.microsoft.com/office/drawing/2014/main" id="{18A97AED-0B1E-47AD-B3F5-BEA78E256480}"/>
              </a:ext>
            </a:extLst>
          </p:cNvPr>
          <p:cNvSpPr>
            <a:spLocks noGrp="1"/>
          </p:cNvSpPr>
          <p:nvPr>
            <p:ph type="body" sz="quarter" idx="10"/>
          </p:nvPr>
        </p:nvSpPr>
        <p:spPr/>
        <p:txBody>
          <a:bodyPr/>
          <a:lstStyle/>
          <a:p>
            <a:r>
              <a:rPr lang="fr-FR" dirty="0"/>
              <a:t>Intro</a:t>
            </a:r>
          </a:p>
          <a:p>
            <a:r>
              <a:rPr lang="fr-FR" dirty="0"/>
              <a:t>Modules</a:t>
            </a:r>
          </a:p>
          <a:p>
            <a:r>
              <a:rPr lang="fr-FR" dirty="0"/>
              <a:t>Tests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25498511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u="sng" dirty="0"/>
              <a:t>Azure Policy</a:t>
            </a:r>
          </a:p>
          <a:p>
            <a:pPr marL="0" indent="0">
              <a:buNone/>
            </a:pPr>
            <a:r>
              <a:rPr lang="fr-FR" sz="3200" b="1" dirty="0"/>
              <a:t>Azure Policy - </a:t>
            </a:r>
            <a:r>
              <a:rPr lang="fr-FR" sz="3200" b="1" dirty="0">
                <a:solidFill>
                  <a:schemeClr val="accent1"/>
                </a:solidFill>
                <a:hlinkClick r:id="rId2">
                  <a:extLst>
                    <a:ext uri="{A12FA001-AC4F-418D-AE19-62706E023703}">
                      <ahyp:hlinkClr xmlns:ahyp="http://schemas.microsoft.com/office/drawing/2018/hyperlinkcolor" val="tx"/>
                    </a:ext>
                  </a:extLst>
                </a:hlinkClick>
              </a:rPr>
              <a:t>https://youtu.be/HaO738qrh0I</a:t>
            </a:r>
            <a:endParaRPr lang="fr-FR" sz="3200" b="1" dirty="0">
              <a:solidFill>
                <a:schemeClr val="accent1"/>
              </a:solidFill>
            </a:endParaRPr>
          </a:p>
          <a:p>
            <a:pPr marL="0" indent="0">
              <a:buNone/>
            </a:pPr>
            <a:r>
              <a:rPr lang="fr-FR" sz="3200" dirty="0"/>
              <a:t>Azure Policy Documentation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https://docs.microsoft.com/azure/azure-policy/</a:t>
            </a:r>
            <a:endParaRPr lang="fr-FR" sz="3200" dirty="0">
              <a:solidFill>
                <a:schemeClr val="accent1"/>
              </a:solidFill>
            </a:endParaRPr>
          </a:p>
          <a:p>
            <a:pPr marL="0" indent="0">
              <a:buNone/>
            </a:pPr>
            <a:r>
              <a:rPr lang="en-US" sz="3200" dirty="0"/>
              <a:t>Policy Definition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https://docs.microsoft.com/en-us/azure/azure-policy/azure-policy-introduction#policy-definition</a:t>
            </a:r>
            <a:endParaRPr lang="en-US" sz="3200" dirty="0">
              <a:solidFill>
                <a:schemeClr val="accent1"/>
              </a:solidFill>
            </a:endParaRPr>
          </a:p>
          <a:p>
            <a:pPr marL="0" indent="0">
              <a:buNone/>
            </a:pPr>
            <a:r>
              <a:rPr lang="fr-FR" sz="3200" dirty="0"/>
              <a:t>Initiative </a:t>
            </a:r>
            <a:r>
              <a:rPr lang="fr-FR" sz="3200" dirty="0" err="1"/>
              <a:t>definition</a:t>
            </a:r>
            <a:r>
              <a:rPr lang="fr-FR" sz="3200"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https://docs.microsoft.com/en-us/azure/azure-policy/azure-policy-introduction#initiative-definition</a:t>
            </a:r>
            <a:endParaRPr lang="fr-FR" sz="3200" b="1" dirty="0">
              <a:solidFill>
                <a:schemeClr val="accent1"/>
              </a:solidFill>
            </a:endParaRPr>
          </a:p>
          <a:p>
            <a:pPr marL="0" indent="0">
              <a:buNone/>
            </a:pPr>
            <a:endParaRPr lang="fr-FR" sz="3200" u="sng" dirty="0"/>
          </a:p>
        </p:txBody>
      </p:sp>
    </p:spTree>
    <p:extLst>
      <p:ext uri="{BB962C8B-B14F-4D97-AF65-F5344CB8AC3E}">
        <p14:creationId xmlns:p14="http://schemas.microsoft.com/office/powerpoint/2010/main" val="602159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u="sng" dirty="0"/>
              <a:t>Azure Policy</a:t>
            </a:r>
          </a:p>
          <a:p>
            <a:r>
              <a:rPr lang="en-US" sz="3200" dirty="0"/>
              <a:t>Initiative assignment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https://docs.microsoft.com/en-us/azure/azure-policy/azure-policy-introduction#initiative-assignment</a:t>
            </a:r>
            <a:endParaRPr lang="en-US" sz="3200" dirty="0">
              <a:solidFill>
                <a:schemeClr val="accent1"/>
              </a:solidFill>
            </a:endParaRPr>
          </a:p>
          <a:p>
            <a:r>
              <a:rPr lang="en-US" sz="3200" dirty="0"/>
              <a:t>Recommendations for managing policies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https://docs.microsoft.com/en-us/azure/azure-policy/azure-policy-introduction#recommendations-for-managing-policies</a:t>
            </a:r>
            <a:endParaRPr lang="en-US" sz="3200" dirty="0">
              <a:solidFill>
                <a:schemeClr val="accent1"/>
              </a:solidFill>
            </a:endParaRPr>
          </a:p>
          <a:p>
            <a:r>
              <a:rPr lang="fr-FR" sz="3200" dirty="0" err="1"/>
              <a:t>Identify</a:t>
            </a:r>
            <a:r>
              <a:rPr lang="fr-FR" sz="3200" dirty="0"/>
              <a:t> non-compliant </a:t>
            </a:r>
            <a:r>
              <a:rPr lang="fr-FR" sz="3200" dirty="0" err="1"/>
              <a:t>resources</a:t>
            </a:r>
            <a:r>
              <a:rPr lang="fr-FR" sz="3200" dirty="0"/>
              <a:t> </a:t>
            </a:r>
            <a:r>
              <a:rPr lang="fr-FR" dirty="0"/>
              <a:t>-</a:t>
            </a:r>
            <a:r>
              <a:rPr lang="fr-FR" sz="3200" dirty="0">
                <a:solidFill>
                  <a:schemeClr val="accent1"/>
                </a:solidFill>
              </a:rPr>
              <a:t>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https://docs.microsoft.com/en-us/azure/azure-policy/assign-policy-definition#identify-non-compliant-resources</a:t>
            </a:r>
            <a:endParaRPr lang="fr-FR" sz="3200" u="sng" dirty="0">
              <a:solidFill>
                <a:schemeClr val="accent1"/>
              </a:solidFill>
            </a:endParaRPr>
          </a:p>
        </p:txBody>
      </p:sp>
    </p:spTree>
    <p:extLst>
      <p:ext uri="{BB962C8B-B14F-4D97-AF65-F5344CB8AC3E}">
        <p14:creationId xmlns:p14="http://schemas.microsoft.com/office/powerpoint/2010/main" val="346882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err="1"/>
              <a:t>Managing</a:t>
            </a:r>
            <a:r>
              <a:rPr lang="fr-FR" dirty="0"/>
              <a:t> Azure </a:t>
            </a:r>
            <a:r>
              <a:rPr lang="fr-FR" dirty="0" err="1"/>
              <a:t>Subscriptions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p:txBody>
          <a:bodyPr/>
          <a:lstStyle/>
          <a:p>
            <a:pPr marL="0" indent="0">
              <a:buNone/>
            </a:pPr>
            <a:r>
              <a:rPr lang="fr-FR" u="sng" dirty="0"/>
              <a:t>Azure Policy</a:t>
            </a:r>
          </a:p>
          <a:p>
            <a:r>
              <a:rPr lang="en-US" sz="3200" dirty="0" err="1"/>
              <a:t>Quickstart</a:t>
            </a:r>
            <a:r>
              <a:rPr lang="en-US" sz="3200" dirty="0"/>
              <a:t>: Create a policy assignment to identify non-compliant resources using the Azure RM PowerShell module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https://docs.microsoft.com/en-us/azure/azure-policy/assign-policy-definition-ps</a:t>
            </a:r>
            <a:endParaRPr lang="en-US" sz="3200" dirty="0">
              <a:solidFill>
                <a:schemeClr val="accent1"/>
              </a:solidFill>
            </a:endParaRPr>
          </a:p>
          <a:p>
            <a:r>
              <a:rPr lang="en-US" sz="3200" dirty="0"/>
              <a:t>Create a policy assignment to identify non-compliant resources in your Azure environment with the Azure CLI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https://docs.microsoft.com/en-us/azure/azure-policy/assign-policy-definition-cli</a:t>
            </a:r>
            <a:endParaRPr lang="en-US" sz="3200" dirty="0">
              <a:solidFill>
                <a:schemeClr val="accent1"/>
              </a:solidFill>
            </a:endParaRPr>
          </a:p>
          <a:p>
            <a:pPr marL="0" indent="0">
              <a:buNone/>
            </a:pPr>
            <a:endParaRPr lang="fr-FR" u="sng" dirty="0"/>
          </a:p>
        </p:txBody>
      </p:sp>
    </p:spTree>
    <p:extLst>
      <p:ext uri="{BB962C8B-B14F-4D97-AF65-F5344CB8AC3E}">
        <p14:creationId xmlns:p14="http://schemas.microsoft.com/office/powerpoint/2010/main" val="252573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Access </a:t>
            </a:r>
            <a:r>
              <a:rPr lang="fr-FR" dirty="0" err="1"/>
              <a:t>Managenent</a:t>
            </a:r>
            <a:r>
              <a:rPr lang="fr-FR" dirty="0"/>
              <a:t> for Cloud </a:t>
            </a:r>
            <a:r>
              <a:rPr lang="fr-FR" dirty="0" err="1"/>
              <a:t>Resources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u="sng" dirty="0"/>
              <a:t>Azure </a:t>
            </a:r>
            <a:r>
              <a:rPr lang="fr-FR" u="sng" dirty="0" err="1"/>
              <a:t>Users</a:t>
            </a:r>
            <a:r>
              <a:rPr lang="fr-FR" u="sng" dirty="0"/>
              <a:t> and Groups</a:t>
            </a:r>
          </a:p>
          <a:p>
            <a:pPr marL="0" indent="0">
              <a:buNone/>
            </a:pPr>
            <a:r>
              <a:rPr lang="en-US" sz="3200" dirty="0" err="1">
                <a:solidFill>
                  <a:schemeClr val="accent1"/>
                </a:solidFill>
                <a:hlinkClick r:id="rId2">
                  <a:extLst>
                    <a:ext uri="{A12FA001-AC4F-418D-AE19-62706E023703}">
                      <ahyp:hlinkClr xmlns:ahyp="http://schemas.microsoft.com/office/drawing/2018/hyperlinkcolor" val="tx"/>
                    </a:ext>
                  </a:extLst>
                </a:hlinkClick>
              </a:rPr>
              <a:t>Quickstart</a:t>
            </a:r>
            <a:r>
              <a:rPr lang="en-US" sz="3200" dirty="0">
                <a:solidFill>
                  <a:schemeClr val="accent1"/>
                </a:solidFill>
                <a:hlinkClick r:id="rId2">
                  <a:extLst>
                    <a:ext uri="{A12FA001-AC4F-418D-AE19-62706E023703}">
                      <ahyp:hlinkClr xmlns:ahyp="http://schemas.microsoft.com/office/drawing/2018/hyperlinkcolor" val="tx"/>
                    </a:ext>
                  </a:extLst>
                </a:hlinkClick>
              </a:rPr>
              <a:t>: Add new users to Azure Active Directory</a:t>
            </a:r>
            <a:endParaRPr lang="en-US" sz="3200" dirty="0">
              <a:solidFill>
                <a:schemeClr val="accent1"/>
              </a:solidFill>
            </a:endParaRPr>
          </a:p>
          <a:p>
            <a:pPr marL="0" indent="0">
              <a:buNone/>
            </a:pPr>
            <a:r>
              <a:rPr lang="en-US" sz="3200" dirty="0">
                <a:solidFill>
                  <a:schemeClr val="accent1"/>
                </a:solidFill>
                <a:hlinkClick r:id="rId3">
                  <a:extLst>
                    <a:ext uri="{A12FA001-AC4F-418D-AE19-62706E023703}">
                      <ahyp:hlinkClr xmlns:ahyp="http://schemas.microsoft.com/office/drawing/2018/hyperlinkcolor" val="tx"/>
                    </a:ext>
                  </a:extLst>
                </a:hlinkClick>
              </a:rPr>
              <a:t>Manage group membership for users in your Azure Active Directory tenant</a:t>
            </a:r>
            <a:endParaRPr lang="en-US" sz="3200" dirty="0">
              <a:solidFill>
                <a:schemeClr val="accent1"/>
              </a:solidFill>
            </a:endParaRPr>
          </a:p>
          <a:p>
            <a:pPr marL="0" indent="0">
              <a:buNone/>
            </a:pPr>
            <a:r>
              <a:rPr lang="en-US" sz="3200" u="sng" dirty="0">
                <a:solidFill>
                  <a:schemeClr val="accent1"/>
                </a:solidFill>
                <a:hlinkClick r:id="rId4">
                  <a:extLst>
                    <a:ext uri="{A12FA001-AC4F-418D-AE19-62706E023703}">
                      <ahyp:hlinkClr xmlns:ahyp="http://schemas.microsoft.com/office/drawing/2018/hyperlinkcolor" val="tx"/>
                    </a:ext>
                  </a:extLst>
                </a:hlinkClick>
              </a:rPr>
              <a:t>Create a group and add members in Azure Active Directory</a:t>
            </a:r>
            <a:endParaRPr lang="en-US" sz="3200" u="sng" dirty="0">
              <a:solidFill>
                <a:schemeClr val="accent1"/>
              </a:solidFill>
            </a:endParaRPr>
          </a:p>
          <a:p>
            <a:pPr marL="0" indent="0">
              <a:buNone/>
            </a:pPr>
            <a:r>
              <a:rPr lang="en-US" sz="3200" u="sng" dirty="0">
                <a:solidFill>
                  <a:schemeClr val="accent1"/>
                </a:solidFill>
                <a:hlinkClick r:id="rId5">
                  <a:extLst>
                    <a:ext uri="{A12FA001-AC4F-418D-AE19-62706E023703}">
                      <ahyp:hlinkClr xmlns:ahyp="http://schemas.microsoft.com/office/drawing/2018/hyperlinkcolor" val="tx"/>
                    </a:ext>
                  </a:extLst>
                </a:hlinkClick>
              </a:rPr>
              <a:t>Add or change profile information for a user in Azure Active Directory</a:t>
            </a:r>
            <a:endParaRPr lang="fr-FR" sz="3200" dirty="0">
              <a:solidFill>
                <a:schemeClr val="accent1"/>
              </a:solidFill>
            </a:endParaRPr>
          </a:p>
          <a:p>
            <a:pPr marL="0" indent="0">
              <a:buNone/>
            </a:pPr>
            <a:endParaRPr lang="fr-FR" sz="3200" u="sng" dirty="0"/>
          </a:p>
        </p:txBody>
      </p:sp>
    </p:spTree>
    <p:extLst>
      <p:ext uri="{BB962C8B-B14F-4D97-AF65-F5344CB8AC3E}">
        <p14:creationId xmlns:p14="http://schemas.microsoft.com/office/powerpoint/2010/main" val="2866894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Access </a:t>
            </a:r>
            <a:r>
              <a:rPr lang="fr-FR" dirty="0" err="1"/>
              <a:t>Managenent</a:t>
            </a:r>
            <a:r>
              <a:rPr lang="fr-FR" dirty="0"/>
              <a:t> for Cloud </a:t>
            </a:r>
            <a:r>
              <a:rPr lang="fr-FR" dirty="0" err="1"/>
              <a:t>Resources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400" u="sng" dirty="0" err="1"/>
              <a:t>Role-based</a:t>
            </a:r>
            <a:r>
              <a:rPr lang="fr-FR" sz="4400" u="sng" dirty="0"/>
              <a:t> Access Control </a:t>
            </a:r>
          </a:p>
          <a:p>
            <a:r>
              <a:rPr lang="fr-FR" sz="3200" dirty="0" err="1"/>
              <a:t>Role-based</a:t>
            </a:r>
            <a:r>
              <a:rPr lang="fr-FR" sz="3200" dirty="0"/>
              <a:t> Access Control : </a:t>
            </a:r>
            <a:r>
              <a:rPr lang="fr-FR" sz="3200" dirty="0">
                <a:solidFill>
                  <a:schemeClr val="accent1"/>
                </a:solidFill>
                <a:hlinkClick r:id="rId2">
                  <a:extLst>
                    <a:ext uri="{A12FA001-AC4F-418D-AE19-62706E023703}">
                      <ahyp:hlinkClr xmlns:ahyp="http://schemas.microsoft.com/office/drawing/2018/hyperlinkcolor" val="tx"/>
                    </a:ext>
                  </a:extLst>
                </a:hlinkClick>
              </a:rPr>
              <a:t>https://youtu.be/_dhCsUXTrkg</a:t>
            </a:r>
            <a:endParaRPr lang="fr-FR" sz="3200" dirty="0">
              <a:solidFill>
                <a:schemeClr val="accent1"/>
              </a:solidFill>
            </a:endParaRPr>
          </a:p>
          <a:p>
            <a:r>
              <a:rPr lang="en-US" sz="3200" dirty="0"/>
              <a:t>Get started with access management in the Azure portal: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https://docs.microsoft.com/en-us/azure/active-directory/role-based-access-control-what-is</a:t>
            </a:r>
            <a:endParaRPr lang="en-US" sz="3200" u="sng" dirty="0">
              <a:solidFill>
                <a:schemeClr val="accent1"/>
              </a:solidFill>
            </a:endParaRPr>
          </a:p>
          <a:p>
            <a:pPr marL="0" indent="0">
              <a:buNone/>
            </a:pPr>
            <a:endParaRPr lang="fr-FR" sz="3200" dirty="0">
              <a:solidFill>
                <a:schemeClr val="accent1"/>
              </a:solidFill>
            </a:endParaRPr>
          </a:p>
          <a:p>
            <a:pPr marL="0" indent="0">
              <a:buNone/>
            </a:pPr>
            <a:endParaRPr lang="fr-FR" sz="3200" u="sng" dirty="0"/>
          </a:p>
        </p:txBody>
      </p:sp>
    </p:spTree>
    <p:extLst>
      <p:ext uri="{BB962C8B-B14F-4D97-AF65-F5344CB8AC3E}">
        <p14:creationId xmlns:p14="http://schemas.microsoft.com/office/powerpoint/2010/main" val="1002739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Access </a:t>
            </a:r>
            <a:r>
              <a:rPr lang="fr-FR" dirty="0" err="1"/>
              <a:t>Managenent</a:t>
            </a:r>
            <a:r>
              <a:rPr lang="fr-FR" dirty="0"/>
              <a:t> for Cloud </a:t>
            </a:r>
            <a:r>
              <a:rPr lang="fr-FR" dirty="0" err="1"/>
              <a:t>Resources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000" u="sng" dirty="0" err="1"/>
              <a:t>Role-based</a:t>
            </a:r>
            <a:r>
              <a:rPr lang="fr-FR" sz="4000" u="sng" dirty="0"/>
              <a:t> Access Control </a:t>
            </a:r>
          </a:p>
          <a:p>
            <a:r>
              <a:rPr lang="en-US" sz="3200" dirty="0"/>
              <a:t>Get started with access management in the Azure portal: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https://docs.microsoft.com/en-us/azure/active-directory/role-based-access-control-what-is</a:t>
            </a:r>
            <a:endParaRPr lang="en-US" sz="3200" dirty="0">
              <a:solidFill>
                <a:schemeClr val="accent1"/>
              </a:solidFill>
            </a:endParaRPr>
          </a:p>
          <a:p>
            <a:r>
              <a:rPr lang="en-US" sz="3200" dirty="0"/>
              <a:t>Assigning administrator roles in Azure Active Directory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https://docs.microsoft.com/en-us/azure/active-directory/users-groups-roles/directory-assign-admin-roles</a:t>
            </a:r>
            <a:endParaRPr lang="en-US" sz="3200" dirty="0">
              <a:solidFill>
                <a:schemeClr val="accent1"/>
              </a:solidFill>
            </a:endParaRPr>
          </a:p>
          <a:p>
            <a:r>
              <a:rPr lang="en-US" sz="3200" dirty="0"/>
              <a:t>Available roles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https://docs.microsoft.com/en-us/azure/active-directory/users-groups-roles/directory-assign-admin-roles#available-roles</a:t>
            </a:r>
            <a:endParaRPr lang="en-US" sz="3200" dirty="0">
              <a:solidFill>
                <a:schemeClr val="accent1"/>
              </a:solidFill>
            </a:endParaRPr>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917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Access </a:t>
            </a:r>
            <a:r>
              <a:rPr lang="fr-FR" dirty="0" err="1"/>
              <a:t>Managenent</a:t>
            </a:r>
            <a:r>
              <a:rPr lang="fr-FR" dirty="0"/>
              <a:t> for Cloud </a:t>
            </a:r>
            <a:r>
              <a:rPr lang="fr-FR" dirty="0" err="1"/>
              <a:t>Resources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000" u="sng" dirty="0" err="1"/>
              <a:t>Role-based</a:t>
            </a:r>
            <a:r>
              <a:rPr lang="fr-FR" sz="4000" u="sng" dirty="0"/>
              <a:t> Access Control </a:t>
            </a:r>
          </a:p>
          <a:p>
            <a:r>
              <a:rPr lang="en-US" sz="3200" dirty="0"/>
              <a:t>Built-in roles in Azure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https://docs.microsoft.com/en-us/azure/role-based-access-control/built-in-roles</a:t>
            </a:r>
            <a:endParaRPr lang="en-US" sz="3200" dirty="0">
              <a:solidFill>
                <a:schemeClr val="accent1"/>
              </a:solidFill>
            </a:endParaRPr>
          </a:p>
          <a:p>
            <a:r>
              <a:rPr lang="en-US" sz="3200" dirty="0"/>
              <a:t>Create custom roles for Azure Role-Based Access Control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https://docs.microsoft.com/en-us/azure/active-directory/role-based-access-control-custom-roles</a:t>
            </a:r>
            <a:endParaRPr lang="en-US" sz="3200" dirty="0">
              <a:solidFill>
                <a:schemeClr val="accent1"/>
              </a:solidFill>
            </a:endParaRPr>
          </a:p>
          <a:p>
            <a:r>
              <a:rPr lang="en-US" sz="3200" dirty="0"/>
              <a:t>Custom roles access control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https://docs.microsoft.com/en-us/azure/active-directory/role-based-access-control-custom-roles#custom-roles-access-control</a:t>
            </a:r>
            <a:endParaRPr lang="en-US" sz="3200" dirty="0">
              <a:solidFill>
                <a:schemeClr val="accent1"/>
              </a:solidFill>
            </a:endParaRPr>
          </a:p>
          <a:p>
            <a:r>
              <a:rPr lang="fr-FR" sz="3200" dirty="0" err="1"/>
              <a:t>Demonstration</a:t>
            </a:r>
            <a:r>
              <a:rPr lang="fr-FR" sz="3200" dirty="0"/>
              <a:t>: </a:t>
            </a:r>
            <a:r>
              <a:rPr lang="fr-FR" sz="3200" dirty="0" err="1"/>
              <a:t>Role-based</a:t>
            </a:r>
            <a:r>
              <a:rPr lang="fr-FR" sz="3200" dirty="0"/>
              <a:t> Access Control</a:t>
            </a:r>
            <a:br>
              <a:rPr lang="fr-FR" dirty="0"/>
            </a:br>
            <a:r>
              <a:rPr lang="fr-FR" sz="3200" dirty="0">
                <a:hlinkClick r:id="rId4"/>
              </a:rPr>
              <a:t>https://youtu.be/79f1eOgz4Js</a:t>
            </a:r>
            <a:endParaRPr lang="fr-FR" sz="3200" dirty="0"/>
          </a:p>
          <a:p>
            <a:endParaRPr lang="fr-FR" dirty="0"/>
          </a:p>
          <a:p>
            <a:pPr marL="0" indent="0">
              <a:buNone/>
            </a:pPr>
            <a:endParaRPr lang="fr-FR" b="1"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832329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Access </a:t>
            </a:r>
            <a:r>
              <a:rPr lang="fr-FR" dirty="0" err="1"/>
              <a:t>Managenent</a:t>
            </a:r>
            <a:r>
              <a:rPr lang="fr-FR" dirty="0"/>
              <a:t> for Cloud </a:t>
            </a:r>
            <a:r>
              <a:rPr lang="fr-FR" dirty="0" err="1"/>
              <a:t>Resources</a:t>
            </a:r>
            <a:endParaRPr lang="fr-FR" dirty="0"/>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400" u="sng" dirty="0" err="1"/>
              <a:t>Role-based</a:t>
            </a:r>
            <a:r>
              <a:rPr lang="fr-FR" sz="4400" u="sng" dirty="0"/>
              <a:t> Access Control </a:t>
            </a:r>
          </a:p>
          <a:p>
            <a:pPr marL="0" indent="0">
              <a:buNone/>
            </a:pPr>
            <a:r>
              <a:rPr lang="en-US" sz="3200" u="sng" dirty="0">
                <a:solidFill>
                  <a:schemeClr val="accent1"/>
                </a:solidFill>
                <a:hlinkClick r:id="rId2">
                  <a:extLst>
                    <a:ext uri="{A12FA001-AC4F-418D-AE19-62706E023703}">
                      <ahyp:hlinkClr xmlns:ahyp="http://schemas.microsoft.com/office/drawing/2018/hyperlinkcolor" val="tx"/>
                    </a:ext>
                  </a:extLst>
                </a:hlinkClick>
              </a:rPr>
              <a:t>Grant access for a user using RBAC and the Azure portal</a:t>
            </a:r>
            <a:endParaRPr lang="en-US" sz="3200" u="sng" dirty="0">
              <a:solidFill>
                <a:schemeClr val="accent1"/>
              </a:solidFill>
            </a:endParaRPr>
          </a:p>
          <a:p>
            <a:pPr marL="0" indent="0">
              <a:buNone/>
            </a:pPr>
            <a:r>
              <a:rPr lang="en-US" sz="3200" dirty="0"/>
              <a:t>What is role-based access control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https://docs.microsoft.com/en-us/azure/role-based-access-control/overview</a:t>
            </a:r>
            <a:endParaRPr lang="en-US" sz="3200" dirty="0">
              <a:solidFill>
                <a:schemeClr val="accent1"/>
              </a:solidFill>
            </a:endParaRPr>
          </a:p>
          <a:p>
            <a:pPr marL="0" indent="0">
              <a:buNone/>
            </a:pPr>
            <a:r>
              <a:rPr lang="fr-FR" sz="3200" b="1" dirty="0"/>
              <a:t>Enterprise Admins : </a:t>
            </a:r>
            <a:r>
              <a:rPr lang="fr-FR" sz="3200" dirty="0">
                <a:solidFill>
                  <a:schemeClr val="accent1"/>
                </a:solidFill>
                <a:hlinkClick r:id="rId4">
                  <a:extLst>
                    <a:ext uri="{A12FA001-AC4F-418D-AE19-62706E023703}">
                      <ahyp:hlinkClr xmlns:ahyp="http://schemas.microsoft.com/office/drawing/2018/hyperlinkcolor" val="tx"/>
                    </a:ext>
                  </a:extLst>
                </a:hlinkClick>
              </a:rPr>
              <a:t>https://youtu.be/rkAGkdSCzFg</a:t>
            </a:r>
            <a:endParaRPr lang="fr-FR" sz="3200" dirty="0">
              <a:solidFill>
                <a:schemeClr val="accent1"/>
              </a:solidFill>
            </a:endParaRPr>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9221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400" u="sng" dirty="0" err="1"/>
              <a:t>Exploring</a:t>
            </a:r>
            <a:r>
              <a:rPr lang="fr-FR" sz="4400" u="sng" dirty="0"/>
              <a:t> Monitoring </a:t>
            </a:r>
            <a:r>
              <a:rPr lang="fr-FR" sz="4400" u="sng" dirty="0" err="1"/>
              <a:t>Capabilities</a:t>
            </a:r>
            <a:r>
              <a:rPr lang="fr-FR" sz="4400" u="sng" dirty="0"/>
              <a:t> in Azure</a:t>
            </a:r>
          </a:p>
          <a:p>
            <a:r>
              <a:rPr lang="en-US" dirty="0"/>
              <a:t>Introduction to Azure Advisor -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https://docs.microsoft.com/en-us/azure/advisor/advisor-overview</a:t>
            </a:r>
            <a:endParaRPr lang="en-US" dirty="0">
              <a:solidFill>
                <a:schemeClr val="accent1"/>
              </a:solidFill>
            </a:endParaRPr>
          </a:p>
          <a:p>
            <a:r>
              <a:rPr lang="en-US" dirty="0"/>
              <a:t>Advisor Cost recommendations - </a:t>
            </a:r>
            <a:r>
              <a:rPr lang="en-US" dirty="0">
                <a:solidFill>
                  <a:schemeClr val="accent1"/>
                </a:solidFill>
                <a:hlinkClick r:id="rId3">
                  <a:extLst>
                    <a:ext uri="{A12FA001-AC4F-418D-AE19-62706E023703}">
                      <ahyp:hlinkClr xmlns:ahyp="http://schemas.microsoft.com/office/drawing/2018/hyperlinkcolor" val="tx"/>
                    </a:ext>
                  </a:extLst>
                </a:hlinkClick>
              </a:rPr>
              <a:t>https://docs.microsoft.com/en-us/azure/advisor/advisor-cost-recommendations</a:t>
            </a:r>
            <a:endParaRPr lang="en-US" dirty="0">
              <a:solidFill>
                <a:schemeClr val="accent1"/>
              </a:solidFill>
            </a:endParaRPr>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1292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400" u="sng" dirty="0"/>
              <a:t>Azure </a:t>
            </a:r>
            <a:r>
              <a:rPr lang="fr-FR" sz="4400" u="sng" dirty="0" err="1"/>
              <a:t>Alerts</a:t>
            </a:r>
            <a:endParaRPr lang="fr-FR" sz="4400" u="sng" dirty="0"/>
          </a:p>
          <a:p>
            <a:r>
              <a:rPr lang="en-US" sz="2400" dirty="0"/>
              <a:t>The new alerts experience in Azure Monitor -</a:t>
            </a:r>
            <a:r>
              <a:rPr lang="en-US" sz="2400" dirty="0">
                <a:solidFill>
                  <a:schemeClr val="accent1"/>
                </a:solidFill>
              </a:rPr>
              <a:t> </a:t>
            </a:r>
            <a:r>
              <a:rPr lang="en-US" sz="24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https://docs.microsoft.com/en-us/azure/monitoring-and-diagnostics/monitoring-overview-unified-alerts</a:t>
            </a:r>
            <a:endParaRPr lang="en-US" sz="2400" dirty="0">
              <a:solidFill>
                <a:schemeClr val="accent1"/>
              </a:solidFill>
            </a:endParaRPr>
          </a:p>
          <a:p>
            <a:r>
              <a:rPr lang="en-US" sz="2400" dirty="0"/>
              <a:t>Create an action group by using the Azure portal - </a:t>
            </a:r>
            <a:r>
              <a:rPr lang="en-US" sz="24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https://docs.microsoft.com/en-us/azure/monitoring-and-diagnostics/monitoring-action-groups#create-an-action-group-by-using-the-azure-portal</a:t>
            </a:r>
            <a:endParaRPr lang="en-US" sz="2400" dirty="0">
              <a:solidFill>
                <a:schemeClr val="accent1"/>
              </a:solidFill>
            </a:endParaRPr>
          </a:p>
          <a:p>
            <a:r>
              <a:rPr lang="en-US" sz="2400" dirty="0"/>
              <a:t>Action specific information - </a:t>
            </a:r>
            <a:r>
              <a:rPr lang="en-US" sz="24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https://docs.microsoft.com/en-us/azure/monitoring-and-diagnostics/monitoring-action-groups#action-specific-information</a:t>
            </a:r>
            <a:endParaRPr lang="en-US" sz="2400" dirty="0">
              <a:solidFill>
                <a:schemeClr val="accent1"/>
              </a:solidFill>
            </a:endParaRPr>
          </a:p>
          <a:p>
            <a:r>
              <a:rPr lang="en-US" sz="2400" dirty="0"/>
              <a:t>Rate limiting for Voice, SMS, emails, Azure App push notifications and webhook posts - </a:t>
            </a:r>
            <a:r>
              <a:rPr lang="en-US" sz="2400" dirty="0">
                <a:solidFill>
                  <a:schemeClr val="accent1"/>
                </a:solidFill>
                <a:hlinkClick r:id="rId4">
                  <a:extLst>
                    <a:ext uri="{A12FA001-AC4F-418D-AE19-62706E023703}">
                      <ahyp:hlinkClr xmlns:ahyp="http://schemas.microsoft.com/office/drawing/2018/hyperlinkcolor" val="tx"/>
                    </a:ext>
                  </a:extLst>
                </a:hlinkClick>
              </a:rPr>
              <a:t>https://docs.microsoft.com/en-us/azure/monitoring-and-diagnostics/monitoring-alerts-rate-limiting</a:t>
            </a:r>
            <a:endParaRPr lang="en-US" sz="2400" dirty="0">
              <a:solidFill>
                <a:schemeClr val="accent1"/>
              </a:solidFill>
            </a:endParaRPr>
          </a:p>
          <a:p>
            <a:r>
              <a:rPr lang="en-US" sz="2400" dirty="0"/>
              <a:t>Alert rule terminology - </a:t>
            </a:r>
            <a:r>
              <a:rPr lang="en-US" sz="24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https://docs.microsoft.com/en-us/azure/monitoring-and-diagnostics/monitoring-overview-unified-alerts#alert-rules-terminology</a:t>
            </a:r>
            <a:endParaRPr lang="en-US" sz="2400" dirty="0">
              <a:solidFill>
                <a:schemeClr val="accent1"/>
              </a:solidFill>
            </a:endParaRPr>
          </a:p>
          <a:p>
            <a:r>
              <a:rPr lang="en-US" sz="2400" u="sng" dirty="0">
                <a:solidFill>
                  <a:schemeClr val="accent1"/>
                </a:solidFill>
                <a:hlinkClick r:id="rId5">
                  <a:extLst>
                    <a:ext uri="{A12FA001-AC4F-418D-AE19-62706E023703}">
                      <ahyp:hlinkClr xmlns:ahyp="http://schemas.microsoft.com/office/drawing/2018/hyperlinkcolor" val="tx"/>
                    </a:ext>
                  </a:extLst>
                </a:hlinkClick>
              </a:rPr>
              <a:t>Audit and receive notifications about important actions in your Azure subscription</a:t>
            </a:r>
            <a:endParaRPr lang="en-US" sz="2400" dirty="0">
              <a:solidFill>
                <a:schemeClr val="accent1"/>
              </a:solidFill>
            </a:endParaRPr>
          </a:p>
          <a:p>
            <a:pPr marL="0" indent="0">
              <a:buNone/>
            </a:pPr>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69920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r-FR" dirty="0"/>
              <a:t>Qu’est ce qu’un MCP ?</a:t>
            </a:r>
          </a:p>
        </p:txBody>
      </p:sp>
      <p:sp>
        <p:nvSpPr>
          <p:cNvPr id="5" name="Text Placeholder 4"/>
          <p:cNvSpPr>
            <a:spLocks noGrp="1"/>
          </p:cNvSpPr>
          <p:nvPr>
            <p:ph type="body" sz="quarter" idx="11"/>
          </p:nvPr>
        </p:nvSpPr>
        <p:spPr/>
        <p:txBody>
          <a:bodyPr/>
          <a:lstStyle/>
          <a:p>
            <a:endParaRPr lang="fr-FR" dirty="0"/>
          </a:p>
        </p:txBody>
      </p:sp>
    </p:spTree>
    <p:extLst>
      <p:ext uri="{BB962C8B-B14F-4D97-AF65-F5344CB8AC3E}">
        <p14:creationId xmlns:p14="http://schemas.microsoft.com/office/powerpoint/2010/main" val="1112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144850"/>
            <a:ext cx="11375537" cy="5042164"/>
          </a:xfrm>
        </p:spPr>
        <p:txBody>
          <a:bodyPr/>
          <a:lstStyle/>
          <a:p>
            <a:pPr marL="0" indent="0">
              <a:buNone/>
            </a:pPr>
            <a:r>
              <a:rPr lang="fr-FR" sz="4400" u="sng" dirty="0"/>
              <a:t>Azure </a:t>
            </a:r>
            <a:r>
              <a:rPr lang="fr-FR" sz="4400" u="sng" dirty="0" err="1"/>
              <a:t>Alerts</a:t>
            </a:r>
            <a:endParaRPr lang="fr-FR" sz="4400" u="sng" dirty="0"/>
          </a:p>
          <a:p>
            <a:r>
              <a:rPr lang="en-US" sz="2400" dirty="0"/>
              <a:t>Create, view, and manage alerts using Azure Monitor -</a:t>
            </a:r>
            <a:r>
              <a:rPr lang="en-US" sz="2400" dirty="0">
                <a:solidFill>
                  <a:schemeClr val="accent1"/>
                </a:solidFill>
              </a:rPr>
              <a:t> </a:t>
            </a:r>
            <a:r>
              <a:rPr lang="en-US" sz="24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https://docs.microsoft.com/en-us/azure/monitoring-and-diagnostics/monitor-alerts-unified-usage</a:t>
            </a:r>
            <a:endParaRPr lang="en-US" sz="2400" dirty="0">
              <a:solidFill>
                <a:schemeClr val="accent1"/>
              </a:solidFill>
            </a:endParaRPr>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105336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4400" u="sng" dirty="0"/>
              <a:t>Azure Activity Logs</a:t>
            </a:r>
          </a:p>
          <a:p>
            <a:r>
              <a:rPr lang="en-US" sz="3200" dirty="0"/>
              <a:t>Monitor Subscription Activity with the Azure Activity Log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https://docs.microsoft.com/en-us/azure/monitoring-and-diagnostics/monitoring-overview-activity-logs</a:t>
            </a:r>
            <a:endParaRPr lang="en-US" sz="3200" dirty="0">
              <a:solidFill>
                <a:schemeClr val="accent1"/>
              </a:solidFill>
            </a:endParaRPr>
          </a:p>
          <a:p>
            <a:r>
              <a:rPr lang="fr-FR" sz="3200" dirty="0"/>
              <a:t>Activity Log </a:t>
            </a:r>
            <a:r>
              <a:rPr lang="fr-FR" sz="3200" b="1" dirty="0"/>
              <a:t>: </a:t>
            </a:r>
            <a:r>
              <a:rPr lang="fr-FR" sz="3200" b="1" dirty="0">
                <a:solidFill>
                  <a:schemeClr val="accent1"/>
                </a:solidFill>
                <a:hlinkClick r:id="rId3">
                  <a:extLst>
                    <a:ext uri="{A12FA001-AC4F-418D-AE19-62706E023703}">
                      <ahyp:hlinkClr xmlns:ahyp="http://schemas.microsoft.com/office/drawing/2018/hyperlinkcolor" val="tx"/>
                    </a:ext>
                  </a:extLst>
                </a:hlinkClick>
              </a:rPr>
              <a:t>https://youtu.be/JPGQS5kNqvA</a:t>
            </a:r>
            <a:endParaRPr lang="fr-FR" sz="3200" b="1" dirty="0">
              <a:solidFill>
                <a:schemeClr val="accent1"/>
              </a:solidFill>
            </a:endParaRPr>
          </a:p>
          <a:p>
            <a:r>
              <a:rPr lang="en-US" sz="3200" dirty="0"/>
              <a:t>Query the Activity Log in the Azure portal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https://docs.microsoft.com/en-us/azure/monitoring-and-diagnostics/monitoring-overview-activity-logs#query-the-activity-log-in-the-azure-portal</a:t>
            </a:r>
            <a:endParaRPr lang="en-US" sz="3200" dirty="0">
              <a:solidFill>
                <a:schemeClr val="accent1"/>
              </a:solidFill>
            </a:endParaRPr>
          </a:p>
          <a:p>
            <a:r>
              <a:rPr lang="en-US" sz="3200" dirty="0"/>
              <a:t>Categories in the Activity Log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https://docs.microsoft.com/en-us/azure/monitoring-and-diagnostics/monitoring-overview-activity-logs#categories-in-the-activity-log</a:t>
            </a:r>
            <a:endParaRPr lang="en-US" sz="3200" dirty="0">
              <a:solidFill>
                <a:schemeClr val="accent1"/>
              </a:solidFill>
            </a:endParaRPr>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64378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4400" u="sng" dirty="0"/>
              <a:t>Azure Activity Logs</a:t>
            </a:r>
          </a:p>
          <a:p>
            <a:r>
              <a:rPr lang="en-US" sz="3200" dirty="0"/>
              <a:t>Collect and analyze Azure activity logs in Log Analytics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https://docs.microsoft.com/en-us/azure/log-analytics/log-analytics-activity</a:t>
            </a:r>
            <a:endParaRPr lang="en-US" sz="3200" dirty="0">
              <a:solidFill>
                <a:schemeClr val="accent1"/>
              </a:solidFill>
            </a:endParaRPr>
          </a:p>
          <a:p>
            <a:r>
              <a:rPr lang="en-US" sz="3200" dirty="0"/>
              <a:t>Collect Azure Activity Logs into Log Analytics across subscriptions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https://docs.microsoft.com/en-us/azure/log-analytics/log-analytics-activity-logs-subscriptions</a:t>
            </a:r>
            <a:endParaRPr lang="en-US" sz="3200" dirty="0">
              <a:solidFill>
                <a:schemeClr val="accent1"/>
              </a:solidFill>
            </a:endParaRPr>
          </a:p>
          <a:p>
            <a:r>
              <a:rPr lang="fr-FR" sz="3200" dirty="0"/>
              <a:t>Activity Log </a:t>
            </a:r>
            <a:r>
              <a:rPr lang="fr-FR" sz="3200" dirty="0" err="1"/>
              <a:t>Alerts</a:t>
            </a:r>
            <a:r>
              <a:rPr lang="fr-FR" sz="3200" dirty="0"/>
              <a:t> </a:t>
            </a:r>
            <a:r>
              <a:rPr lang="fr-FR" sz="3200" b="1" dirty="0"/>
              <a:t>: </a:t>
            </a:r>
            <a:r>
              <a:rPr lang="fr-FR" sz="3200" b="1" dirty="0">
                <a:solidFill>
                  <a:schemeClr val="accent1"/>
                </a:solidFill>
                <a:hlinkClick r:id="rId4">
                  <a:extLst>
                    <a:ext uri="{A12FA001-AC4F-418D-AE19-62706E023703}">
                      <ahyp:hlinkClr xmlns:ahyp="http://schemas.microsoft.com/office/drawing/2018/hyperlinkcolor" val="tx"/>
                    </a:ext>
                  </a:extLst>
                </a:hlinkClick>
              </a:rPr>
              <a:t>https://youtu.be/_oKTGW7KCAs</a:t>
            </a:r>
            <a:endParaRPr lang="fr-FR" sz="3200" b="1" dirty="0">
              <a:solidFill>
                <a:schemeClr val="accent1"/>
              </a:solidFill>
            </a:endParaRPr>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557245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4400" u="sng" dirty="0"/>
              <a:t>Azure Activity Logs</a:t>
            </a:r>
          </a:p>
          <a:p>
            <a:r>
              <a:rPr lang="en-US" dirty="0">
                <a:solidFill>
                  <a:schemeClr val="accent1"/>
                </a:solidFill>
                <a:hlinkClick r:id="rId2">
                  <a:extLst>
                    <a:ext uri="{A12FA001-AC4F-418D-AE19-62706E023703}">
                      <ahyp:hlinkClr xmlns:ahyp="http://schemas.microsoft.com/office/drawing/2018/hyperlinkcolor" val="tx"/>
                    </a:ext>
                  </a:extLst>
                </a:hlinkClick>
              </a:rPr>
              <a:t>Create an activity log alert</a:t>
            </a:r>
            <a:endParaRPr lang="en-US" dirty="0">
              <a:solidFill>
                <a:schemeClr val="accent1"/>
              </a:solidFill>
            </a:endParaRPr>
          </a:p>
          <a:p>
            <a:r>
              <a:rPr lang="en-US" dirty="0">
                <a:solidFill>
                  <a:schemeClr val="accent1"/>
                </a:solidFill>
                <a:hlinkClick r:id="rId3">
                  <a:extLst>
                    <a:ext uri="{A12FA001-AC4F-418D-AE19-62706E023703}">
                      <ahyp:hlinkClr xmlns:ahyp="http://schemas.microsoft.com/office/drawing/2018/hyperlinkcolor" val="tx"/>
                    </a:ext>
                  </a:extLst>
                </a:hlinkClick>
              </a:rPr>
              <a:t>View the Activity Log in the Azure portal</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Configure log profiles using the Azure portal</a:t>
            </a:r>
            <a:endParaRPr lang="en-US" dirty="0">
              <a:solidFill>
                <a:schemeClr val="accent1"/>
              </a:solidFill>
            </a:endParaRPr>
          </a:p>
          <a:p>
            <a:r>
              <a:rPr lang="en-US" dirty="0">
                <a:solidFill>
                  <a:schemeClr val="accent1"/>
                </a:solidFill>
                <a:hlinkClick r:id="rId5">
                  <a:extLst>
                    <a:ext uri="{A12FA001-AC4F-418D-AE19-62706E023703}">
                      <ahyp:hlinkClr xmlns:ahyp="http://schemas.microsoft.com/office/drawing/2018/hyperlinkcolor" val="tx"/>
                    </a:ext>
                  </a:extLst>
                </a:hlinkClick>
              </a:rPr>
              <a:t>Enable streaming of the Activity Log</a:t>
            </a:r>
            <a:endParaRPr lang="en-US" dirty="0">
              <a:solidFill>
                <a:schemeClr val="accent1"/>
              </a:solidFill>
            </a:endParaRPr>
          </a:p>
          <a:p>
            <a:r>
              <a:rPr lang="en-US" dirty="0">
                <a:solidFill>
                  <a:schemeClr val="accent1"/>
                </a:solidFill>
                <a:hlinkClick r:id="rId6">
                  <a:extLst>
                    <a:ext uri="{A12FA001-AC4F-418D-AE19-62706E023703}">
                      <ahyp:hlinkClr xmlns:ahyp="http://schemas.microsoft.com/office/drawing/2018/hyperlinkcolor" val="tx"/>
                    </a:ext>
                  </a:extLst>
                </a:hlinkClick>
              </a:rPr>
              <a:t>Archive the Activity Log using the portal</a:t>
            </a:r>
            <a:endParaRPr lang="en-US" dirty="0">
              <a:solidFill>
                <a:schemeClr val="accent1"/>
              </a:solidFill>
            </a:endParaRPr>
          </a:p>
          <a:p>
            <a:r>
              <a:rPr lang="en-US" dirty="0">
                <a:solidFill>
                  <a:schemeClr val="accent1"/>
                </a:solidFill>
                <a:hlinkClick r:id="rId7">
                  <a:extLst>
                    <a:ext uri="{A12FA001-AC4F-418D-AE19-62706E023703}">
                      <ahyp:hlinkClr xmlns:ahyp="http://schemas.microsoft.com/office/drawing/2018/hyperlinkcolor" val="tx"/>
                    </a:ext>
                  </a:extLst>
                </a:hlinkClick>
              </a:rPr>
              <a:t>Configure the Activity Log Analytics solution for your workspaces</a:t>
            </a:r>
            <a:endParaRPr lang="en-US" dirty="0">
              <a:solidFill>
                <a:schemeClr val="accent1"/>
              </a:solidFill>
            </a:endParaRPr>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499938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Monitoring and Diagnostics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4400" u="sng" dirty="0"/>
              <a:t>Azure Activity Logs</a:t>
            </a:r>
          </a:p>
          <a:p>
            <a:r>
              <a:rPr lang="en-US" sz="2800" dirty="0"/>
              <a:t>Create activity log alerts – </a:t>
            </a:r>
            <a:r>
              <a:rPr lang="en-US" sz="2800" dirty="0">
                <a:solidFill>
                  <a:schemeClr val="accent1"/>
                </a:solidFill>
                <a:hlinkClick r:id="rId2">
                  <a:extLst>
                    <a:ext uri="{A12FA001-AC4F-418D-AE19-62706E023703}">
                      <ahyp:hlinkClr xmlns:ahyp="http://schemas.microsoft.com/office/drawing/2018/hyperlinkcolor" val="tx"/>
                    </a:ext>
                  </a:extLst>
                </a:hlinkClick>
              </a:rPr>
              <a:t>https://docs.microsoft.com/en-us/azure/monitoring-and-diagnostics/monitoring-activity-log-alerts</a:t>
            </a:r>
            <a:endParaRPr lang="en-US" sz="2800" dirty="0">
              <a:solidFill>
                <a:schemeClr val="accent1"/>
              </a:solidFill>
            </a:endParaRPr>
          </a:p>
          <a:p>
            <a:r>
              <a:rPr lang="en-US" sz="2800" dirty="0"/>
              <a:t>Stream the Azure Activity Log to Event Hubs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https://docs.microsoft.com/en-us/azure/monitoring-and-diagnostics/monitoring-stream-activity-logs-event-hubs</a:t>
            </a:r>
            <a:endParaRPr lang="en-US" sz="2800" dirty="0">
              <a:solidFill>
                <a:schemeClr val="accent1"/>
              </a:solidFill>
            </a:endParaRPr>
          </a:p>
          <a:p>
            <a:r>
              <a:rPr lang="en-US" sz="2800" dirty="0"/>
              <a:t>Archive the Azure Activity Log –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https://docs.microsoft.com/en-us/azure/monitoring-and-diagnostics/monitoring-archive-activity-log</a:t>
            </a:r>
            <a:endParaRPr lang="en-US" sz="2800" dirty="0">
              <a:solidFill>
                <a:schemeClr val="accent1"/>
              </a:solidFill>
            </a:endParaRPr>
          </a:p>
          <a:p>
            <a:r>
              <a:rPr lang="en-US" sz="2800" dirty="0"/>
              <a:t>Collect and analyze Azure activity logs in Log Analytics -</a:t>
            </a:r>
            <a:r>
              <a:rPr lang="en-US" sz="2800" dirty="0">
                <a:solidFill>
                  <a:schemeClr val="accent1"/>
                </a:solidFill>
              </a:rPr>
              <a:t> </a:t>
            </a:r>
            <a:r>
              <a:rPr lang="en-US" sz="2800" dirty="0">
                <a:solidFill>
                  <a:schemeClr val="accent1"/>
                </a:solidFill>
                <a:hlinkClick r:id="rId5">
                  <a:extLst>
                    <a:ext uri="{A12FA001-AC4F-418D-AE19-62706E023703}">
                      <ahyp:hlinkClr xmlns:ahyp="http://schemas.microsoft.com/office/drawing/2018/hyperlinkcolor" val="tx"/>
                    </a:ext>
                  </a:extLst>
                </a:hlinkClick>
              </a:rPr>
              <a:t>https://docs.microsoft.com/en-us/azure/log-analytics/log-analytics-activity</a:t>
            </a:r>
            <a:endParaRPr lang="en-US" sz="2800" dirty="0">
              <a:solidFill>
                <a:schemeClr val="accent1"/>
              </a:solidFill>
            </a:endParaRPr>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053599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Log Analytics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4400" u="sng" dirty="0" err="1"/>
              <a:t>Intoduction</a:t>
            </a:r>
            <a:r>
              <a:rPr lang="fr-FR" sz="4400" u="sng" dirty="0"/>
              <a:t> to Log Analytics</a:t>
            </a:r>
          </a:p>
          <a:p>
            <a:r>
              <a:rPr lang="en-US" sz="3200" dirty="0"/>
              <a:t>OMS portal moving to Azure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https://docs.microsoft.com/en-us/azure/log-analytics/log-analytics-oms-portal-transition</a:t>
            </a:r>
            <a:endParaRPr lang="en-US" sz="3200" dirty="0">
              <a:solidFill>
                <a:schemeClr val="accent1"/>
              </a:solidFill>
            </a:endParaRPr>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625599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Log Analytics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err="1"/>
              <a:t>Querying</a:t>
            </a:r>
            <a:r>
              <a:rPr lang="fr-FR" sz="3200" u="sng" dirty="0"/>
              <a:t> and </a:t>
            </a:r>
            <a:r>
              <a:rPr lang="fr-FR" sz="3200" u="sng" dirty="0" err="1"/>
              <a:t>Analysing</a:t>
            </a:r>
            <a:r>
              <a:rPr lang="fr-FR" sz="3200" u="sng" dirty="0"/>
              <a:t> Log Analytics Data</a:t>
            </a:r>
          </a:p>
          <a:p>
            <a:r>
              <a:rPr lang="en-US" sz="3200" dirty="0">
                <a:solidFill>
                  <a:schemeClr val="accent1"/>
                </a:solidFill>
                <a:hlinkClick r:id="rId2">
                  <a:extLst>
                    <a:ext uri="{A12FA001-AC4F-418D-AE19-62706E023703}">
                      <ahyp:hlinkClr xmlns:ahyp="http://schemas.microsoft.com/office/drawing/2018/hyperlinkcolor" val="tx"/>
                    </a:ext>
                  </a:extLst>
                </a:hlinkClick>
              </a:rPr>
              <a:t>Collect data about Azure Virtual Machines</a:t>
            </a:r>
            <a:endParaRPr lang="en-US" sz="3200"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View or analyze data collected with Log Analytics log search</a:t>
            </a:r>
            <a:endParaRPr lang="en-US" sz="3200" dirty="0">
              <a:solidFill>
                <a:schemeClr val="accent1"/>
              </a:solidFill>
            </a:endParaRPr>
          </a:p>
          <a:p>
            <a:r>
              <a:rPr lang="en-US" sz="3200" dirty="0"/>
              <a:t>Writing a query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https://docs.microsoft.com/en-us/azure/log-analytics/log-analytics-log-search#writing-a-query</a:t>
            </a:r>
            <a:endParaRPr lang="en-US" sz="3200" dirty="0">
              <a:solidFill>
                <a:schemeClr val="accent1"/>
              </a:solidFill>
            </a:endParaRPr>
          </a:p>
          <a:p>
            <a:r>
              <a:rPr lang="en-US" sz="3200" dirty="0"/>
              <a:t>Azure Log Analytics – meet our new query language - </a:t>
            </a:r>
            <a:r>
              <a:rPr lang="en-US" sz="3200" dirty="0">
                <a:solidFill>
                  <a:schemeClr val="accent1"/>
                </a:solidFill>
                <a:hlinkClick r:id="rId5">
                  <a:extLst>
                    <a:ext uri="{A12FA001-AC4F-418D-AE19-62706E023703}">
                      <ahyp:hlinkClr xmlns:ahyp="http://schemas.microsoft.com/office/drawing/2018/hyperlinkcolor" val="tx"/>
                    </a:ext>
                  </a:extLst>
                </a:hlinkClick>
              </a:rPr>
              <a:t>https://azure.microsoft.com/en-us/blog/azure-log-analytics-meet-our-new-query-language-2/</a:t>
            </a:r>
            <a:endParaRPr lang="en-US" sz="3200" dirty="0">
              <a:solidFill>
                <a:schemeClr val="accent1"/>
              </a:solidFill>
            </a:endParaRPr>
          </a:p>
          <a:p>
            <a:r>
              <a:rPr lang="fr-FR" sz="3200" dirty="0" err="1"/>
              <a:t>Understanding</a:t>
            </a:r>
            <a:r>
              <a:rPr lang="fr-FR" sz="3200" dirty="0"/>
              <a:t> log </a:t>
            </a:r>
            <a:r>
              <a:rPr lang="fr-FR" sz="3200" dirty="0" err="1"/>
              <a:t>searches</a:t>
            </a:r>
            <a:r>
              <a:rPr lang="fr-FR" sz="3200" dirty="0"/>
              <a:t> in Log Analytics - </a:t>
            </a:r>
            <a:r>
              <a:rPr lang="fr-FR" sz="3200" dirty="0">
                <a:solidFill>
                  <a:schemeClr val="accent1"/>
                </a:solidFill>
                <a:hlinkClick r:id="rId4">
                  <a:extLst>
                    <a:ext uri="{A12FA001-AC4F-418D-AE19-62706E023703}">
                      <ahyp:hlinkClr xmlns:ahyp="http://schemas.microsoft.com/office/drawing/2018/hyperlinkcolor" val="tx"/>
                    </a:ext>
                  </a:extLst>
                </a:hlinkClick>
              </a:rPr>
              <a:t>https://docs.microsoft.com/en-us/azure/log-analytics/log-analytics-log-search</a:t>
            </a:r>
            <a:endParaRPr lang="fr-FR" sz="3200" dirty="0">
              <a:solidFill>
                <a:schemeClr val="accent1"/>
              </a:solidFill>
            </a:endParaRPr>
          </a:p>
          <a:p>
            <a:r>
              <a:rPr lang="fr-FR" sz="3200" dirty="0"/>
              <a:t>Log Analytics </a:t>
            </a:r>
            <a:r>
              <a:rPr lang="fr-FR" sz="3200" dirty="0" err="1"/>
              <a:t>Querying</a:t>
            </a:r>
            <a:r>
              <a:rPr lang="fr-FR" sz="3200" dirty="0"/>
              <a:t> : </a:t>
            </a:r>
            <a:r>
              <a:rPr lang="fr-FR" sz="3200" dirty="0">
                <a:solidFill>
                  <a:schemeClr val="accent1"/>
                </a:solidFill>
                <a:hlinkClick r:id="rId6">
                  <a:extLst>
                    <a:ext uri="{A12FA001-AC4F-418D-AE19-62706E023703}">
                      <ahyp:hlinkClr xmlns:ahyp="http://schemas.microsoft.com/office/drawing/2018/hyperlinkcolor" val="tx"/>
                    </a:ext>
                  </a:extLst>
                </a:hlinkClick>
              </a:rPr>
              <a:t>https://youtu.be/HYXdDL7BYjE</a:t>
            </a:r>
            <a:endParaRPr lang="fr-FR" sz="3200" dirty="0">
              <a:solidFill>
                <a:schemeClr val="accent1"/>
              </a:solidFill>
            </a:endParaRPr>
          </a:p>
          <a:p>
            <a:endParaRPr lang="fr-FR" sz="3200"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26660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Log Analytics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err="1"/>
              <a:t>Querying</a:t>
            </a:r>
            <a:r>
              <a:rPr lang="fr-FR" sz="3200" u="sng" dirty="0"/>
              <a:t> and </a:t>
            </a:r>
            <a:r>
              <a:rPr lang="fr-FR" sz="3200" u="sng" dirty="0" err="1"/>
              <a:t>Analysing</a:t>
            </a:r>
            <a:r>
              <a:rPr lang="fr-FR" sz="3200" u="sng" dirty="0"/>
              <a:t> Log Analytics Data</a:t>
            </a:r>
          </a:p>
          <a:p>
            <a:r>
              <a:rPr lang="fr-FR" dirty="0">
                <a:solidFill>
                  <a:schemeClr val="accent1"/>
                </a:solidFill>
                <a:hlinkClick r:id="rId2">
                  <a:extLst>
                    <a:ext uri="{A12FA001-AC4F-418D-AE19-62706E023703}">
                      <ahyp:hlinkClr xmlns:ahyp="http://schemas.microsoft.com/office/drawing/2018/hyperlinkcolor" val="tx"/>
                    </a:ext>
                  </a:extLst>
                </a:hlinkClick>
              </a:rPr>
              <a:t>Log Analytics </a:t>
            </a:r>
            <a:r>
              <a:rPr lang="fr-FR" dirty="0" err="1">
                <a:solidFill>
                  <a:schemeClr val="accent1"/>
                </a:solidFill>
                <a:hlinkClick r:id="rId2">
                  <a:extLst>
                    <a:ext uri="{A12FA001-AC4F-418D-AE19-62706E023703}">
                      <ahyp:hlinkClr xmlns:ahyp="http://schemas.microsoft.com/office/drawing/2018/hyperlinkcolor" val="tx"/>
                    </a:ext>
                  </a:extLst>
                </a:hlinkClick>
              </a:rPr>
              <a:t>Querying</a:t>
            </a:r>
            <a:r>
              <a:rPr lang="fr-FR" dirty="0">
                <a:solidFill>
                  <a:schemeClr val="accent1"/>
                </a:solidFill>
                <a:hlinkClick r:id="rId2">
                  <a:extLst>
                    <a:ext uri="{A12FA001-AC4F-418D-AE19-62706E023703}">
                      <ahyp:hlinkClr xmlns:ahyp="http://schemas.microsoft.com/office/drawing/2018/hyperlinkcolor" val="tx"/>
                    </a:ext>
                  </a:extLst>
                </a:hlinkClick>
              </a:rPr>
              <a:t> </a:t>
            </a:r>
            <a:r>
              <a:rPr lang="fr-FR" dirty="0" err="1">
                <a:solidFill>
                  <a:schemeClr val="accent1"/>
                </a:solidFill>
                <a:hlinkClick r:id="rId2">
                  <a:extLst>
                    <a:ext uri="{A12FA001-AC4F-418D-AE19-62706E023703}">
                      <ahyp:hlinkClr xmlns:ahyp="http://schemas.microsoft.com/office/drawing/2018/hyperlinkcolor" val="tx"/>
                    </a:ext>
                  </a:extLst>
                </a:hlinkClick>
              </a:rPr>
              <a:t>Demonstration</a:t>
            </a:r>
            <a:endParaRPr lang="fr-FR" dirty="0">
              <a:solidFill>
                <a:schemeClr val="accent1"/>
              </a:solidFill>
            </a:endParaRPr>
          </a:p>
          <a:p>
            <a:r>
              <a:rPr lang="en-US" dirty="0"/>
              <a:t>Getting Started with the Analytics Portal -</a:t>
            </a:r>
            <a:r>
              <a:rPr lang="en-US" dirty="0">
                <a:solidFill>
                  <a:schemeClr val="accent1"/>
                </a:solidFill>
                <a:hlinkClick r:id="rId3">
                  <a:extLst>
                    <a:ext uri="{A12FA001-AC4F-418D-AE19-62706E023703}">
                      <ahyp:hlinkClr xmlns:ahyp="http://schemas.microsoft.com/office/drawing/2018/hyperlinkcolor" val="tx"/>
                    </a:ext>
                  </a:extLst>
                </a:hlinkClick>
              </a:rPr>
              <a:t>https://portal.loganalytics.io/demo#/discover/home</a:t>
            </a:r>
            <a:endParaRPr lang="en-US" dirty="0">
              <a:solidFill>
                <a:schemeClr val="accent1"/>
              </a:solidFill>
            </a:endParaRPr>
          </a:p>
          <a:p>
            <a:endParaRPr lang="fr-FR" sz="3200"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57862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Resource Manager</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a:t>ARM Template</a:t>
            </a:r>
          </a:p>
          <a:p>
            <a:r>
              <a:rPr lang="en-US" sz="3200" dirty="0">
                <a:solidFill>
                  <a:schemeClr val="accent1"/>
                </a:solidFill>
                <a:hlinkClick r:id="rId2">
                  <a:extLst>
                    <a:ext uri="{A12FA001-AC4F-418D-AE19-62706E023703}">
                      <ahyp:hlinkClr xmlns:ahyp="http://schemas.microsoft.com/office/drawing/2018/hyperlinkcolor" val="tx"/>
                    </a:ext>
                  </a:extLst>
                </a:hlinkClick>
              </a:rPr>
              <a:t>deploy an Azure Resource Manager template using PowerShell</a:t>
            </a:r>
            <a:endParaRPr lang="en-US" sz="3200" dirty="0">
              <a:solidFill>
                <a:schemeClr val="accent1"/>
              </a:solidFill>
            </a:endParaRPr>
          </a:p>
          <a:p>
            <a:r>
              <a:rPr lang="en-US" sz="3200" dirty="0"/>
              <a:t>Azure Resource Manager overview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https://docs.microsoft.com/en-us/azure/azure-resource-manager/resource-group-overview?toc=%2fazure%2fvirtual-machines%2fwindows%2ftoc.json</a:t>
            </a:r>
            <a:endParaRPr lang="en-US" sz="3200" dirty="0">
              <a:solidFill>
                <a:schemeClr val="accent1"/>
              </a:solidFill>
            </a:endParaRPr>
          </a:p>
          <a:p>
            <a:r>
              <a:rPr lang="en-US" sz="3200" dirty="0"/>
              <a:t>Troubleshoot common ARM deployment errors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https://docs.microsoft.com/en-us/azure/azure-resource-manager/resource-manager-common-deployment-errors</a:t>
            </a:r>
            <a:endParaRPr lang="fr-FR" sz="3200" dirty="0">
              <a:solidFill>
                <a:schemeClr val="accent1"/>
              </a:solidFill>
            </a:endParaRPr>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425720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Resource Manager</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a:t>Resource Groups</a:t>
            </a:r>
          </a:p>
          <a:p>
            <a:r>
              <a:rPr lang="en-US" sz="3200" dirty="0"/>
              <a:t>Lock resources to prevent unexpected changes: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https://docs.microsoft.com/en-us/azure/azure-resource-manager/resource-group-lock-resources</a:t>
            </a:r>
            <a:endParaRPr lang="en-US" sz="3200"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services that can be moved</a:t>
            </a:r>
            <a:r>
              <a:rPr lang="en-US" sz="3200" dirty="0">
                <a:solidFill>
                  <a:schemeClr val="accent1"/>
                </a:solidFill>
              </a:rPr>
              <a:t>.</a:t>
            </a:r>
          </a:p>
          <a:p>
            <a:r>
              <a:rPr lang="en-US" sz="3200" dirty="0">
                <a:solidFill>
                  <a:schemeClr val="accent1"/>
                </a:solidFill>
                <a:hlinkClick r:id="rId3">
                  <a:extLst>
                    <a:ext uri="{A12FA001-AC4F-418D-AE19-62706E023703}">
                      <ahyp:hlinkClr xmlns:ahyp="http://schemas.microsoft.com/office/drawing/2018/hyperlinkcolor" val="tx"/>
                    </a:ext>
                  </a:extLst>
                </a:hlinkClick>
              </a:rPr>
              <a:t>services that cannot be moved</a:t>
            </a:r>
            <a:endParaRPr lang="en-US" sz="3200" dirty="0">
              <a:solidFill>
                <a:schemeClr val="accent1"/>
              </a:solidFill>
            </a:endParaRPr>
          </a:p>
          <a:p>
            <a:r>
              <a:rPr lang="en-US" sz="3200" dirty="0"/>
              <a:t>Move resources to new resource group or subscription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https://docs.microsoft.com/en-us/azure/azure-resource-manager/resource-group-move-resources</a:t>
            </a:r>
            <a:endParaRPr lang="en-US" sz="3200" dirty="0">
              <a:solidFill>
                <a:schemeClr val="accent1"/>
              </a:solidFill>
            </a:endParaRPr>
          </a:p>
          <a:p>
            <a:r>
              <a:rPr lang="en-US" sz="3200" dirty="0"/>
              <a:t>Removing a Resource Group in Azure : </a:t>
            </a:r>
            <a:r>
              <a:rPr lang="en-US" sz="3200" dirty="0">
                <a:solidFill>
                  <a:schemeClr val="accent1"/>
                </a:solidFill>
                <a:hlinkClick r:id="rId4">
                  <a:extLst>
                    <a:ext uri="{A12FA001-AC4F-418D-AE19-62706E023703}">
                      <ahyp:hlinkClr xmlns:ahyp="http://schemas.microsoft.com/office/drawing/2018/hyperlinkcolor" val="tx"/>
                    </a:ext>
                  </a:extLst>
                </a:hlinkClick>
              </a:rPr>
              <a:t>https://youtu.be/Cfc-Lmpmuhg</a:t>
            </a:r>
            <a:endParaRPr lang="en-US" sz="3200" dirty="0">
              <a:solidFill>
                <a:schemeClr val="accent1"/>
              </a:solidFill>
            </a:endParaRPr>
          </a:p>
          <a:p>
            <a:pPr marL="0" indent="0">
              <a:buNone/>
            </a:pPr>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57084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Microsoft Certification Professional</a:t>
            </a:r>
          </a:p>
        </p:txBody>
      </p:sp>
      <p:sp>
        <p:nvSpPr>
          <p:cNvPr id="3" name="Text Placeholder 2"/>
          <p:cNvSpPr>
            <a:spLocks noGrp="1"/>
          </p:cNvSpPr>
          <p:nvPr>
            <p:ph type="body" sz="quarter" idx="10"/>
          </p:nvPr>
        </p:nvSpPr>
        <p:spPr/>
        <p:txBody>
          <a:bodyPr/>
          <a:lstStyle/>
          <a:p>
            <a:r>
              <a:rPr lang="fr-FR" dirty="0"/>
              <a:t>Examen sur ordinateur</a:t>
            </a:r>
          </a:p>
          <a:p>
            <a:r>
              <a:rPr lang="fr-FR" dirty="0"/>
              <a:t>Jeux de questions avec réponses à sélectionner</a:t>
            </a:r>
          </a:p>
          <a:p>
            <a:r>
              <a:rPr lang="fr-FR" dirty="0"/>
              <a:t>Temps limité</a:t>
            </a:r>
          </a:p>
          <a:p>
            <a:r>
              <a:rPr lang="fr-FR" dirty="0"/>
              <a:t>Validation de connaissances théoriques sur un périmètre donné</a:t>
            </a:r>
          </a:p>
          <a:p>
            <a:r>
              <a:rPr lang="fr-FR" dirty="0"/>
              <a:t>L’expérience est un plus et non un prérequis</a:t>
            </a:r>
          </a:p>
        </p:txBody>
      </p:sp>
    </p:spTree>
    <p:extLst>
      <p:ext uri="{BB962C8B-B14F-4D97-AF65-F5344CB8AC3E}">
        <p14:creationId xmlns:p14="http://schemas.microsoft.com/office/powerpoint/2010/main" val="3737628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Resource Manager</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a:t>Resource Groups</a:t>
            </a:r>
          </a:p>
          <a:p>
            <a:r>
              <a:rPr lang="en-US" sz="3200" dirty="0"/>
              <a:t>Lock resources to prevent unexpected changes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https://docs.microsoft.com/en-us/azure/azure-resource-manager/resource-group-lock-resources</a:t>
            </a:r>
            <a:endParaRPr lang="en-US" sz="3200" dirty="0">
              <a:solidFill>
                <a:schemeClr val="accent1"/>
              </a:solidFill>
            </a:endParaRPr>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966272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Tips, Tricks, and Tools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1375537" cy="5042164"/>
          </a:xfrm>
        </p:spPr>
        <p:txBody>
          <a:bodyPr/>
          <a:lstStyle/>
          <a:p>
            <a:pPr marL="0" indent="0">
              <a:buNone/>
            </a:pPr>
            <a:r>
              <a:rPr lang="fr-FR" sz="3200" u="sng" dirty="0"/>
              <a:t>The Azure Portal</a:t>
            </a:r>
          </a:p>
          <a:p>
            <a:r>
              <a:rPr lang="fr-FR" sz="3200" b="1" dirty="0"/>
              <a:t>Dashboard Favorites - </a:t>
            </a:r>
            <a:r>
              <a:rPr lang="fr-FR" sz="3200" b="1" dirty="0">
                <a:solidFill>
                  <a:schemeClr val="accent1"/>
                </a:solidFill>
                <a:hlinkClick r:id="rId2">
                  <a:extLst>
                    <a:ext uri="{A12FA001-AC4F-418D-AE19-62706E023703}">
                      <ahyp:hlinkClr xmlns:ahyp="http://schemas.microsoft.com/office/drawing/2018/hyperlinkcolor" val="tx"/>
                    </a:ext>
                  </a:extLst>
                </a:hlinkClick>
              </a:rPr>
              <a:t>https://youtu.be/-PGBq9gI75k</a:t>
            </a:r>
            <a:endParaRPr lang="fr-FR" sz="3200" b="1" dirty="0">
              <a:solidFill>
                <a:schemeClr val="accent1"/>
              </a:solidFill>
            </a:endParaRPr>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917431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Tips, Tricks, and Tools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989171"/>
          </a:xfrm>
        </p:spPr>
        <p:txBody>
          <a:bodyPr/>
          <a:lstStyle/>
          <a:p>
            <a:pPr marL="0" indent="0">
              <a:buNone/>
            </a:pPr>
            <a:r>
              <a:rPr lang="fr-FR" sz="3200" u="sng" dirty="0"/>
              <a:t>The Azure Tools and </a:t>
            </a:r>
            <a:r>
              <a:rPr lang="fr-FR" sz="3200" u="sng" dirty="0" err="1"/>
              <a:t>Environment</a:t>
            </a:r>
            <a:endParaRPr lang="fr-FR" sz="3200" u="sng" dirty="0"/>
          </a:p>
          <a:p>
            <a:r>
              <a:rPr lang="fr-FR" sz="3200" b="1" dirty="0"/>
              <a:t>Cloud Shell - </a:t>
            </a:r>
            <a:r>
              <a:rPr lang="fr-FR" sz="3200" b="1" dirty="0">
                <a:solidFill>
                  <a:schemeClr val="accent1"/>
                </a:solidFill>
                <a:hlinkClick r:id="rId2">
                  <a:extLst>
                    <a:ext uri="{A12FA001-AC4F-418D-AE19-62706E023703}">
                      <ahyp:hlinkClr xmlns:ahyp="http://schemas.microsoft.com/office/drawing/2018/hyperlinkcolor" val="tx"/>
                    </a:ext>
                  </a:extLst>
                </a:hlinkClick>
              </a:rPr>
              <a:t>https://sec.ch9.ms/ch9/a161/2aaef1b1-68e2-4f62-815e-118bc95aa161/twc81_high.mp4</a:t>
            </a:r>
            <a:endParaRPr lang="fr-FR" sz="3200" b="1" dirty="0">
              <a:solidFill>
                <a:schemeClr val="accent1"/>
              </a:solidFill>
            </a:endParaRPr>
          </a:p>
          <a:p>
            <a:r>
              <a:rPr lang="en-US" sz="3200" dirty="0"/>
              <a:t>Overview of Azure Cloud Shell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https://docs.microsoft.com/en-us/azure/cloud-shell/overview?view=azurermps-6.5.0</a:t>
            </a:r>
            <a:endParaRPr lang="en-US" sz="3200" dirty="0">
              <a:solidFill>
                <a:schemeClr val="accent1"/>
              </a:solidFill>
            </a:endParaRPr>
          </a:p>
          <a:p>
            <a:r>
              <a:rPr lang="en-US" sz="3200" dirty="0"/>
              <a:t>Get started with Azure CLI 2.0 -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https://docs.microsoft.com/en-us/cli/azure/get-started-with-azure-cli?view=azure-cli-latest</a:t>
            </a:r>
            <a:endParaRPr lang="en-US" sz="3200" dirty="0">
              <a:solidFill>
                <a:schemeClr val="accent1"/>
              </a:solidFill>
            </a:endParaRPr>
          </a:p>
          <a:p>
            <a:r>
              <a:rPr lang="en-US" sz="3200" dirty="0"/>
              <a:t>Azure PowerShell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https://docs.microsoft.com/en-us/powershell/azure/overview?view=azurermps-6.5.0</a:t>
            </a:r>
            <a:endParaRPr lang="en-US" sz="3200" dirty="0">
              <a:solidFill>
                <a:schemeClr val="accent1"/>
              </a:solidFill>
            </a:endParaRPr>
          </a:p>
          <a:p>
            <a:r>
              <a:rPr lang="fr-FR" sz="3200" b="1" dirty="0"/>
              <a:t>Azure PowerShell : </a:t>
            </a:r>
            <a:r>
              <a:rPr lang="fr-FR" sz="3200" b="1" dirty="0">
                <a:solidFill>
                  <a:schemeClr val="accent1"/>
                </a:solidFill>
                <a:hlinkClick r:id="rId6">
                  <a:extLst>
                    <a:ext uri="{A12FA001-AC4F-418D-AE19-62706E023703}">
                      <ahyp:hlinkClr xmlns:ahyp="http://schemas.microsoft.com/office/drawing/2018/hyperlinkcolor" val="tx"/>
                    </a:ext>
                  </a:extLst>
                </a:hlinkClick>
              </a:rPr>
              <a:t>https://youtu.be/BrxEx75HX0Y</a:t>
            </a:r>
            <a:endParaRPr lang="fr-FR" sz="3200" b="1" dirty="0">
              <a:solidFill>
                <a:schemeClr val="accent1"/>
              </a:solidFill>
            </a:endParaRPr>
          </a:p>
          <a:p>
            <a:r>
              <a:rPr lang="fr-FR" sz="3200" b="1" dirty="0"/>
              <a:t>Azure PowerShell Cross-Platform : </a:t>
            </a:r>
            <a:r>
              <a:rPr lang="fr-FR" sz="3200" b="1" dirty="0">
                <a:solidFill>
                  <a:schemeClr val="accent1"/>
                </a:solidFill>
                <a:hlinkClick r:id="rId7">
                  <a:extLst>
                    <a:ext uri="{A12FA001-AC4F-418D-AE19-62706E023703}">
                      <ahyp:hlinkClr xmlns:ahyp="http://schemas.microsoft.com/office/drawing/2018/hyperlinkcolor" val="tx"/>
                    </a:ext>
                  </a:extLst>
                </a:hlinkClick>
              </a:rPr>
              <a:t>https://youtu.be/f70JZ0nr_rM</a:t>
            </a:r>
            <a:endParaRPr lang="fr-FR" sz="3200" b="1" dirty="0">
              <a:solidFill>
                <a:schemeClr val="accent1"/>
              </a:solidFill>
            </a:endParaRPr>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280460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p:txBody>
          <a:bodyPr/>
          <a:lstStyle/>
          <a:p>
            <a:r>
              <a:rPr lang="fr-FR" dirty="0"/>
              <a:t>Azure Tips, Tricks, and Tools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2007244" cy="5042164"/>
          </a:xfrm>
        </p:spPr>
        <p:txBody>
          <a:bodyPr/>
          <a:lstStyle/>
          <a:p>
            <a:pPr marL="0" indent="0">
              <a:buNone/>
            </a:pPr>
            <a:r>
              <a:rPr lang="fr-FR" sz="3200" u="sng" dirty="0"/>
              <a:t>The Azure Tools and </a:t>
            </a:r>
            <a:r>
              <a:rPr lang="fr-FR" sz="3200" u="sng" dirty="0" err="1"/>
              <a:t>Environment</a:t>
            </a:r>
            <a:endParaRPr lang="fr-FR" sz="3200" u="sng" dirty="0"/>
          </a:p>
          <a:p>
            <a:r>
              <a:rPr lang="fr-FR" sz="3200" b="1" dirty="0"/>
              <a:t>Resource Explorer : </a:t>
            </a:r>
            <a:r>
              <a:rPr lang="fr-FR" sz="3200" b="1" dirty="0">
                <a:solidFill>
                  <a:schemeClr val="accent1"/>
                </a:solidFill>
                <a:hlinkClick r:id="rId2">
                  <a:extLst>
                    <a:ext uri="{A12FA001-AC4F-418D-AE19-62706E023703}">
                      <ahyp:hlinkClr xmlns:ahyp="http://schemas.microsoft.com/office/drawing/2018/hyperlinkcolor" val="tx"/>
                    </a:ext>
                  </a:extLst>
                </a:hlinkClick>
              </a:rPr>
              <a:t>https://youtu.be/rtzO8BYdLnw</a:t>
            </a:r>
            <a:endParaRPr lang="fr-FR" sz="3200" b="1" dirty="0">
              <a:solidFill>
                <a:schemeClr val="accent1"/>
              </a:solidFill>
            </a:endParaRPr>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108252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5423B0-50D7-493E-A94D-A6157C37BA1D}"/>
              </a:ext>
            </a:extLst>
          </p:cNvPr>
          <p:cNvSpPr>
            <a:spLocks noGrp="1"/>
          </p:cNvSpPr>
          <p:nvPr>
            <p:ph type="title"/>
          </p:nvPr>
        </p:nvSpPr>
        <p:spPr>
          <a:xfrm>
            <a:off x="0" y="0"/>
            <a:ext cx="11889564" cy="1648326"/>
          </a:xfrm>
        </p:spPr>
        <p:txBody>
          <a:bodyPr/>
          <a:lstStyle/>
          <a:p>
            <a:br>
              <a:rPr lang="fr-FR" dirty="0"/>
            </a:br>
            <a:r>
              <a:rPr lang="fr-FR" b="1" dirty="0"/>
              <a:t>Module 2 :  </a:t>
            </a:r>
            <a:r>
              <a:rPr lang="fr-FR" dirty="0" err="1"/>
              <a:t>Implementing</a:t>
            </a:r>
            <a:r>
              <a:rPr lang="fr-FR" dirty="0"/>
              <a:t> and </a:t>
            </a:r>
            <a:r>
              <a:rPr lang="fr-FR" dirty="0" err="1"/>
              <a:t>Managing</a:t>
            </a:r>
            <a:r>
              <a:rPr lang="fr-FR" dirty="0"/>
              <a:t> Storage</a:t>
            </a:r>
            <a:br>
              <a:rPr lang="fr-FR" dirty="0"/>
            </a:br>
            <a:br>
              <a:rPr lang="fr-FR" dirty="0"/>
            </a:br>
            <a:br>
              <a:rPr lang="fr-FR" dirty="0"/>
            </a:br>
            <a:br>
              <a:rPr lang="fr-FR" dirty="0"/>
            </a:br>
            <a:endParaRPr lang="fr-FR" dirty="0"/>
          </a:p>
        </p:txBody>
      </p:sp>
      <p:sp>
        <p:nvSpPr>
          <p:cNvPr id="2" name="TextBox 1">
            <a:extLst>
              <a:ext uri="{FF2B5EF4-FFF2-40B4-BE49-F238E27FC236}">
                <a16:creationId xmlns:a16="http://schemas.microsoft.com/office/drawing/2014/main" id="{5356B0D2-8FF7-466C-8806-4179F6ADC409}"/>
              </a:ext>
            </a:extLst>
          </p:cNvPr>
          <p:cNvSpPr txBox="1"/>
          <p:nvPr/>
        </p:nvSpPr>
        <p:spPr>
          <a:xfrm>
            <a:off x="962952" y="2112021"/>
            <a:ext cx="8334797" cy="3269183"/>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Overview</a:t>
            </a:r>
            <a:r>
              <a:rPr lang="fr-FR" sz="2800" dirty="0">
                <a:solidFill>
                  <a:schemeClr val="bg1"/>
                </a:solidFill>
                <a:latin typeface="+mj-lt"/>
              </a:rPr>
              <a:t> of Azure Storage</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Storage Services</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Securing</a:t>
            </a:r>
            <a:r>
              <a:rPr lang="fr-FR" sz="2800" dirty="0">
                <a:solidFill>
                  <a:schemeClr val="bg1"/>
                </a:solidFill>
                <a:latin typeface="+mj-lt"/>
              </a:rPr>
              <a:t> and </a:t>
            </a:r>
            <a:r>
              <a:rPr lang="fr-FR" sz="2800" dirty="0" err="1">
                <a:solidFill>
                  <a:schemeClr val="bg1"/>
                </a:solidFill>
                <a:latin typeface="+mj-lt"/>
              </a:rPr>
              <a:t>Managing</a:t>
            </a:r>
            <a:r>
              <a:rPr lang="fr-FR" sz="2800" dirty="0">
                <a:solidFill>
                  <a:schemeClr val="bg1"/>
                </a:solidFill>
                <a:latin typeface="+mj-lt"/>
              </a:rPr>
              <a:t> Storage</a:t>
            </a:r>
          </a:p>
          <a:p>
            <a:pPr marL="457200" indent="-457200">
              <a:lnSpc>
                <a:spcPct val="90000"/>
              </a:lnSpc>
              <a:spcAft>
                <a:spcPts val="600"/>
              </a:spcAft>
              <a:buFont typeface="Arial" panose="020B0604020202020204" pitchFamily="34" charset="0"/>
              <a:buChar char="•"/>
            </a:pPr>
            <a:r>
              <a:rPr lang="fr-FR" sz="2800" dirty="0" err="1">
                <a:solidFill>
                  <a:schemeClr val="bg1"/>
                </a:solidFill>
                <a:latin typeface="+mj-lt"/>
              </a:rPr>
              <a:t>Storing</a:t>
            </a:r>
            <a:r>
              <a:rPr lang="fr-FR" sz="2800" dirty="0">
                <a:solidFill>
                  <a:schemeClr val="bg1"/>
                </a:solidFill>
                <a:latin typeface="+mj-lt"/>
              </a:rPr>
              <a:t> and </a:t>
            </a:r>
            <a:r>
              <a:rPr lang="fr-FR" sz="2800" dirty="0" err="1">
                <a:solidFill>
                  <a:schemeClr val="bg1"/>
                </a:solidFill>
                <a:latin typeface="+mj-lt"/>
              </a:rPr>
              <a:t>Accessing</a:t>
            </a:r>
            <a:r>
              <a:rPr lang="fr-FR" sz="2800" dirty="0">
                <a:solidFill>
                  <a:schemeClr val="bg1"/>
                </a:solidFill>
                <a:latin typeface="+mj-lt"/>
              </a:rPr>
              <a:t> Data</a:t>
            </a:r>
          </a:p>
          <a:p>
            <a:pPr marL="457200" indent="-457200">
              <a:lnSpc>
                <a:spcPct val="90000"/>
              </a:lnSpc>
              <a:spcAft>
                <a:spcPts val="600"/>
              </a:spcAft>
              <a:buFont typeface="Arial" panose="020B0604020202020204" pitchFamily="34" charset="0"/>
              <a:buChar char="•"/>
            </a:pPr>
            <a:r>
              <a:rPr lang="fr-FR" sz="2800" dirty="0">
                <a:solidFill>
                  <a:schemeClr val="bg1"/>
                </a:solidFill>
                <a:latin typeface="+mj-lt"/>
              </a:rPr>
              <a:t>Monitoring Storage</a:t>
            </a:r>
          </a:p>
        </p:txBody>
      </p:sp>
    </p:spTree>
    <p:extLst>
      <p:ext uri="{BB962C8B-B14F-4D97-AF65-F5344CB8AC3E}">
        <p14:creationId xmlns:p14="http://schemas.microsoft.com/office/powerpoint/2010/main" val="363761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Stockage dans Azure</a:t>
            </a:r>
            <a:endParaRPr lang="fr-FR" dirty="0"/>
          </a:p>
        </p:txBody>
      </p:sp>
      <p:sp>
        <p:nvSpPr>
          <p:cNvPr id="3" name="Text Placeholder 2"/>
          <p:cNvSpPr>
            <a:spLocks noGrp="1"/>
          </p:cNvSpPr>
          <p:nvPr>
            <p:ph type="body" sz="quarter" idx="10"/>
          </p:nvPr>
        </p:nvSpPr>
        <p:spPr>
          <a:xfrm>
            <a:off x="529661" y="1240648"/>
            <a:ext cx="11375537" cy="2084319"/>
          </a:xfrm>
        </p:spPr>
        <p:txBody>
          <a:bodyPr/>
          <a:lstStyle/>
          <a:p>
            <a:r>
              <a:rPr lang="fr-FR" dirty="0"/>
              <a:t>Compte de stockage (GPv1, Blob, GPv2)</a:t>
            </a:r>
          </a:p>
          <a:p>
            <a:r>
              <a:rPr lang="fr-FR" dirty="0"/>
              <a:t>Options de redondance</a:t>
            </a:r>
          </a:p>
          <a:p>
            <a:pPr lvl="1"/>
            <a:r>
              <a:rPr lang="fr-FR" dirty="0" err="1"/>
              <a:t>Locally</a:t>
            </a:r>
            <a:r>
              <a:rPr lang="fr-FR" dirty="0"/>
              <a:t> </a:t>
            </a:r>
            <a:r>
              <a:rPr lang="fr-FR" dirty="0" err="1"/>
              <a:t>Redundant</a:t>
            </a:r>
            <a:r>
              <a:rPr lang="fr-FR" dirty="0"/>
              <a:t> Storage (LRS) / </a:t>
            </a:r>
            <a:r>
              <a:rPr lang="fr-FR" dirty="0" err="1"/>
              <a:t>Geographically</a:t>
            </a:r>
            <a:r>
              <a:rPr lang="fr-FR" dirty="0"/>
              <a:t> </a:t>
            </a:r>
            <a:r>
              <a:rPr lang="fr-FR" dirty="0" err="1"/>
              <a:t>Redundant</a:t>
            </a:r>
            <a:r>
              <a:rPr lang="fr-FR" dirty="0"/>
              <a:t> </a:t>
            </a:r>
            <a:r>
              <a:rPr lang="fr-FR" dirty="0" err="1"/>
              <a:t>storage</a:t>
            </a:r>
            <a:r>
              <a:rPr lang="fr-FR" dirty="0"/>
              <a:t> (GRS)</a:t>
            </a:r>
          </a:p>
          <a:p>
            <a:pPr lvl="1"/>
            <a:r>
              <a:rPr lang="fr-FR" dirty="0"/>
              <a:t>Read-Access </a:t>
            </a:r>
            <a:r>
              <a:rPr lang="fr-FR" dirty="0" err="1"/>
              <a:t>Geographically</a:t>
            </a:r>
            <a:r>
              <a:rPr lang="fr-FR" dirty="0"/>
              <a:t> </a:t>
            </a:r>
            <a:r>
              <a:rPr lang="fr-FR" dirty="0" err="1"/>
              <a:t>Redundant</a:t>
            </a:r>
            <a:r>
              <a:rPr lang="fr-FR" dirty="0"/>
              <a:t> Storage (RAGRS)</a:t>
            </a:r>
          </a:p>
          <a:p>
            <a:pPr lvl="1"/>
            <a:r>
              <a:rPr lang="fr-FR" dirty="0"/>
              <a:t>Zone </a:t>
            </a:r>
            <a:r>
              <a:rPr lang="fr-FR" dirty="0" err="1"/>
              <a:t>Redundant</a:t>
            </a:r>
            <a:r>
              <a:rPr lang="fr-FR" dirty="0"/>
              <a:t> Storage (ZRS v2), Zone </a:t>
            </a:r>
            <a:r>
              <a:rPr lang="fr-FR" dirty="0" err="1"/>
              <a:t>Redundant</a:t>
            </a:r>
            <a:r>
              <a:rPr lang="fr-FR" dirty="0"/>
              <a:t> Storage </a:t>
            </a:r>
            <a:r>
              <a:rPr lang="fr-FR" dirty="0" err="1"/>
              <a:t>Classic</a:t>
            </a:r>
            <a:endParaRPr lang="fr-FR" dirty="0"/>
          </a:p>
          <a:p>
            <a:r>
              <a:rPr lang="fr-FR" dirty="0"/>
              <a:t>Blob | Table | Queue | File</a:t>
            </a:r>
          </a:p>
          <a:p>
            <a:pPr lvl="1"/>
            <a:r>
              <a:rPr lang="fr-FR" dirty="0"/>
              <a:t>Clés primaires ou secondaire d’accès, Secure Access </a:t>
            </a:r>
            <a:r>
              <a:rPr lang="fr-FR" dirty="0" err="1"/>
              <a:t>Token</a:t>
            </a:r>
            <a:r>
              <a:rPr lang="fr-FR" dirty="0"/>
              <a:t> (SAS)</a:t>
            </a:r>
          </a:p>
          <a:p>
            <a:r>
              <a:rPr lang="fr-FR" dirty="0"/>
              <a:t>Premium / Standard / Cool / Archive</a:t>
            </a:r>
          </a:p>
          <a:p>
            <a:r>
              <a:rPr lang="fr-FR" dirty="0"/>
              <a:t>Outils de copie : </a:t>
            </a:r>
            <a:r>
              <a:rPr lang="fr-FR" dirty="0" err="1"/>
              <a:t>Azcopy</a:t>
            </a:r>
            <a:r>
              <a:rPr lang="fr-FR" dirty="0"/>
              <a:t>, Azure Storage Explorer</a:t>
            </a:r>
          </a:p>
          <a:p>
            <a:r>
              <a:rPr lang="fr-FR" dirty="0"/>
              <a:t>Outils d’export/import, Azure </a:t>
            </a:r>
            <a:r>
              <a:rPr lang="fr-FR" dirty="0" err="1"/>
              <a:t>Databox</a:t>
            </a:r>
            <a:endParaRPr lang="fr-FR" dirty="0"/>
          </a:p>
          <a:p>
            <a:endParaRPr lang="fr-FR" dirty="0"/>
          </a:p>
        </p:txBody>
      </p:sp>
      <p:pic>
        <p:nvPicPr>
          <p:cNvPr id="5" name="Picture 4">
            <a:extLst>
              <a:ext uri="{FF2B5EF4-FFF2-40B4-BE49-F238E27FC236}">
                <a16:creationId xmlns:a16="http://schemas.microsoft.com/office/drawing/2014/main" id="{9DE34C4B-E7EA-4616-BA9D-3DDD4B9BC7B9}"/>
              </a:ext>
            </a:extLst>
          </p:cNvPr>
          <p:cNvPicPr>
            <a:picLocks noChangeAspect="1"/>
          </p:cNvPicPr>
          <p:nvPr/>
        </p:nvPicPr>
        <p:blipFill>
          <a:blip r:embed="rId3"/>
          <a:stretch>
            <a:fillRect/>
          </a:stretch>
        </p:blipFill>
        <p:spPr>
          <a:xfrm>
            <a:off x="10417508" y="842887"/>
            <a:ext cx="1556777" cy="1556777"/>
          </a:xfrm>
          <a:prstGeom prst="rect">
            <a:avLst/>
          </a:prstGeom>
        </p:spPr>
      </p:pic>
      <p:pic>
        <p:nvPicPr>
          <p:cNvPr id="8" name="Picture 7">
            <a:extLst>
              <a:ext uri="{FF2B5EF4-FFF2-40B4-BE49-F238E27FC236}">
                <a16:creationId xmlns:a16="http://schemas.microsoft.com/office/drawing/2014/main" id="{81F56B09-00E2-4825-9AA2-7E849FC32093}"/>
              </a:ext>
            </a:extLst>
          </p:cNvPr>
          <p:cNvPicPr>
            <a:picLocks noChangeAspect="1"/>
          </p:cNvPicPr>
          <p:nvPr/>
        </p:nvPicPr>
        <p:blipFill>
          <a:blip r:embed="rId4"/>
          <a:stretch>
            <a:fillRect/>
          </a:stretch>
        </p:blipFill>
        <p:spPr>
          <a:xfrm>
            <a:off x="10437437" y="3917311"/>
            <a:ext cx="1467761" cy="1467761"/>
          </a:xfrm>
          <a:prstGeom prst="rect">
            <a:avLst/>
          </a:prstGeom>
        </p:spPr>
      </p:pic>
    </p:spTree>
    <p:extLst>
      <p:ext uri="{BB962C8B-B14F-4D97-AF65-F5344CB8AC3E}">
        <p14:creationId xmlns:p14="http://schemas.microsoft.com/office/powerpoint/2010/main" val="20367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Azure pour le </a:t>
            </a:r>
            <a:r>
              <a:rPr lang="en-US" dirty="0" err="1"/>
              <a:t>stockage</a:t>
            </a:r>
            <a:endParaRPr lang="en-US" dirty="0"/>
          </a:p>
        </p:txBody>
      </p:sp>
      <p:sp>
        <p:nvSpPr>
          <p:cNvPr id="7" name="Rectangle 6"/>
          <p:cNvSpPr/>
          <p:nvPr/>
        </p:nvSpPr>
        <p:spPr bwMode="auto">
          <a:xfrm>
            <a:off x="2754626"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31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56600"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8566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a:ln>
                  <a:noFill/>
                </a:ln>
                <a:solidFill>
                  <a:srgbClr val="FFFFFF"/>
                </a:solidFill>
                <a:effectLst/>
                <a:uLnTx/>
                <a:uFillTx/>
                <a:latin typeface="Segoe UI"/>
                <a:ea typeface="+mn-ea"/>
                <a:cs typeface="+mn-cs"/>
              </a:rPr>
              <a:t>Partages réseaux managés utilisés par les VM dans Azure ou depuis Internet</a:t>
            </a:r>
          </a:p>
          <a:p>
            <a:pPr marL="0" marR="0" lvl="0" indent="0" algn="l" defTabSz="856600"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Accès SMB et REST</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Utilisable en lift and shift par les applications héritées</a:t>
            </a:r>
          </a:p>
        </p:txBody>
      </p:sp>
      <p:sp>
        <p:nvSpPr>
          <p:cNvPr id="8" name="Rectangle 7"/>
          <p:cNvSpPr/>
          <p:nvPr/>
        </p:nvSpPr>
        <p:spPr bwMode="auto">
          <a:xfrm>
            <a:off x="381104"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31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endParaRPr kumimoji="0" lang="fr-FR" sz="3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Disques persistants pour les VM en IaaS</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Disques en stockage standard (HDD ou SSD) ou premium (SSD)</a:t>
            </a:r>
          </a:p>
        </p:txBody>
      </p:sp>
      <p:sp>
        <p:nvSpPr>
          <p:cNvPr id="14" name="Rectangle 13"/>
          <p:cNvSpPr/>
          <p:nvPr/>
        </p:nvSpPr>
        <p:spPr bwMode="auto">
          <a:xfrm>
            <a:off x="381104" y="5751095"/>
            <a:ext cx="11825481" cy="94611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ctr" anchorCtr="0" forceAA="0" compatLnSpc="1">
            <a:prstTxWarp prst="textNoShape">
              <a:avLst/>
            </a:prstTxWarp>
            <a:noAutofit/>
          </a:bodyPr>
          <a:lstStyle/>
          <a:p>
            <a:pPr marL="0" marR="0" lvl="0" indent="0" algn="ctr" defTabSz="856695"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Construit sur un système unifié de stockage distribué</a:t>
            </a:r>
          </a:p>
          <a:p>
            <a:pPr marL="0" marR="0" lvl="0" indent="0" algn="ctr" defTabSz="856695"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Durabilité, Chiffrement au repos, Réplication, Tolérance aux pannes, Auto Load-Balancing</a:t>
            </a:r>
          </a:p>
        </p:txBody>
      </p:sp>
      <p:grpSp>
        <p:nvGrpSpPr>
          <p:cNvPr id="11" name="Group 10"/>
          <p:cNvGrpSpPr/>
          <p:nvPr/>
        </p:nvGrpSpPr>
        <p:grpSpPr>
          <a:xfrm>
            <a:off x="149773" y="1211587"/>
            <a:ext cx="5718825" cy="1385274"/>
            <a:chOff x="148911" y="1211262"/>
            <a:chExt cx="5719632" cy="1385470"/>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fr-FR" sz="2800" b="1" i="0" u="none" strike="noStrike" kern="0" cap="none" spc="-30" normalizeH="0" baseline="0" noProof="0">
                  <a:ln w="3175">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IaaS</a:t>
              </a:r>
            </a:p>
          </p:txBody>
        </p:sp>
        <p:grpSp>
          <p:nvGrpSpPr>
            <p:cNvPr id="56" name="Group 55"/>
            <p:cNvGrpSpPr/>
            <p:nvPr/>
          </p:nvGrpSpPr>
          <p:grpSpPr>
            <a:xfrm>
              <a:off x="1209908" y="1673113"/>
              <a:ext cx="2377141" cy="923619"/>
              <a:chOff x="8107511" y="4954363"/>
              <a:chExt cx="2377141" cy="923619"/>
            </a:xfrm>
          </p:grpSpPr>
          <p:sp>
            <p:nvSpPr>
              <p:cNvPr id="46" name="TextBox 45"/>
              <p:cNvSpPr txBox="1"/>
              <p:nvPr/>
            </p:nvSpPr>
            <p:spPr>
              <a:xfrm>
                <a:off x="8107511" y="5139811"/>
                <a:ext cx="2377141" cy="738171"/>
              </a:xfrm>
              <a:prstGeom prst="rect">
                <a:avLst/>
              </a:prstGeom>
              <a:noFill/>
            </p:spPr>
            <p:txBody>
              <a:bodyPr wrap="square" lIns="639898" tIns="146262" rIns="182828" bIns="146262" rtlCol="0">
                <a:spAutoFit/>
              </a:bodyPr>
              <a:lstStyle/>
              <a:p>
                <a:pPr marL="0" marR="0" lvl="0" indent="0" algn="ctr"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Machines virtuelles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Stockage</a:t>
                </a:r>
              </a:p>
            </p:txBody>
          </p:sp>
        </p:grpSp>
        <p:grpSp>
          <p:nvGrpSpPr>
            <p:cNvPr id="57" name="Group 56"/>
            <p:cNvGrpSpPr/>
            <p:nvPr/>
          </p:nvGrpSpPr>
          <p:grpSpPr>
            <a:xfrm>
              <a:off x="3148610" y="1720328"/>
              <a:ext cx="2719933" cy="838201"/>
              <a:chOff x="9878197"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fr-FR" sz="2400" b="0" i="0" u="none" strike="noStrike" kern="0" cap="none" spc="0" normalizeH="0" baseline="0" noProof="0">
                  <a:ln w="3175">
                    <a:noFill/>
                  </a:ln>
                  <a:gradFill>
                    <a:gsLst>
                      <a:gs pos="83772">
                        <a:srgbClr val="353535"/>
                      </a:gs>
                      <a:gs pos="42857">
                        <a:srgbClr val="353535"/>
                      </a:gs>
                    </a:gsLst>
                    <a:lin ang="5400000" scaled="0"/>
                  </a:gradFill>
                  <a:effectLst/>
                  <a:uLnTx/>
                  <a:uFillTx/>
                  <a:latin typeface="Segoe UI"/>
                  <a:ea typeface="+mn-ea"/>
                  <a:cs typeface="Segoe UI" pitchFamily="34" charset="0"/>
                </a:endParaRPr>
              </a:p>
            </p:txBody>
          </p:sp>
          <p:sp>
            <p:nvSpPr>
              <p:cNvPr id="51" name="TextBox 50"/>
              <p:cNvSpPr txBox="1"/>
              <p:nvPr/>
            </p:nvSpPr>
            <p:spPr>
              <a:xfrm>
                <a:off x="9878197" y="5266271"/>
                <a:ext cx="2719933" cy="516992"/>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Réseau</a:t>
                </a:r>
              </a:p>
            </p:txBody>
          </p:sp>
        </p:grpSp>
      </p:grpSp>
      <p:sp>
        <p:nvSpPr>
          <p:cNvPr id="60" name="Rectangle 59"/>
          <p:cNvSpPr/>
          <p:nvPr/>
        </p:nvSpPr>
        <p:spPr bwMode="auto">
          <a:xfrm>
            <a:off x="5128147"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3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Objets de stockage dans le cloud hautement scalable accessible en REST</a:t>
            </a:r>
          </a:p>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Segoe UI"/>
                <a:ea typeface="+mn-ea"/>
                <a:cs typeface="+mn-cs"/>
              </a:rPr>
              <a:t>Stockage premium, hot, cool ou archive</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9875194"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31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5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File d’attente très fiable pour communication intra ou </a:t>
            </a:r>
            <a:r>
              <a:rPr kumimoji="0" lang="fr-FR" sz="1599"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inter-services</a:t>
            </a:r>
            <a:r>
              <a:rPr kumimoji="0" lang="fr-FR"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p>
        </p:txBody>
      </p:sp>
      <p:sp>
        <p:nvSpPr>
          <p:cNvPr id="62" name="Rectangle 61"/>
          <p:cNvSpPr/>
          <p:nvPr/>
        </p:nvSpPr>
        <p:spPr bwMode="auto">
          <a:xfrm>
            <a:off x="7501671"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31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856695"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a:ln>
                  <a:noFill/>
                </a:ln>
                <a:solidFill>
                  <a:srgbClr val="FFFFFF"/>
                </a:solidFill>
                <a:effectLst/>
                <a:uLnTx/>
                <a:uFillTx/>
                <a:latin typeface="Segoe UI"/>
                <a:ea typeface="+mn-ea"/>
                <a:cs typeface="+mn-cs"/>
              </a:rPr>
              <a:t>Stockage cloud NoSQL massivement scalable</a:t>
            </a: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56695" rtl="0" eaLnBrk="1" fontAlgn="base" latinLnBrk="0" hangingPunct="1">
              <a:lnSpc>
                <a:spcPct val="100000"/>
              </a:lnSpc>
              <a:spcBef>
                <a:spcPct val="0"/>
              </a:spcBef>
              <a:spcAft>
                <a:spcPct val="0"/>
              </a:spcAft>
              <a:buClrTx/>
              <a:buSzTx/>
              <a:buFontTx/>
              <a:buNone/>
              <a:tabLst/>
              <a:defRPr/>
            </a:pPr>
            <a:endParaRPr kumimoji="0" lang="fr-FR"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128147" y="1214242"/>
            <a:ext cx="7949679" cy="1298917"/>
            <a:chOff x="5127992" y="1213918"/>
            <a:chExt cx="7950807"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fr-FR" sz="2800" b="1" i="0" u="none" strike="noStrike" kern="0" cap="none" spc="-30" normalizeH="0" baseline="0" noProof="0">
                  <a:ln w="3175">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PaaS</a:t>
              </a:r>
            </a:p>
          </p:txBody>
        </p:sp>
        <p:grpSp>
          <p:nvGrpSpPr>
            <p:cNvPr id="64" name="Group 63"/>
            <p:cNvGrpSpPr/>
            <p:nvPr/>
          </p:nvGrpSpPr>
          <p:grpSpPr>
            <a:xfrm>
              <a:off x="5127992" y="1614312"/>
              <a:ext cx="2719933" cy="747183"/>
              <a:chOff x="380275" y="4884555"/>
              <a:chExt cx="2719933" cy="747183"/>
            </a:xfrm>
          </p:grpSpPr>
          <p:sp>
            <p:nvSpPr>
              <p:cNvPr id="65" name="TextBox 64"/>
              <p:cNvSpPr txBox="1"/>
              <p:nvPr/>
            </p:nvSpPr>
            <p:spPr>
              <a:xfrm>
                <a:off x="380275" y="4884555"/>
                <a:ext cx="2719933" cy="747183"/>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b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b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4" tIns="44797" rIns="89594" bIns="44797"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762" b="0"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4" tIns="46616" rIns="93234" bIns="4661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224" b="0" i="0" u="none" strike="noStrike" kern="0" cap="none" spc="0" normalizeH="0" baseline="0" noProof="0">
                    <a:ln>
                      <a:noFill/>
                    </a:ln>
                    <a:gradFill>
                      <a:gsLst>
                        <a:gs pos="83772">
                          <a:srgbClr val="353535"/>
                        </a:gs>
                        <a:gs pos="42857">
                          <a:srgbClr val="353535"/>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Web </a:t>
                </a:r>
                <a:b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b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et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Serverless </a:t>
                </a:r>
                <a:b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b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762" b="0"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39898" tIns="146262" rIns="182828" bIns="146262" rtlCol="0">
                <a:spAutoFit/>
              </a:bodyPr>
              <a:lstStyle/>
              <a:p>
                <a:pPr marL="0" marR="0" lvl="0" indent="0" algn="l" defTabSz="932418" rtl="0" eaLnBrk="1" fontAlgn="auto" latinLnBrk="0" hangingPunct="1">
                  <a:lnSpc>
                    <a:spcPct val="90000"/>
                  </a:lnSpc>
                  <a:spcBef>
                    <a:spcPts val="1800"/>
                  </a:spcBef>
                  <a:spcAft>
                    <a:spcPts val="0"/>
                  </a:spcAft>
                  <a:buClrTx/>
                  <a:buSzTx/>
                  <a:buFontTx/>
                  <a:buNone/>
                  <a:tabLst/>
                  <a:defRPr/>
                </a:pPr>
                <a:r>
                  <a:rPr kumimoji="0" lang="fr-FR" sz="1598" b="1" i="0" u="none" strike="noStrike" kern="0" cap="none" spc="0" normalizeH="0" baseline="0" noProof="0">
                    <a:ln>
                      <a:noFill/>
                    </a:ln>
                    <a:gradFill>
                      <a:gsLst>
                        <a:gs pos="83772">
                          <a:srgbClr val="353535"/>
                        </a:gs>
                        <a:gs pos="42857">
                          <a:srgbClr val="353535"/>
                        </a:gs>
                      </a:gsLst>
                      <a:lin ang="5400000" scaled="0"/>
                    </a:gradFill>
                    <a:effectLst/>
                    <a:uLnTx/>
                    <a:uFillTx/>
                    <a:latin typeface="Segoe UI"/>
                    <a:ea typeface="+mn-ea"/>
                    <a:cs typeface="Segoe UI Semilight" panose="020B0402040204020203" pitchFamily="34" charset="0"/>
                  </a:rPr>
                  <a:t>Microservices</a:t>
                </a:r>
              </a:p>
            </p:txBody>
          </p:sp>
        </p:grpSp>
      </p:grpSp>
    </p:spTree>
    <p:extLst>
      <p:ext uri="{BB962C8B-B14F-4D97-AF65-F5344CB8AC3E}">
        <p14:creationId xmlns:p14="http://schemas.microsoft.com/office/powerpoint/2010/main" val="7454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1C69FF-85DD-43C0-BADA-75062A96E18A}"/>
              </a:ext>
            </a:extLst>
          </p:cNvPr>
          <p:cNvSpPr>
            <a:spLocks noGrp="1"/>
          </p:cNvSpPr>
          <p:nvPr>
            <p:ph type="title"/>
          </p:nvPr>
        </p:nvSpPr>
        <p:spPr/>
        <p:txBody>
          <a:bodyPr/>
          <a:lstStyle/>
          <a:p>
            <a:r>
              <a:rPr lang="fr-FR" dirty="0"/>
              <a:t>Type de compte de stockage</a:t>
            </a:r>
          </a:p>
        </p:txBody>
      </p:sp>
      <p:sp>
        <p:nvSpPr>
          <p:cNvPr id="5" name="Text Placeholder 4">
            <a:extLst>
              <a:ext uri="{FF2B5EF4-FFF2-40B4-BE49-F238E27FC236}">
                <a16:creationId xmlns:a16="http://schemas.microsoft.com/office/drawing/2014/main" id="{C459F606-EF7B-441C-BFB8-7752F4F78E50}"/>
              </a:ext>
            </a:extLst>
          </p:cNvPr>
          <p:cNvSpPr>
            <a:spLocks noGrp="1"/>
          </p:cNvSpPr>
          <p:nvPr>
            <p:ph type="body" sz="quarter" idx="10"/>
          </p:nvPr>
        </p:nvSpPr>
        <p:spPr>
          <a:xfrm>
            <a:off x="529662" y="1476623"/>
            <a:ext cx="7992394" cy="4678204"/>
          </a:xfrm>
        </p:spPr>
        <p:txBody>
          <a:bodyPr/>
          <a:lstStyle/>
          <a:p>
            <a:r>
              <a:rPr lang="fr-FR" dirty="0"/>
              <a:t>General </a:t>
            </a:r>
            <a:r>
              <a:rPr lang="fr-FR" dirty="0" err="1"/>
              <a:t>purpose</a:t>
            </a:r>
            <a:r>
              <a:rPr lang="fr-FR" dirty="0"/>
              <a:t> v1 (Storage)</a:t>
            </a:r>
          </a:p>
          <a:p>
            <a:pPr lvl="1"/>
            <a:r>
              <a:rPr lang="fr-FR" sz="2800" dirty="0"/>
              <a:t>Type historique</a:t>
            </a:r>
          </a:p>
          <a:p>
            <a:r>
              <a:rPr lang="fr-FR" dirty="0"/>
              <a:t>Blob </a:t>
            </a:r>
            <a:r>
              <a:rPr lang="fr-FR" dirty="0" err="1"/>
              <a:t>storage</a:t>
            </a:r>
            <a:r>
              <a:rPr lang="fr-FR" dirty="0"/>
              <a:t> (</a:t>
            </a:r>
            <a:r>
              <a:rPr lang="fr-FR" dirty="0" err="1"/>
              <a:t>BlobStorage</a:t>
            </a:r>
            <a:r>
              <a:rPr lang="fr-FR" dirty="0"/>
              <a:t>)</a:t>
            </a:r>
          </a:p>
          <a:p>
            <a:pPr lvl="1"/>
            <a:r>
              <a:rPr lang="fr-FR" sz="2800" dirty="0"/>
              <a:t>Type limitant l’usage à du stockage Block Blobs</a:t>
            </a:r>
          </a:p>
          <a:p>
            <a:r>
              <a:rPr lang="fr-FR" dirty="0"/>
              <a:t>General </a:t>
            </a:r>
            <a:r>
              <a:rPr lang="fr-FR" dirty="0" err="1"/>
              <a:t>purpose</a:t>
            </a:r>
            <a:r>
              <a:rPr lang="fr-FR" dirty="0"/>
              <a:t> v2 (StorageV2)</a:t>
            </a:r>
          </a:p>
          <a:p>
            <a:pPr lvl="1"/>
            <a:r>
              <a:rPr lang="fr-FR" sz="2800" dirty="0"/>
              <a:t>Le nouveau type intégrant de nombreuses évolutions techniques et un changement dans la facturation</a:t>
            </a:r>
          </a:p>
        </p:txBody>
      </p:sp>
      <p:pic>
        <p:nvPicPr>
          <p:cNvPr id="6" name="Picture 5">
            <a:extLst>
              <a:ext uri="{FF2B5EF4-FFF2-40B4-BE49-F238E27FC236}">
                <a16:creationId xmlns:a16="http://schemas.microsoft.com/office/drawing/2014/main" id="{193B95A2-3FD1-4D2B-8828-B45A3CCE0A2E}"/>
              </a:ext>
            </a:extLst>
          </p:cNvPr>
          <p:cNvPicPr>
            <a:picLocks noChangeAspect="1"/>
          </p:cNvPicPr>
          <p:nvPr/>
        </p:nvPicPr>
        <p:blipFill>
          <a:blip r:embed="rId3"/>
          <a:stretch>
            <a:fillRect/>
          </a:stretch>
        </p:blipFill>
        <p:spPr>
          <a:xfrm>
            <a:off x="8522055" y="720969"/>
            <a:ext cx="3914419" cy="6273556"/>
          </a:xfrm>
          <a:prstGeom prst="rect">
            <a:avLst/>
          </a:prstGeom>
        </p:spPr>
      </p:pic>
      <p:sp>
        <p:nvSpPr>
          <p:cNvPr id="7" name="Rectangle 6">
            <a:extLst>
              <a:ext uri="{FF2B5EF4-FFF2-40B4-BE49-F238E27FC236}">
                <a16:creationId xmlns:a16="http://schemas.microsoft.com/office/drawing/2014/main" id="{B34B471A-CA86-4AFD-885D-28A4E4A9E01B}"/>
              </a:ext>
            </a:extLst>
          </p:cNvPr>
          <p:cNvSpPr/>
          <p:nvPr/>
        </p:nvSpPr>
        <p:spPr bwMode="auto">
          <a:xfrm>
            <a:off x="8721969" y="3789485"/>
            <a:ext cx="3604846" cy="1696915"/>
          </a:xfrm>
          <a:prstGeom prst="rect">
            <a:avLst/>
          </a:prstGeom>
          <a:solidFill>
            <a:srgbClr val="FFC000">
              <a:alpha val="20000"/>
            </a:srgb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5450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41F7-1C6E-4A10-83B4-9CF7DBA9A926}"/>
              </a:ext>
            </a:extLst>
          </p:cNvPr>
          <p:cNvSpPr>
            <a:spLocks noGrp="1"/>
          </p:cNvSpPr>
          <p:nvPr>
            <p:ph type="title"/>
          </p:nvPr>
        </p:nvSpPr>
        <p:spPr/>
        <p:txBody>
          <a:bodyPr/>
          <a:lstStyle/>
          <a:p>
            <a:r>
              <a:rPr lang="fr-FR" dirty="0"/>
              <a:t>Blob Storage</a:t>
            </a:r>
          </a:p>
        </p:txBody>
      </p:sp>
      <p:sp>
        <p:nvSpPr>
          <p:cNvPr id="3" name="Text Placeholder 2">
            <a:extLst>
              <a:ext uri="{FF2B5EF4-FFF2-40B4-BE49-F238E27FC236}">
                <a16:creationId xmlns:a16="http://schemas.microsoft.com/office/drawing/2014/main" id="{CC73A09C-7E56-4F54-8D14-0EFB40F0D5C1}"/>
              </a:ext>
            </a:extLst>
          </p:cNvPr>
          <p:cNvSpPr>
            <a:spLocks noGrp="1"/>
          </p:cNvSpPr>
          <p:nvPr>
            <p:ph type="body" sz="quarter" idx="10"/>
          </p:nvPr>
        </p:nvSpPr>
        <p:spPr>
          <a:xfrm>
            <a:off x="529662" y="1385183"/>
            <a:ext cx="7468164" cy="5551071"/>
          </a:xfrm>
        </p:spPr>
        <p:txBody>
          <a:bodyPr/>
          <a:lstStyle/>
          <a:p>
            <a:r>
              <a:rPr lang="fr-FR" sz="3600" dirty="0">
                <a:solidFill>
                  <a:srgbClr val="C00000"/>
                </a:solidFill>
              </a:rPr>
              <a:t>Pour du stockage de block blob uniquement </a:t>
            </a:r>
          </a:p>
          <a:p>
            <a:pPr lvl="1"/>
            <a:r>
              <a:rPr lang="fr-FR" sz="1920" dirty="0">
                <a:solidFill>
                  <a:srgbClr val="C00000"/>
                </a:solidFill>
              </a:rPr>
              <a:t>Pas utilisable pour les disques durs virtuels des VM Azure</a:t>
            </a:r>
          </a:p>
          <a:p>
            <a:r>
              <a:rPr lang="fr-FR" sz="3600" dirty="0"/>
              <a:t>ARM uniquement</a:t>
            </a:r>
          </a:p>
          <a:p>
            <a:r>
              <a:rPr lang="fr-FR" sz="3600" dirty="0"/>
              <a:t>Choix d’un Access Tier par défaut (Premium, Hot ou Cool)</a:t>
            </a:r>
          </a:p>
          <a:p>
            <a:r>
              <a:rPr lang="fr-FR" sz="3600" dirty="0"/>
              <a:t>Blob </a:t>
            </a:r>
            <a:r>
              <a:rPr lang="fr-FR" sz="3600" dirty="0" err="1"/>
              <a:t>Tiering</a:t>
            </a:r>
            <a:r>
              <a:rPr lang="fr-FR" sz="3600" dirty="0"/>
              <a:t> si LRS</a:t>
            </a:r>
          </a:p>
          <a:p>
            <a:r>
              <a:rPr lang="fr-FR" sz="3600" dirty="0"/>
              <a:t>Blob Storage Events</a:t>
            </a:r>
          </a:p>
        </p:txBody>
      </p:sp>
      <p:pic>
        <p:nvPicPr>
          <p:cNvPr id="4" name="Picture 3">
            <a:extLst>
              <a:ext uri="{FF2B5EF4-FFF2-40B4-BE49-F238E27FC236}">
                <a16:creationId xmlns:a16="http://schemas.microsoft.com/office/drawing/2014/main" id="{A1D67C75-80C9-4E31-811B-0C6ABA7212AE}"/>
              </a:ext>
            </a:extLst>
          </p:cNvPr>
          <p:cNvPicPr>
            <a:picLocks noChangeAspect="1"/>
          </p:cNvPicPr>
          <p:nvPr/>
        </p:nvPicPr>
        <p:blipFill>
          <a:blip r:embed="rId3"/>
          <a:stretch>
            <a:fillRect/>
          </a:stretch>
        </p:blipFill>
        <p:spPr>
          <a:xfrm>
            <a:off x="7997825" y="0"/>
            <a:ext cx="4438650" cy="6972300"/>
          </a:xfrm>
          <a:prstGeom prst="rect">
            <a:avLst/>
          </a:prstGeom>
        </p:spPr>
      </p:pic>
      <p:sp>
        <p:nvSpPr>
          <p:cNvPr id="5" name="Rectangle 4">
            <a:extLst>
              <a:ext uri="{FF2B5EF4-FFF2-40B4-BE49-F238E27FC236}">
                <a16:creationId xmlns:a16="http://schemas.microsoft.com/office/drawing/2014/main" id="{C8F46A01-44D1-4853-B50B-C7EE49E4C54A}"/>
              </a:ext>
            </a:extLst>
          </p:cNvPr>
          <p:cNvSpPr/>
          <p:nvPr/>
        </p:nvSpPr>
        <p:spPr bwMode="auto">
          <a:xfrm>
            <a:off x="8238391" y="3341078"/>
            <a:ext cx="4018085" cy="861645"/>
          </a:xfrm>
          <a:prstGeom prst="rect">
            <a:avLst/>
          </a:prstGeom>
          <a:solidFill>
            <a:srgbClr val="FFC000">
              <a:alpha val="20000"/>
            </a:srgb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E2C4-88EA-428D-8788-7EC14955B357}"/>
              </a:ext>
            </a:extLst>
          </p:cNvPr>
          <p:cNvSpPr>
            <a:spLocks noGrp="1"/>
          </p:cNvSpPr>
          <p:nvPr>
            <p:ph type="title"/>
          </p:nvPr>
        </p:nvSpPr>
        <p:spPr/>
        <p:txBody>
          <a:bodyPr/>
          <a:lstStyle/>
          <a:p>
            <a:r>
              <a:rPr lang="fr-FR" dirty="0"/>
              <a:t>General </a:t>
            </a:r>
            <a:r>
              <a:rPr lang="fr-FR" dirty="0" err="1"/>
              <a:t>purpose</a:t>
            </a:r>
            <a:r>
              <a:rPr lang="fr-FR" dirty="0"/>
              <a:t> v2 (Storagev2)</a:t>
            </a:r>
          </a:p>
        </p:txBody>
      </p:sp>
      <p:sp>
        <p:nvSpPr>
          <p:cNvPr id="3" name="Text Placeholder 2">
            <a:extLst>
              <a:ext uri="{FF2B5EF4-FFF2-40B4-BE49-F238E27FC236}">
                <a16:creationId xmlns:a16="http://schemas.microsoft.com/office/drawing/2014/main" id="{258CC5D0-B25A-4736-9C4B-9A581C83DA81}"/>
              </a:ext>
            </a:extLst>
          </p:cNvPr>
          <p:cNvSpPr>
            <a:spLocks noGrp="1"/>
          </p:cNvSpPr>
          <p:nvPr>
            <p:ph type="body" sz="quarter" idx="10"/>
          </p:nvPr>
        </p:nvSpPr>
        <p:spPr>
          <a:xfrm>
            <a:off x="529661" y="1476623"/>
            <a:ext cx="8113177" cy="2084319"/>
          </a:xfrm>
        </p:spPr>
        <p:txBody>
          <a:bodyPr/>
          <a:lstStyle/>
          <a:p>
            <a:r>
              <a:rPr lang="fr-FR" dirty="0"/>
              <a:t>ARM uniquement</a:t>
            </a:r>
          </a:p>
          <a:p>
            <a:r>
              <a:rPr lang="fr-FR" dirty="0"/>
              <a:t>HDD ou SSD (Premium)</a:t>
            </a:r>
          </a:p>
          <a:p>
            <a:r>
              <a:rPr lang="fr-FR" dirty="0"/>
              <a:t>Utilisable pour Blob (block et page)+ Table + Queue + File</a:t>
            </a:r>
          </a:p>
          <a:p>
            <a:r>
              <a:rPr lang="fr-FR" dirty="0"/>
              <a:t>Choix d’un Access </a:t>
            </a:r>
            <a:r>
              <a:rPr lang="fr-FR" dirty="0" err="1"/>
              <a:t>Tier</a:t>
            </a:r>
            <a:r>
              <a:rPr lang="fr-FR" dirty="0"/>
              <a:t> par défaut</a:t>
            </a:r>
          </a:p>
          <a:p>
            <a:r>
              <a:rPr lang="fr-FR" dirty="0"/>
              <a:t>Blob </a:t>
            </a:r>
            <a:r>
              <a:rPr lang="fr-FR" dirty="0" err="1"/>
              <a:t>Tiering</a:t>
            </a:r>
            <a:r>
              <a:rPr lang="fr-FR" dirty="0"/>
              <a:t> (block blobs) si LRS</a:t>
            </a:r>
          </a:p>
          <a:p>
            <a:r>
              <a:rPr lang="fr-FR" dirty="0"/>
              <a:t>Nouveau mode de facturation</a:t>
            </a:r>
          </a:p>
          <a:p>
            <a:pPr lvl="1"/>
            <a:r>
              <a:rPr lang="fr-FR" dirty="0"/>
              <a:t>Au blob et Tiers. Attention peut être plus cher que v1</a:t>
            </a:r>
          </a:p>
        </p:txBody>
      </p:sp>
      <p:pic>
        <p:nvPicPr>
          <p:cNvPr id="4" name="Picture 3">
            <a:extLst>
              <a:ext uri="{FF2B5EF4-FFF2-40B4-BE49-F238E27FC236}">
                <a16:creationId xmlns:a16="http://schemas.microsoft.com/office/drawing/2014/main" id="{1E2701D1-32BD-45D6-9AB2-9654270777CC}"/>
              </a:ext>
            </a:extLst>
          </p:cNvPr>
          <p:cNvPicPr>
            <a:picLocks noChangeAspect="1"/>
          </p:cNvPicPr>
          <p:nvPr/>
        </p:nvPicPr>
        <p:blipFill>
          <a:blip r:embed="rId3"/>
          <a:stretch>
            <a:fillRect/>
          </a:stretch>
        </p:blipFill>
        <p:spPr>
          <a:xfrm>
            <a:off x="8809891" y="1313426"/>
            <a:ext cx="3626583" cy="5714616"/>
          </a:xfrm>
          <a:prstGeom prst="rect">
            <a:avLst/>
          </a:prstGeom>
        </p:spPr>
      </p:pic>
      <p:sp>
        <p:nvSpPr>
          <p:cNvPr id="5" name="Rectangle 4">
            <a:extLst>
              <a:ext uri="{FF2B5EF4-FFF2-40B4-BE49-F238E27FC236}">
                <a16:creationId xmlns:a16="http://schemas.microsoft.com/office/drawing/2014/main" id="{95C70852-863E-4CD3-9B67-ABD6A31BB284}"/>
              </a:ext>
            </a:extLst>
          </p:cNvPr>
          <p:cNvSpPr/>
          <p:nvPr/>
        </p:nvSpPr>
        <p:spPr bwMode="auto">
          <a:xfrm>
            <a:off x="9020908" y="4032212"/>
            <a:ext cx="3288323" cy="794766"/>
          </a:xfrm>
          <a:prstGeom prst="rect">
            <a:avLst/>
          </a:prstGeom>
          <a:solidFill>
            <a:srgbClr val="FFC000">
              <a:alpha val="20000"/>
            </a:srgb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95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Avant l’examen</a:t>
            </a:r>
          </a:p>
        </p:txBody>
      </p:sp>
      <p:sp>
        <p:nvSpPr>
          <p:cNvPr id="3" name="Text Placeholder 2"/>
          <p:cNvSpPr>
            <a:spLocks noGrp="1"/>
          </p:cNvSpPr>
          <p:nvPr>
            <p:ph type="body" sz="quarter" idx="10"/>
          </p:nvPr>
        </p:nvSpPr>
        <p:spPr/>
        <p:txBody>
          <a:bodyPr/>
          <a:lstStyle/>
          <a:p>
            <a:r>
              <a:rPr lang="fr-FR" dirty="0"/>
              <a:t>Planifier le passage de son examen (sur site / online)</a:t>
            </a:r>
          </a:p>
          <a:p>
            <a:pPr lvl="1"/>
            <a:r>
              <a:rPr lang="fr-FR" dirty="0">
                <a:hlinkClick r:id="rId2"/>
              </a:rPr>
              <a:t>https://www.microsoft.com/learning/en-us/azure-certification.aspx</a:t>
            </a:r>
            <a:r>
              <a:rPr lang="fr-FR" dirty="0"/>
              <a:t> </a:t>
            </a:r>
          </a:p>
          <a:p>
            <a:r>
              <a:rPr lang="fr-FR" dirty="0"/>
              <a:t>Se munir de 2 pièces d’identités le jour du passage de l’examen</a:t>
            </a:r>
          </a:p>
          <a:p>
            <a:r>
              <a:rPr lang="fr-FR" dirty="0"/>
              <a:t>Prévoir du temps pour arriver à l’heure, ranger ses affaires dans le casier prévu à cet effet, signer les différents papiers</a:t>
            </a:r>
          </a:p>
          <a:p>
            <a:endParaRPr lang="fr-FR" dirty="0"/>
          </a:p>
        </p:txBody>
      </p:sp>
    </p:spTree>
    <p:extLst>
      <p:ext uri="{BB962C8B-B14F-4D97-AF65-F5344CB8AC3E}">
        <p14:creationId xmlns:p14="http://schemas.microsoft.com/office/powerpoint/2010/main" val="1355576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F8200-F050-452F-AE17-F7F8A14436BC}"/>
              </a:ext>
            </a:extLst>
          </p:cNvPr>
          <p:cNvPicPr>
            <a:picLocks noChangeAspect="1"/>
          </p:cNvPicPr>
          <p:nvPr/>
        </p:nvPicPr>
        <p:blipFill>
          <a:blip r:embed="rId3"/>
          <a:stretch>
            <a:fillRect/>
          </a:stretch>
        </p:blipFill>
        <p:spPr>
          <a:xfrm>
            <a:off x="420624" y="2126841"/>
            <a:ext cx="7565618" cy="4753713"/>
          </a:xfrm>
          <a:prstGeom prst="rect">
            <a:avLst/>
          </a:prstGeom>
        </p:spPr>
      </p:pic>
      <p:sp>
        <p:nvSpPr>
          <p:cNvPr id="2" name="Text Placeholder 1">
            <a:extLst>
              <a:ext uri="{FF2B5EF4-FFF2-40B4-BE49-F238E27FC236}">
                <a16:creationId xmlns:a16="http://schemas.microsoft.com/office/drawing/2014/main" id="{73CD0708-31ED-4689-B5DB-83A7B33516E9}"/>
              </a:ext>
            </a:extLst>
          </p:cNvPr>
          <p:cNvSpPr>
            <a:spLocks noGrp="1"/>
          </p:cNvSpPr>
          <p:nvPr>
            <p:ph type="body" sz="quarter" idx="13"/>
          </p:nvPr>
        </p:nvSpPr>
        <p:spPr/>
        <p:txBody>
          <a:bodyPr/>
          <a:lstStyle/>
          <a:p>
            <a:r>
              <a:rPr lang="fr-FR" dirty="0"/>
              <a:t>Les différents formats d’un compte de stockage Azure (Storage </a:t>
            </a:r>
            <a:r>
              <a:rPr lang="fr-FR" dirty="0" err="1"/>
              <a:t>Account</a:t>
            </a:r>
            <a:r>
              <a:rPr lang="fr-FR" dirty="0"/>
              <a:t>)</a:t>
            </a:r>
          </a:p>
        </p:txBody>
      </p:sp>
      <p:sp>
        <p:nvSpPr>
          <p:cNvPr id="3" name="Rectangle 2">
            <a:extLst>
              <a:ext uri="{FF2B5EF4-FFF2-40B4-BE49-F238E27FC236}">
                <a16:creationId xmlns:a16="http://schemas.microsoft.com/office/drawing/2014/main" id="{6F559A38-49E1-4767-B8A9-CD10BA947DB7}"/>
              </a:ext>
            </a:extLst>
          </p:cNvPr>
          <p:cNvSpPr/>
          <p:nvPr/>
        </p:nvSpPr>
        <p:spPr>
          <a:xfrm>
            <a:off x="8546139" y="3447592"/>
            <a:ext cx="3890336" cy="1384995"/>
          </a:xfrm>
          <a:prstGeom prst="rect">
            <a:avLst/>
          </a:prstGeom>
        </p:spPr>
        <p:txBody>
          <a:bodyPr wrap="square">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rgbClr val="000000"/>
                </a:solidFill>
                <a:effectLst/>
                <a:uLnTx/>
                <a:uFillTx/>
                <a:latin typeface="Segoe UI"/>
                <a:ea typeface="+mn-ea"/>
                <a:cs typeface="+mn-cs"/>
              </a:rPr>
              <a:t>API REST pour manipuler le stockage via développement</a:t>
            </a:r>
          </a:p>
        </p:txBody>
      </p:sp>
      <p:pic>
        <p:nvPicPr>
          <p:cNvPr id="5" name="Picture 4">
            <a:extLst>
              <a:ext uri="{FF2B5EF4-FFF2-40B4-BE49-F238E27FC236}">
                <a16:creationId xmlns:a16="http://schemas.microsoft.com/office/drawing/2014/main" id="{3A861159-E8D4-465B-ACC2-F091986A12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7618" y="4742236"/>
            <a:ext cx="1748631" cy="1748631"/>
          </a:xfrm>
          <a:prstGeom prst="rect">
            <a:avLst/>
          </a:prstGeom>
        </p:spPr>
      </p:pic>
    </p:spTree>
    <p:extLst>
      <p:ext uri="{BB962C8B-B14F-4D97-AF65-F5344CB8AC3E}">
        <p14:creationId xmlns:p14="http://schemas.microsoft.com/office/powerpoint/2010/main" val="2342436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11BE06-F2A6-422A-A895-A8115FF9F521}"/>
              </a:ext>
            </a:extLst>
          </p:cNvPr>
          <p:cNvPicPr>
            <a:picLocks noChangeAspect="1"/>
          </p:cNvPicPr>
          <p:nvPr/>
        </p:nvPicPr>
        <p:blipFill>
          <a:blip r:embed="rId2"/>
          <a:stretch>
            <a:fillRect/>
          </a:stretch>
        </p:blipFill>
        <p:spPr>
          <a:xfrm>
            <a:off x="1876475" y="1156178"/>
            <a:ext cx="7342372" cy="4619144"/>
          </a:xfrm>
          <a:prstGeom prst="rect">
            <a:avLst/>
          </a:prstGeom>
        </p:spPr>
      </p:pic>
      <p:sp>
        <p:nvSpPr>
          <p:cNvPr id="5" name="Left Brace 4">
            <a:extLst>
              <a:ext uri="{FF2B5EF4-FFF2-40B4-BE49-F238E27FC236}">
                <a16:creationId xmlns:a16="http://schemas.microsoft.com/office/drawing/2014/main" id="{DBC4A2A4-F873-4E8F-AB2F-E87077CD2595}"/>
              </a:ext>
            </a:extLst>
          </p:cNvPr>
          <p:cNvSpPr/>
          <p:nvPr/>
        </p:nvSpPr>
        <p:spPr>
          <a:xfrm flipH="1">
            <a:off x="9261404" y="1156178"/>
            <a:ext cx="391181" cy="2099612"/>
          </a:xfrm>
          <a:prstGeom prst="leftBrace">
            <a:avLst>
              <a:gd name="adj1" fmla="val 8333"/>
              <a:gd name="adj2" fmla="val 50353"/>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fr-FR" sz="2497" b="0" i="0" u="none" strike="noStrike" kern="1200" cap="none" spc="0" normalizeH="0" baseline="0" noProof="0">
              <a:ln>
                <a:noFill/>
              </a:ln>
              <a:solidFill>
                <a:srgbClr val="000000"/>
              </a:solidFill>
              <a:effectLst/>
              <a:uLnTx/>
              <a:uFillTx/>
              <a:latin typeface="Segoe UI"/>
              <a:ea typeface="+mn-ea"/>
              <a:cs typeface="+mn-cs"/>
            </a:endParaRPr>
          </a:p>
        </p:txBody>
      </p:sp>
      <p:sp>
        <p:nvSpPr>
          <p:cNvPr id="6" name="Left Brace 5">
            <a:extLst>
              <a:ext uri="{FF2B5EF4-FFF2-40B4-BE49-F238E27FC236}">
                <a16:creationId xmlns:a16="http://schemas.microsoft.com/office/drawing/2014/main" id="{5CAE1804-18F5-4B4B-80FB-5CEEBAD4D887}"/>
              </a:ext>
            </a:extLst>
          </p:cNvPr>
          <p:cNvSpPr/>
          <p:nvPr/>
        </p:nvSpPr>
        <p:spPr>
          <a:xfrm flipH="1">
            <a:off x="9289668" y="3255790"/>
            <a:ext cx="362918" cy="2519532"/>
          </a:xfrm>
          <a:prstGeom prst="leftBrace">
            <a:avLst>
              <a:gd name="adj1" fmla="val 8333"/>
              <a:gd name="adj2" fmla="val 47532"/>
            </a:avLst>
          </a:prstGeom>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fr-FR" sz="2497"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71900F96-A39C-4462-B2AE-CF647C49D876}"/>
              </a:ext>
            </a:extLst>
          </p:cNvPr>
          <p:cNvSpPr txBox="1"/>
          <p:nvPr/>
        </p:nvSpPr>
        <p:spPr>
          <a:xfrm>
            <a:off x="9821898" y="3528553"/>
            <a:ext cx="2501746" cy="2246769"/>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Segoe UI"/>
                <a:ea typeface="+mn-ea"/>
                <a:cs typeface="+mn-cs"/>
              </a:rPr>
              <a:t>Mécanismes internes (Software </a:t>
            </a:r>
            <a:r>
              <a:rPr kumimoji="0" lang="fr-FR" sz="2000" b="0" i="0" u="none" strike="noStrike" kern="1200" cap="none" spc="0" normalizeH="0" baseline="0" noProof="0" dirty="0" err="1">
                <a:ln>
                  <a:noFill/>
                </a:ln>
                <a:solidFill>
                  <a:srgbClr val="000000"/>
                </a:solidFill>
                <a:effectLst/>
                <a:uLnTx/>
                <a:uFillTx/>
                <a:latin typeface="Segoe UI"/>
                <a:ea typeface="+mn-ea"/>
                <a:cs typeface="+mn-cs"/>
              </a:rPr>
              <a:t>Defined</a:t>
            </a:r>
            <a:r>
              <a:rPr kumimoji="0" lang="fr-FR" sz="2000" b="0" i="0" u="none" strike="noStrike" kern="1200" cap="none" spc="0" normalizeH="0" baseline="0" noProof="0" dirty="0">
                <a:ln>
                  <a:noFill/>
                </a:ln>
                <a:solidFill>
                  <a:srgbClr val="000000"/>
                </a:solidFill>
                <a:effectLst/>
                <a:uLnTx/>
                <a:uFillTx/>
                <a:latin typeface="Segoe UI"/>
                <a:ea typeface="+mn-ea"/>
                <a:cs typeface="+mn-cs"/>
              </a:rPr>
              <a:t> Storage, SDN), gérés par la fabrique Azure. Invisible pour les clients</a:t>
            </a:r>
          </a:p>
        </p:txBody>
      </p:sp>
      <p:sp>
        <p:nvSpPr>
          <p:cNvPr id="8" name="TextBox 7">
            <a:extLst>
              <a:ext uri="{FF2B5EF4-FFF2-40B4-BE49-F238E27FC236}">
                <a16:creationId xmlns:a16="http://schemas.microsoft.com/office/drawing/2014/main" id="{3CF3FA16-39CB-4C49-817B-7F91786915DD}"/>
              </a:ext>
            </a:extLst>
          </p:cNvPr>
          <p:cNvSpPr txBox="1"/>
          <p:nvPr/>
        </p:nvSpPr>
        <p:spPr>
          <a:xfrm>
            <a:off x="9833168" y="1236488"/>
            <a:ext cx="2501746" cy="1938992"/>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Segoe UI"/>
                <a:ea typeface="+mn-ea"/>
                <a:cs typeface="+mn-cs"/>
              </a:rPr>
              <a:t>Compte de stockage (géré par le client ou par Microsoft si </a:t>
            </a:r>
            <a:r>
              <a:rPr kumimoji="0" lang="fr-FR" sz="2000" b="0" i="0" u="none" strike="noStrike" kern="1200" cap="none" spc="0" normalizeH="0" baseline="0" noProof="0" dirty="0" err="1">
                <a:ln>
                  <a:noFill/>
                </a:ln>
                <a:solidFill>
                  <a:srgbClr val="000000"/>
                </a:solidFill>
                <a:effectLst/>
                <a:uLnTx/>
                <a:uFillTx/>
                <a:latin typeface="Segoe UI"/>
                <a:ea typeface="+mn-ea"/>
                <a:cs typeface="+mn-cs"/>
              </a:rPr>
              <a:t>managed</a:t>
            </a:r>
            <a:r>
              <a:rPr kumimoji="0" lang="fr-FR" sz="2000" b="0" i="0" u="none" strike="noStrike" kern="1200" cap="none" spc="0" normalizeH="0" baseline="0" noProof="0" dirty="0">
                <a:ln>
                  <a:noFill/>
                </a:ln>
                <a:solidFill>
                  <a:srgbClr val="000000"/>
                </a:solidFill>
                <a:effectLst/>
                <a:uLnTx/>
                <a:uFillTx/>
                <a:latin typeface="Segoe UI"/>
                <a:ea typeface="+mn-ea"/>
                <a:cs typeface="+mn-cs"/>
              </a:rPr>
              <a:t> </a:t>
            </a:r>
            <a:r>
              <a:rPr kumimoji="0" lang="fr-FR" sz="2000" b="0" i="0" u="none" strike="noStrike" kern="1200" cap="none" spc="0" normalizeH="0" baseline="0" noProof="0" dirty="0" err="1">
                <a:ln>
                  <a:noFill/>
                </a:ln>
                <a:solidFill>
                  <a:srgbClr val="000000"/>
                </a:solidFill>
                <a:effectLst/>
                <a:uLnTx/>
                <a:uFillTx/>
                <a:latin typeface="Segoe UI"/>
                <a:ea typeface="+mn-ea"/>
                <a:cs typeface="+mn-cs"/>
              </a:rPr>
              <a:t>disk</a:t>
            </a:r>
            <a:r>
              <a:rPr kumimoji="0" lang="fr-FR" sz="2000" b="0" i="0" u="none" strike="noStrike" kern="1200" cap="none" spc="0" normalizeH="0" baseline="0" noProof="0" dirty="0">
                <a:ln>
                  <a:noFill/>
                </a:ln>
                <a:solidFill>
                  <a:srgbClr val="000000"/>
                </a:solidFill>
                <a:effectLst/>
                <a:uLnTx/>
                <a:uFillTx/>
                <a:latin typeface="Segoe UI"/>
                <a:ea typeface="+mn-ea"/>
                <a:cs typeface="+mn-cs"/>
              </a:rPr>
              <a:t> et dans ce cas invisible pour le client)</a:t>
            </a:r>
          </a:p>
        </p:txBody>
      </p:sp>
      <p:sp>
        <p:nvSpPr>
          <p:cNvPr id="9" name="Arrow: Right 8">
            <a:extLst>
              <a:ext uri="{FF2B5EF4-FFF2-40B4-BE49-F238E27FC236}">
                <a16:creationId xmlns:a16="http://schemas.microsoft.com/office/drawing/2014/main" id="{4B813B14-D0A9-47E6-AB2B-40F26F6EC373}"/>
              </a:ext>
            </a:extLst>
          </p:cNvPr>
          <p:cNvSpPr/>
          <p:nvPr/>
        </p:nvSpPr>
        <p:spPr>
          <a:xfrm>
            <a:off x="1473802" y="2633564"/>
            <a:ext cx="732760" cy="4589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21792" rtl="0" eaLnBrk="1" fontAlgn="auto" latinLnBrk="0" hangingPunct="1">
              <a:lnSpc>
                <a:spcPct val="100000"/>
              </a:lnSpc>
              <a:spcBef>
                <a:spcPts val="0"/>
              </a:spcBef>
              <a:spcAft>
                <a:spcPts val="0"/>
              </a:spcAft>
              <a:buClrTx/>
              <a:buSzTx/>
              <a:buFontTx/>
              <a:buNone/>
              <a:tabLst/>
              <a:defRPr/>
            </a:pPr>
            <a:endParaRPr kumimoji="0" lang="fr-FR" sz="2497"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2D07290-C6C0-43EC-898F-3A0B14257179}"/>
              </a:ext>
            </a:extLst>
          </p:cNvPr>
          <p:cNvSpPr txBox="1"/>
          <p:nvPr/>
        </p:nvSpPr>
        <p:spPr>
          <a:xfrm>
            <a:off x="112831" y="2533413"/>
            <a:ext cx="1339693" cy="1661858"/>
          </a:xfrm>
          <a:prstGeom prst="rect">
            <a:avLst/>
          </a:prstGeom>
          <a:noFill/>
        </p:spPr>
        <p:txBody>
          <a:bodyPr wrap="square" rtlCol="0">
            <a:spAutoFit/>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fr-FR" sz="2497" b="0" i="0" u="none" strike="noStrike" kern="1200" cap="none" spc="0" normalizeH="0" baseline="0" noProof="0">
                <a:ln>
                  <a:noFill/>
                </a:ln>
                <a:solidFill>
                  <a:srgbClr val="000000"/>
                </a:solidFill>
                <a:effectLst/>
                <a:uLnTx/>
                <a:uFillTx/>
                <a:latin typeface="Segoe UI"/>
                <a:ea typeface="+mn-ea"/>
                <a:cs typeface="+mn-cs"/>
              </a:rPr>
              <a:t>Disk de VM (Page Blob)</a:t>
            </a:r>
          </a:p>
        </p:txBody>
      </p:sp>
    </p:spTree>
    <p:extLst>
      <p:ext uri="{BB962C8B-B14F-4D97-AF65-F5344CB8AC3E}">
        <p14:creationId xmlns:p14="http://schemas.microsoft.com/office/powerpoint/2010/main" val="1197647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Stockage des blobs</a:t>
            </a:r>
          </a:p>
        </p:txBody>
      </p:sp>
      <p:sp>
        <p:nvSpPr>
          <p:cNvPr id="2" name="Text Placeholder 1"/>
          <p:cNvSpPr>
            <a:spLocks noGrp="1"/>
          </p:cNvSpPr>
          <p:nvPr>
            <p:ph type="body" sz="quarter" idx="10"/>
          </p:nvPr>
        </p:nvSpPr>
        <p:spPr/>
        <p:txBody>
          <a:bodyPr/>
          <a:lstStyle/>
          <a:p>
            <a:r>
              <a:rPr lang="fr-FR" dirty="0"/>
              <a:t>Structure : compte de stockage qui contient des conteneurs</a:t>
            </a:r>
          </a:p>
          <a:p>
            <a:pPr lvl="1"/>
            <a:r>
              <a:rPr lang="fr-FR" dirty="0"/>
              <a:t>L’accès à un compte de stockage est sécurisé par une clé (primaire ou secondaire) ou un jeton SAS</a:t>
            </a:r>
          </a:p>
          <a:p>
            <a:pPr lvl="1"/>
            <a:endParaRPr lang="fr-FR" dirty="0"/>
          </a:p>
          <a:p>
            <a:r>
              <a:rPr lang="fr-FR" dirty="0"/>
              <a:t>Copie entre comptes de stockage</a:t>
            </a:r>
          </a:p>
          <a:p>
            <a:pPr lvl="1"/>
            <a:r>
              <a:rPr lang="fr-FR" dirty="0"/>
              <a:t>Supporté avec l’API REST </a:t>
            </a:r>
          </a:p>
          <a:p>
            <a:pPr lvl="1"/>
            <a:r>
              <a:rPr lang="fr-FR" dirty="0"/>
              <a:t>Supporté par les outils Microsoft et Tiers</a:t>
            </a:r>
          </a:p>
          <a:p>
            <a:pPr lvl="1"/>
            <a:endParaRPr lang="fr-FR" dirty="0"/>
          </a:p>
        </p:txBody>
      </p:sp>
    </p:spTree>
    <p:extLst>
      <p:ext uri="{BB962C8B-B14F-4D97-AF65-F5344CB8AC3E}">
        <p14:creationId xmlns:p14="http://schemas.microsoft.com/office/powerpoint/2010/main" val="9916241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614017" cy="772203"/>
          </a:xfrm>
        </p:spPr>
        <p:txBody>
          <a:bodyPr/>
          <a:lstStyle/>
          <a:p>
            <a:r>
              <a:rPr lang="fr-FR" dirty="0"/>
              <a:t>Accès au compte de stockage partie Blobs</a:t>
            </a:r>
          </a:p>
        </p:txBody>
      </p:sp>
      <p:sp>
        <p:nvSpPr>
          <p:cNvPr id="4" name="Text Placeholder 3"/>
          <p:cNvSpPr>
            <a:spLocks noGrp="1"/>
          </p:cNvSpPr>
          <p:nvPr>
            <p:ph type="body" sz="quarter" idx="10"/>
          </p:nvPr>
        </p:nvSpPr>
        <p:spPr>
          <a:xfrm>
            <a:off x="529661" y="1476624"/>
            <a:ext cx="11787030" cy="876284"/>
          </a:xfrm>
        </p:spPr>
        <p:txBody>
          <a:bodyPr/>
          <a:lstStyle/>
          <a:p>
            <a:r>
              <a:rPr lang="fr-FR" dirty="0"/>
              <a:t>En REST via HTTP, HTTPS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61" y="2196790"/>
            <a:ext cx="10231266" cy="4998753"/>
          </a:xfrm>
          <a:prstGeom prst="rect">
            <a:avLst/>
          </a:prstGeom>
        </p:spPr>
      </p:pic>
    </p:spTree>
    <p:extLst>
      <p:ext uri="{BB962C8B-B14F-4D97-AF65-F5344CB8AC3E}">
        <p14:creationId xmlns:p14="http://schemas.microsoft.com/office/powerpoint/2010/main" val="2205943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Page blobs vs Block blobs</a:t>
            </a:r>
          </a:p>
        </p:txBody>
      </p:sp>
      <p:sp>
        <p:nvSpPr>
          <p:cNvPr id="3" name="Text Placeholder 2"/>
          <p:cNvSpPr>
            <a:spLocks noGrp="1"/>
          </p:cNvSpPr>
          <p:nvPr>
            <p:ph type="body" sz="quarter" idx="10"/>
          </p:nvPr>
        </p:nvSpPr>
        <p:spPr/>
        <p:txBody>
          <a:bodyPr/>
          <a:lstStyle/>
          <a:p>
            <a:r>
              <a:rPr lang="fr-FR" dirty="0"/>
              <a:t>Page blobs </a:t>
            </a:r>
          </a:p>
          <a:p>
            <a:pPr lvl="1"/>
            <a:r>
              <a:rPr lang="fr-FR" sz="2800" dirty="0">
                <a:latin typeface="+mj-lt"/>
              </a:rPr>
              <a:t>Collection de pages de 512 octets optimisée pour les opérations de lecture / écriture aléatoires</a:t>
            </a:r>
          </a:p>
          <a:p>
            <a:pPr lvl="1"/>
            <a:r>
              <a:rPr lang="fr-FR" sz="2800" dirty="0">
                <a:latin typeface="+mj-lt"/>
              </a:rPr>
              <a:t>Taille maximale : 4095 Go</a:t>
            </a:r>
          </a:p>
          <a:p>
            <a:pPr lvl="1"/>
            <a:r>
              <a:rPr lang="fr-FR" sz="2800" b="1" dirty="0">
                <a:solidFill>
                  <a:srgbClr val="C00000"/>
                </a:solidFill>
                <a:latin typeface="+mj-lt"/>
              </a:rPr>
              <a:t>Les VHD des machines virtuelles sont créés avec des page blobs</a:t>
            </a:r>
          </a:p>
          <a:p>
            <a:pPr lvl="1"/>
            <a:endParaRPr lang="fr-FR" dirty="0"/>
          </a:p>
          <a:p>
            <a:r>
              <a:rPr lang="fr-FR" dirty="0"/>
              <a:t>Block blobs</a:t>
            </a:r>
          </a:p>
          <a:p>
            <a:pPr lvl="1"/>
            <a:r>
              <a:rPr lang="fr-FR" sz="2800" dirty="0">
                <a:latin typeface="+mj-lt"/>
              </a:rPr>
              <a:t>Optimisé pour l’</a:t>
            </a:r>
            <a:r>
              <a:rPr lang="fr-FR" sz="2800" dirty="0" err="1">
                <a:latin typeface="+mj-lt"/>
              </a:rPr>
              <a:t>upload</a:t>
            </a:r>
            <a:endParaRPr lang="fr-FR" sz="2800" dirty="0">
              <a:latin typeface="+mj-lt"/>
            </a:endParaRPr>
          </a:p>
          <a:p>
            <a:pPr lvl="1"/>
            <a:r>
              <a:rPr lang="fr-FR" sz="2800" dirty="0">
                <a:latin typeface="+mj-lt"/>
              </a:rPr>
              <a:t>Taille maximale : 4.7 To</a:t>
            </a:r>
          </a:p>
          <a:p>
            <a:pPr lvl="1"/>
            <a:r>
              <a:rPr lang="fr-FR" sz="2800" dirty="0">
                <a:latin typeface="+mj-lt"/>
              </a:rPr>
              <a:t>Utilisé pour des fichiers vidéo, image, texte</a:t>
            </a:r>
          </a:p>
          <a:p>
            <a:pPr lvl="1"/>
            <a:endParaRPr lang="fr-FR" dirty="0"/>
          </a:p>
        </p:txBody>
      </p:sp>
    </p:spTree>
    <p:extLst>
      <p:ext uri="{BB962C8B-B14F-4D97-AF65-F5344CB8AC3E}">
        <p14:creationId xmlns:p14="http://schemas.microsoft.com/office/powerpoint/2010/main" val="2044324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Options de réplication du stockage Azure</a:t>
            </a:r>
          </a:p>
        </p:txBody>
      </p:sp>
      <p:graphicFrame>
        <p:nvGraphicFramePr>
          <p:cNvPr id="4" name="Table 3"/>
          <p:cNvGraphicFramePr>
            <a:graphicFrameLocks noGrp="1"/>
          </p:cNvGraphicFramePr>
          <p:nvPr/>
        </p:nvGraphicFramePr>
        <p:xfrm>
          <a:off x="529661" y="1259930"/>
          <a:ext cx="11447312" cy="5219616"/>
        </p:xfrm>
        <a:graphic>
          <a:graphicData uri="http://schemas.openxmlformats.org/drawingml/2006/table">
            <a:tbl>
              <a:tblPr firstRow="1" bandRow="1">
                <a:tableStyleId>{5C22544A-7EE6-4342-B048-85BDC9FD1C3A}</a:tableStyleId>
              </a:tblPr>
              <a:tblGrid>
                <a:gridCol w="4314993">
                  <a:extLst>
                    <a:ext uri="{9D8B030D-6E8A-4147-A177-3AD203B41FA5}">
                      <a16:colId xmlns:a16="http://schemas.microsoft.com/office/drawing/2014/main" val="20000"/>
                    </a:ext>
                  </a:extLst>
                </a:gridCol>
                <a:gridCol w="7132319">
                  <a:extLst>
                    <a:ext uri="{9D8B030D-6E8A-4147-A177-3AD203B41FA5}">
                      <a16:colId xmlns:a16="http://schemas.microsoft.com/office/drawing/2014/main" val="20001"/>
                    </a:ext>
                  </a:extLst>
                </a:gridCol>
              </a:tblGrid>
              <a:tr h="533496">
                <a:tc>
                  <a:txBody>
                    <a:bodyPr/>
                    <a:lstStyle/>
                    <a:p>
                      <a:r>
                        <a:rPr lang="fr-FR" sz="2400" dirty="0">
                          <a:latin typeface="+mj-lt"/>
                        </a:rPr>
                        <a:t>Type de compte de stockage</a:t>
                      </a:r>
                    </a:p>
                  </a:txBody>
                  <a:tcPr/>
                </a:tc>
                <a:tc>
                  <a:txBody>
                    <a:bodyPr/>
                    <a:lstStyle/>
                    <a:p>
                      <a:r>
                        <a:rPr lang="fr-FR" sz="2400" dirty="0">
                          <a:latin typeface="+mj-lt"/>
                        </a:rPr>
                        <a:t>Description</a:t>
                      </a:r>
                    </a:p>
                  </a:txBody>
                  <a:tcPr/>
                </a:tc>
                <a:extLst>
                  <a:ext uri="{0D108BD9-81ED-4DB2-BD59-A6C34878D82A}">
                    <a16:rowId xmlns:a16="http://schemas.microsoft.com/office/drawing/2014/main" val="10000"/>
                  </a:ext>
                </a:extLst>
              </a:tr>
              <a:tr h="971460">
                <a:tc>
                  <a:txBody>
                    <a:bodyPr/>
                    <a:lstStyle/>
                    <a:p>
                      <a:r>
                        <a:rPr lang="fr-FR" sz="2400" b="1" dirty="0" err="1">
                          <a:latin typeface="+mj-lt"/>
                        </a:rPr>
                        <a:t>Standard_LRS</a:t>
                      </a:r>
                      <a:endParaRPr lang="fr-FR" sz="2400" b="1" dirty="0">
                        <a:latin typeface="+mj-lt"/>
                      </a:endParaRPr>
                    </a:p>
                    <a:p>
                      <a:r>
                        <a:rPr lang="fr-FR" sz="2400" dirty="0">
                          <a:latin typeface="+mj-lt"/>
                        </a:rPr>
                        <a:t>(</a:t>
                      </a:r>
                      <a:r>
                        <a:rPr lang="fr-FR" sz="2400" dirty="0" err="1">
                          <a:latin typeface="+mj-lt"/>
                        </a:rPr>
                        <a:t>Locally</a:t>
                      </a:r>
                      <a:r>
                        <a:rPr lang="fr-FR" sz="2400" baseline="0" dirty="0">
                          <a:latin typeface="+mj-lt"/>
                        </a:rPr>
                        <a:t> </a:t>
                      </a:r>
                      <a:r>
                        <a:rPr lang="fr-FR" sz="2400" baseline="0" dirty="0" err="1">
                          <a:latin typeface="+mj-lt"/>
                        </a:rPr>
                        <a:t>Redundant</a:t>
                      </a:r>
                      <a:r>
                        <a:rPr lang="fr-FR" sz="2400" baseline="0" dirty="0">
                          <a:latin typeface="+mj-lt"/>
                        </a:rPr>
                        <a:t> Storage)</a:t>
                      </a:r>
                      <a:endParaRPr lang="fr-FR" sz="2400" dirty="0">
                        <a:latin typeface="+mj-lt"/>
                      </a:endParaRPr>
                    </a:p>
                  </a:txBody>
                  <a:tcPr/>
                </a:tc>
                <a:tc>
                  <a:txBody>
                    <a:bodyPr/>
                    <a:lstStyle/>
                    <a:p>
                      <a:r>
                        <a:rPr lang="fr-FR" sz="2400" dirty="0">
                          <a:latin typeface="+mj-lt"/>
                        </a:rPr>
                        <a:t>3 copies synchrones</a:t>
                      </a:r>
                      <a:r>
                        <a:rPr lang="fr-FR" sz="2400" baseline="0" dirty="0">
                          <a:latin typeface="+mj-lt"/>
                        </a:rPr>
                        <a:t> de la donnée dans une même région Azure</a:t>
                      </a:r>
                      <a:endParaRPr lang="fr-FR" sz="2400" dirty="0">
                        <a:latin typeface="+mj-lt"/>
                      </a:endParaRPr>
                    </a:p>
                  </a:txBody>
                  <a:tcPr/>
                </a:tc>
                <a:extLst>
                  <a:ext uri="{0D108BD9-81ED-4DB2-BD59-A6C34878D82A}">
                    <a16:rowId xmlns:a16="http://schemas.microsoft.com/office/drawing/2014/main" val="10001"/>
                  </a:ext>
                </a:extLst>
              </a:tr>
              <a:tr h="971460">
                <a:tc>
                  <a:txBody>
                    <a:bodyPr/>
                    <a:lstStyle/>
                    <a:p>
                      <a:pPr marL="0" algn="l" defTabSz="932681" rtl="0" eaLnBrk="1" latinLnBrk="0" hangingPunct="1"/>
                      <a:r>
                        <a:rPr lang="fr-FR" sz="2400" b="1" kern="1200" dirty="0">
                          <a:solidFill>
                            <a:schemeClr val="dk1"/>
                          </a:solidFill>
                          <a:latin typeface="+mj-lt"/>
                          <a:ea typeface="+mn-ea"/>
                          <a:cs typeface="+mn-cs"/>
                        </a:rPr>
                        <a:t>Standard_ZRSv2</a:t>
                      </a:r>
                    </a:p>
                    <a:p>
                      <a:pPr marL="0" algn="l" defTabSz="932681" rtl="0" eaLnBrk="1" latinLnBrk="0" hangingPunct="1"/>
                      <a:r>
                        <a:rPr lang="fr-FR" sz="2400" b="0" kern="1200" dirty="0">
                          <a:solidFill>
                            <a:schemeClr val="dk1"/>
                          </a:solidFill>
                          <a:latin typeface="+mj-lt"/>
                          <a:ea typeface="+mn-ea"/>
                          <a:cs typeface="+mn-cs"/>
                        </a:rPr>
                        <a:t>(Zone </a:t>
                      </a:r>
                      <a:r>
                        <a:rPr lang="fr-FR" sz="2400" b="0" kern="1200" dirty="0" err="1">
                          <a:solidFill>
                            <a:schemeClr val="dk1"/>
                          </a:solidFill>
                          <a:latin typeface="+mj-lt"/>
                          <a:ea typeface="+mn-ea"/>
                          <a:cs typeface="+mn-cs"/>
                        </a:rPr>
                        <a:t>Redundant</a:t>
                      </a:r>
                      <a:r>
                        <a:rPr lang="fr-FR" sz="2400" b="0" kern="1200" dirty="0">
                          <a:solidFill>
                            <a:schemeClr val="dk1"/>
                          </a:solidFill>
                          <a:latin typeface="+mj-lt"/>
                          <a:ea typeface="+mn-ea"/>
                          <a:cs typeface="+mn-cs"/>
                        </a:rPr>
                        <a:t> Storage v2)</a:t>
                      </a:r>
                    </a:p>
                  </a:txBody>
                  <a:tcPr/>
                </a:tc>
                <a:tc>
                  <a:txBody>
                    <a:bodyPr/>
                    <a:lstStyle/>
                    <a:p>
                      <a:pPr marL="0" marR="0" indent="0" algn="l" defTabSz="932681" rtl="0" eaLnBrk="1" fontAlgn="auto" latinLnBrk="0" hangingPunct="1">
                        <a:lnSpc>
                          <a:spcPct val="100000"/>
                        </a:lnSpc>
                        <a:spcBef>
                          <a:spcPts val="0"/>
                        </a:spcBef>
                        <a:spcAft>
                          <a:spcPts val="0"/>
                        </a:spcAft>
                        <a:buClrTx/>
                        <a:buSzTx/>
                        <a:buFontTx/>
                        <a:buNone/>
                        <a:tabLst/>
                        <a:defRPr/>
                      </a:pPr>
                      <a:r>
                        <a:rPr lang="fr-FR" sz="2400" b="0" kern="1200" dirty="0">
                          <a:solidFill>
                            <a:schemeClr val="dk1"/>
                          </a:solidFill>
                          <a:latin typeface="+mj-lt"/>
                          <a:ea typeface="+mn-ea"/>
                          <a:cs typeface="+mn-cs"/>
                        </a:rPr>
                        <a:t>3 copies synchrones de la donnée dans 3 datacenters Azure (</a:t>
                      </a:r>
                      <a:r>
                        <a:rPr lang="fr-FR" sz="2400" b="0" kern="1200" dirty="0" err="1">
                          <a:solidFill>
                            <a:schemeClr val="dk1"/>
                          </a:solidFill>
                          <a:latin typeface="+mj-lt"/>
                          <a:ea typeface="+mn-ea"/>
                          <a:cs typeface="+mn-cs"/>
                        </a:rPr>
                        <a:t>Availability</a:t>
                      </a:r>
                      <a:r>
                        <a:rPr lang="fr-FR" sz="2400" b="0" kern="1200" dirty="0">
                          <a:solidFill>
                            <a:schemeClr val="dk1"/>
                          </a:solidFill>
                          <a:latin typeface="+mj-lt"/>
                          <a:ea typeface="+mn-ea"/>
                          <a:cs typeface="+mn-cs"/>
                        </a:rPr>
                        <a:t> Zone)</a:t>
                      </a:r>
                    </a:p>
                  </a:txBody>
                  <a:tcPr/>
                </a:tc>
                <a:extLst>
                  <a:ext uri="{0D108BD9-81ED-4DB2-BD59-A6C34878D82A}">
                    <a16:rowId xmlns:a16="http://schemas.microsoft.com/office/drawing/2014/main" val="10002"/>
                  </a:ext>
                </a:extLst>
              </a:tr>
              <a:tr h="971460">
                <a:tc>
                  <a:txBody>
                    <a:bodyPr/>
                    <a:lstStyle/>
                    <a:p>
                      <a:r>
                        <a:rPr lang="fr-FR" sz="2400" b="1" dirty="0" err="1">
                          <a:latin typeface="+mj-lt"/>
                        </a:rPr>
                        <a:t>Standard_GRS</a:t>
                      </a:r>
                      <a:endParaRPr lang="fr-FR" sz="2400" b="1" dirty="0">
                        <a:latin typeface="+mj-lt"/>
                      </a:endParaRPr>
                    </a:p>
                    <a:p>
                      <a:r>
                        <a:rPr lang="fr-FR" sz="2400" dirty="0">
                          <a:latin typeface="+mj-lt"/>
                        </a:rPr>
                        <a:t>(</a:t>
                      </a:r>
                      <a:r>
                        <a:rPr lang="fr-FR" sz="2400" dirty="0" err="1">
                          <a:latin typeface="+mj-lt"/>
                        </a:rPr>
                        <a:t>Geographically</a:t>
                      </a:r>
                      <a:r>
                        <a:rPr lang="fr-FR" sz="2400" baseline="0" dirty="0">
                          <a:latin typeface="+mj-lt"/>
                        </a:rPr>
                        <a:t> </a:t>
                      </a:r>
                      <a:r>
                        <a:rPr lang="fr-FR" sz="2400" baseline="0" dirty="0" err="1">
                          <a:latin typeface="+mj-lt"/>
                        </a:rPr>
                        <a:t>Redundant</a:t>
                      </a:r>
                      <a:r>
                        <a:rPr lang="fr-FR" sz="2400" baseline="0" dirty="0">
                          <a:latin typeface="+mj-lt"/>
                        </a:rPr>
                        <a:t> Storage)</a:t>
                      </a:r>
                      <a:endParaRPr lang="fr-FR" sz="2400" dirty="0">
                        <a:latin typeface="+mj-lt"/>
                      </a:endParaRPr>
                    </a:p>
                    <a:p>
                      <a:endParaRPr lang="fr-FR" sz="2400" dirty="0">
                        <a:latin typeface="+mj-lt"/>
                      </a:endParaRPr>
                    </a:p>
                  </a:txBody>
                  <a:tcPr/>
                </a:tc>
                <a:tc>
                  <a:txBody>
                    <a:bodyPr/>
                    <a:lstStyle/>
                    <a:p>
                      <a:r>
                        <a:rPr lang="fr-FR" sz="2400" dirty="0">
                          <a:latin typeface="+mj-lt"/>
                        </a:rPr>
                        <a:t>Comme</a:t>
                      </a:r>
                      <a:r>
                        <a:rPr lang="fr-FR" sz="2400" baseline="0" dirty="0">
                          <a:latin typeface="+mj-lt"/>
                        </a:rPr>
                        <a:t> LRS (3 copies locales) plus 3 additionnelles et asynchrones dans une seconde région Azure géographiquement éloignée</a:t>
                      </a:r>
                      <a:endParaRPr lang="fr-FR" sz="2400" dirty="0">
                        <a:latin typeface="+mj-lt"/>
                      </a:endParaRPr>
                    </a:p>
                  </a:txBody>
                  <a:tcPr/>
                </a:tc>
                <a:extLst>
                  <a:ext uri="{0D108BD9-81ED-4DB2-BD59-A6C34878D82A}">
                    <a16:rowId xmlns:a16="http://schemas.microsoft.com/office/drawing/2014/main" val="10003"/>
                  </a:ext>
                </a:extLst>
              </a:tr>
              <a:tr h="971460">
                <a:tc>
                  <a:txBody>
                    <a:bodyPr/>
                    <a:lstStyle/>
                    <a:p>
                      <a:r>
                        <a:rPr lang="fr-FR" sz="2400" b="1" dirty="0" err="1">
                          <a:latin typeface="+mj-lt"/>
                        </a:rPr>
                        <a:t>Standard_RAGRS</a:t>
                      </a:r>
                      <a:endParaRPr lang="fr-FR" sz="2400" b="1" dirty="0">
                        <a:latin typeface="+mj-lt"/>
                      </a:endParaRPr>
                    </a:p>
                    <a:p>
                      <a:r>
                        <a:rPr lang="fr-FR" sz="2400" dirty="0">
                          <a:latin typeface="+mj-lt"/>
                        </a:rPr>
                        <a:t>(Read-Access</a:t>
                      </a:r>
                      <a:r>
                        <a:rPr lang="fr-FR" sz="2400" baseline="0" dirty="0">
                          <a:latin typeface="+mj-lt"/>
                        </a:rPr>
                        <a:t> </a:t>
                      </a:r>
                      <a:r>
                        <a:rPr lang="fr-FR" sz="2400" baseline="0" dirty="0" err="1">
                          <a:latin typeface="+mj-lt"/>
                        </a:rPr>
                        <a:t>Geographically</a:t>
                      </a:r>
                      <a:r>
                        <a:rPr lang="fr-FR" sz="2400" baseline="0" dirty="0">
                          <a:latin typeface="+mj-lt"/>
                        </a:rPr>
                        <a:t> </a:t>
                      </a:r>
                      <a:r>
                        <a:rPr lang="fr-FR" sz="2400" baseline="0" dirty="0" err="1">
                          <a:latin typeface="+mj-lt"/>
                        </a:rPr>
                        <a:t>Redundant</a:t>
                      </a:r>
                      <a:r>
                        <a:rPr lang="fr-FR" sz="2400" baseline="0" dirty="0">
                          <a:latin typeface="+mj-lt"/>
                        </a:rPr>
                        <a:t> Storage)</a:t>
                      </a:r>
                      <a:endParaRPr lang="fr-FR" sz="2400" dirty="0">
                        <a:latin typeface="+mj-lt"/>
                      </a:endParaRPr>
                    </a:p>
                  </a:txBody>
                  <a:tcPr/>
                </a:tc>
                <a:tc>
                  <a:txBody>
                    <a:bodyPr/>
                    <a:lstStyle/>
                    <a:p>
                      <a:r>
                        <a:rPr lang="fr-FR" sz="2400" dirty="0">
                          <a:latin typeface="+mj-lt"/>
                        </a:rPr>
                        <a:t>Comme GRS avec</a:t>
                      </a:r>
                      <a:r>
                        <a:rPr lang="fr-FR" sz="2400" baseline="0" dirty="0">
                          <a:latin typeface="+mj-lt"/>
                        </a:rPr>
                        <a:t> en plus un accès en lecture sur les données synchronisées de manière asynchrones dans la seconde région</a:t>
                      </a:r>
                      <a:endParaRPr lang="fr-FR" sz="2400" dirty="0">
                        <a:latin typeface="+mj-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161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Azure Files</a:t>
            </a:r>
          </a:p>
        </p:txBody>
      </p:sp>
      <p:sp>
        <p:nvSpPr>
          <p:cNvPr id="6" name="Content Placeholder 5"/>
          <p:cNvSpPr>
            <a:spLocks noGrp="1"/>
          </p:cNvSpPr>
          <p:nvPr>
            <p:ph type="body" sz="quarter" idx="10"/>
          </p:nvPr>
        </p:nvSpPr>
        <p:spPr/>
        <p:txBody>
          <a:bodyPr/>
          <a:lstStyle/>
          <a:p>
            <a:r>
              <a:rPr lang="fr-FR" sz="3200" dirty="0"/>
              <a:t>Stockage Azure de type partage de fichiers, 5 To par partage</a:t>
            </a:r>
          </a:p>
          <a:p>
            <a:r>
              <a:rPr lang="fr-FR" sz="3200" dirty="0"/>
              <a:t>La disponibilité, la montée en charge et l’intégrité sont maintenues automatiquement (approche PaaS)</a:t>
            </a:r>
          </a:p>
          <a:p>
            <a:r>
              <a:rPr lang="fr-FR" sz="3200" dirty="0"/>
              <a:t>Supporte 2 interfaces d’accès : SMB 3.x et REST</a:t>
            </a:r>
          </a:p>
        </p:txBody>
      </p:sp>
      <p:sp>
        <p:nvSpPr>
          <p:cNvPr id="4" name="Content Placeholder 2"/>
          <p:cNvSpPr txBox="1">
            <a:spLocks/>
          </p:cNvSpPr>
          <p:nvPr/>
        </p:nvSpPr>
        <p:spPr>
          <a:xfrm>
            <a:off x="276323" y="1213499"/>
            <a:ext cx="11883829" cy="7384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endParaRPr lang="fr-FR" sz="3998" dirty="0"/>
          </a:p>
        </p:txBody>
      </p:sp>
      <p:sp>
        <p:nvSpPr>
          <p:cNvPr id="5" name="Flowchart: Process 4"/>
          <p:cNvSpPr/>
          <p:nvPr/>
        </p:nvSpPr>
        <p:spPr bwMode="auto">
          <a:xfrm>
            <a:off x="3174324" y="3958184"/>
            <a:ext cx="1462608" cy="914130"/>
          </a:xfrm>
          <a:prstGeom prst="flowChartProcess">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7">
              <a:lnSpc>
                <a:spcPct val="90000"/>
              </a:lnSpc>
            </a:pPr>
            <a:r>
              <a:rPr lang="fr-FR" sz="2399" dirty="0">
                <a:gradFill>
                  <a:gsLst>
                    <a:gs pos="0">
                      <a:srgbClr val="FFFFFF"/>
                    </a:gs>
                    <a:gs pos="100000">
                      <a:srgbClr val="FFFFFF"/>
                    </a:gs>
                  </a:gsLst>
                  <a:lin ang="5400000" scaled="0"/>
                </a:gradFill>
                <a:ea typeface="Segoe UI" pitchFamily="34" charset="0"/>
                <a:cs typeface="Segoe UI" pitchFamily="34" charset="0"/>
              </a:rPr>
              <a:t>Client externe</a:t>
            </a:r>
          </a:p>
        </p:txBody>
      </p:sp>
      <p:sp>
        <p:nvSpPr>
          <p:cNvPr id="7" name="Flowchart: Process 6"/>
          <p:cNvSpPr/>
          <p:nvPr/>
        </p:nvSpPr>
        <p:spPr bwMode="auto">
          <a:xfrm>
            <a:off x="4813696" y="3958184"/>
            <a:ext cx="1462608" cy="914130"/>
          </a:xfrm>
          <a:prstGeom prst="flowChartProcess">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7">
              <a:lnSpc>
                <a:spcPct val="90000"/>
              </a:lnSpc>
            </a:pPr>
            <a:r>
              <a:rPr lang="fr-FR" sz="2399" dirty="0" err="1">
                <a:gradFill>
                  <a:gsLst>
                    <a:gs pos="0">
                      <a:srgbClr val="FFFFFF"/>
                    </a:gs>
                    <a:gs pos="100000">
                      <a:srgbClr val="FFFFFF"/>
                    </a:gs>
                  </a:gsLst>
                  <a:lin ang="5400000" scaled="0"/>
                </a:gradFill>
                <a:ea typeface="Segoe UI" pitchFamily="34" charset="0"/>
                <a:cs typeface="Segoe UI" pitchFamily="34" charset="0"/>
              </a:rPr>
              <a:t>IaaS</a:t>
            </a:r>
            <a:r>
              <a:rPr lang="fr-FR" sz="2399" dirty="0">
                <a:gradFill>
                  <a:gsLst>
                    <a:gs pos="0">
                      <a:srgbClr val="FFFFFF"/>
                    </a:gs>
                    <a:gs pos="100000">
                      <a:srgbClr val="FFFFFF"/>
                    </a:gs>
                  </a:gsLst>
                  <a:lin ang="5400000" scaled="0"/>
                </a:gradFill>
                <a:ea typeface="Segoe UI" pitchFamily="34" charset="0"/>
                <a:cs typeface="Segoe UI" pitchFamily="34" charset="0"/>
              </a:rPr>
              <a:t> VM</a:t>
            </a:r>
          </a:p>
        </p:txBody>
      </p:sp>
      <p:sp>
        <p:nvSpPr>
          <p:cNvPr id="8" name="Flowchart: Process 7"/>
          <p:cNvSpPr/>
          <p:nvPr/>
        </p:nvSpPr>
        <p:spPr bwMode="auto">
          <a:xfrm>
            <a:off x="6414930" y="3958184"/>
            <a:ext cx="1462608" cy="914130"/>
          </a:xfrm>
          <a:prstGeom prst="flowChartProcess">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7">
              <a:lnSpc>
                <a:spcPct val="90000"/>
              </a:lnSpc>
            </a:pPr>
            <a:r>
              <a:rPr lang="fr-FR" sz="2399" dirty="0" err="1">
                <a:gradFill>
                  <a:gsLst>
                    <a:gs pos="0">
                      <a:srgbClr val="FFFFFF"/>
                    </a:gs>
                    <a:gs pos="100000">
                      <a:srgbClr val="FFFFFF"/>
                    </a:gs>
                  </a:gsLst>
                  <a:lin ang="5400000" scaled="0"/>
                </a:gradFill>
                <a:ea typeface="Segoe UI" pitchFamily="34" charset="0"/>
                <a:cs typeface="Segoe UI" pitchFamily="34" charset="0"/>
              </a:rPr>
              <a:t>IaaS</a:t>
            </a:r>
            <a:r>
              <a:rPr lang="fr-FR" sz="2399" dirty="0">
                <a:gradFill>
                  <a:gsLst>
                    <a:gs pos="0">
                      <a:srgbClr val="FFFFFF"/>
                    </a:gs>
                    <a:gs pos="100000">
                      <a:srgbClr val="FFFFFF"/>
                    </a:gs>
                  </a:gsLst>
                  <a:lin ang="5400000" scaled="0"/>
                </a:gradFill>
                <a:ea typeface="Segoe UI" pitchFamily="34" charset="0"/>
                <a:cs typeface="Segoe UI" pitchFamily="34" charset="0"/>
              </a:rPr>
              <a:t> VM</a:t>
            </a:r>
          </a:p>
        </p:txBody>
      </p:sp>
      <p:sp>
        <p:nvSpPr>
          <p:cNvPr id="9" name="Flowchart: Process 8"/>
          <p:cNvSpPr/>
          <p:nvPr/>
        </p:nvSpPr>
        <p:spPr bwMode="auto">
          <a:xfrm>
            <a:off x="8018473" y="3958184"/>
            <a:ext cx="1462608" cy="914130"/>
          </a:xfrm>
          <a:prstGeom prst="flowChartProcess">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7">
              <a:lnSpc>
                <a:spcPct val="90000"/>
              </a:lnSpc>
            </a:pPr>
            <a:r>
              <a:rPr lang="fr-FR" sz="2399" dirty="0" err="1">
                <a:gradFill>
                  <a:gsLst>
                    <a:gs pos="0">
                      <a:srgbClr val="FFFFFF"/>
                    </a:gs>
                    <a:gs pos="100000">
                      <a:srgbClr val="FFFFFF"/>
                    </a:gs>
                  </a:gsLst>
                  <a:lin ang="5400000" scaled="0"/>
                </a:gradFill>
                <a:ea typeface="Segoe UI" pitchFamily="34" charset="0"/>
                <a:cs typeface="Segoe UI" pitchFamily="34" charset="0"/>
              </a:rPr>
              <a:t>PaaS</a:t>
            </a:r>
            <a:r>
              <a:rPr lang="fr-FR" sz="2399" dirty="0">
                <a:gradFill>
                  <a:gsLst>
                    <a:gs pos="0">
                      <a:srgbClr val="FFFFFF"/>
                    </a:gs>
                    <a:gs pos="100000">
                      <a:srgbClr val="FFFFFF"/>
                    </a:gs>
                  </a:gsLst>
                  <a:lin ang="5400000" scaled="0"/>
                </a:gradFill>
                <a:ea typeface="Segoe UI" pitchFamily="34" charset="0"/>
                <a:cs typeface="Segoe UI" pitchFamily="34" charset="0"/>
              </a:rPr>
              <a:t> VM</a:t>
            </a:r>
          </a:p>
        </p:txBody>
      </p:sp>
      <p:sp>
        <p:nvSpPr>
          <p:cNvPr id="10" name="Cloud 9"/>
          <p:cNvSpPr/>
          <p:nvPr/>
        </p:nvSpPr>
        <p:spPr bwMode="auto">
          <a:xfrm>
            <a:off x="4051186" y="5368334"/>
            <a:ext cx="4296414" cy="1510211"/>
          </a:xfrm>
          <a:prstGeom prst="cloud">
            <a:avLst/>
          </a:prstGeom>
          <a:solidFill>
            <a:srgbClr val="0F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7">
              <a:lnSpc>
                <a:spcPct val="90000"/>
              </a:lnSpc>
            </a:pPr>
            <a:r>
              <a:rPr lang="fr-FR" sz="2399" dirty="0">
                <a:gradFill>
                  <a:gsLst>
                    <a:gs pos="0">
                      <a:srgbClr val="FFFFFF"/>
                    </a:gs>
                    <a:gs pos="100000">
                      <a:srgbClr val="FFFFFF"/>
                    </a:gs>
                  </a:gsLst>
                  <a:lin ang="5400000" scaled="0"/>
                </a:gradFill>
                <a:ea typeface="Segoe UI" pitchFamily="34" charset="0"/>
                <a:cs typeface="Segoe UI" pitchFamily="34" charset="0"/>
              </a:rPr>
              <a:t>Azure File Share</a:t>
            </a:r>
          </a:p>
          <a:p>
            <a:pPr algn="ctr" defTabSz="932127">
              <a:lnSpc>
                <a:spcPct val="90000"/>
              </a:lnSpc>
            </a:pPr>
            <a:r>
              <a:rPr lang="fr-FR" sz="2399" dirty="0">
                <a:gradFill>
                  <a:gsLst>
                    <a:gs pos="0">
                      <a:srgbClr val="FFFFFF"/>
                    </a:gs>
                    <a:gs pos="100000">
                      <a:srgbClr val="FFFFFF"/>
                    </a:gs>
                  </a:gsLst>
                  <a:lin ang="5400000" scaled="0"/>
                </a:gradFill>
                <a:ea typeface="Segoe UI" pitchFamily="34" charset="0"/>
                <a:cs typeface="Segoe UI" pitchFamily="34" charset="0"/>
              </a:rPr>
              <a:t>(</a:t>
            </a:r>
            <a:r>
              <a:rPr lang="fr-FR" sz="2399" dirty="0" err="1">
                <a:gradFill>
                  <a:gsLst>
                    <a:gs pos="0">
                      <a:srgbClr val="FFFFFF"/>
                    </a:gs>
                    <a:gs pos="100000">
                      <a:srgbClr val="FFFFFF"/>
                    </a:gs>
                  </a:gsLst>
                  <a:lin ang="5400000" scaled="0"/>
                </a:gradFill>
                <a:ea typeface="Segoe UI" pitchFamily="34" charset="0"/>
                <a:cs typeface="Segoe UI" pitchFamily="34" charset="0"/>
              </a:rPr>
              <a:t>PaaS</a:t>
            </a:r>
            <a:r>
              <a:rPr lang="fr-FR" sz="2399" dirty="0">
                <a:gradFill>
                  <a:gsLst>
                    <a:gs pos="0">
                      <a:srgbClr val="FFFFFF"/>
                    </a:gs>
                    <a:gs pos="100000">
                      <a:srgbClr val="FFFFFF"/>
                    </a:gs>
                  </a:gsLst>
                  <a:lin ang="5400000" scaled="0"/>
                </a:gradFill>
                <a:ea typeface="Segoe UI" pitchFamily="34" charset="0"/>
                <a:cs typeface="Segoe UI" pitchFamily="34" charset="0"/>
              </a:rPr>
              <a:t>)</a:t>
            </a:r>
          </a:p>
        </p:txBody>
      </p:sp>
      <p:cxnSp>
        <p:nvCxnSpPr>
          <p:cNvPr id="12" name="Straight Arrow Connector 11"/>
          <p:cNvCxnSpPr/>
          <p:nvPr/>
        </p:nvCxnSpPr>
        <p:spPr>
          <a:xfrm>
            <a:off x="3875335" y="4858808"/>
            <a:ext cx="761599" cy="6533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a:off x="5545000" y="4872314"/>
            <a:ext cx="0" cy="5484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159230" y="4872314"/>
            <a:ext cx="0" cy="4960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014653" y="4911270"/>
            <a:ext cx="698602" cy="5095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215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fr-FR" dirty="0"/>
              <a:t>Azure Files</a:t>
            </a:r>
          </a:p>
        </p:txBody>
      </p:sp>
      <p:pic>
        <p:nvPicPr>
          <p:cNvPr id="5" name="Picture 4" descr="File Structure">
            <a:extLst>
              <a:ext uri="{FF2B5EF4-FFF2-40B4-BE49-F238E27FC236}">
                <a16:creationId xmlns:a16="http://schemas.microsoft.com/office/drawing/2014/main" id="{C3D8E93D-68FF-4AAD-94AA-651578631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85" y="1326064"/>
            <a:ext cx="11896725"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93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12" descr="RÃ©sultat de recherche d'images pour &quot;linux&quot;">
            <a:extLst>
              <a:ext uri="{FF2B5EF4-FFF2-40B4-BE49-F238E27FC236}">
                <a16:creationId xmlns:a16="http://schemas.microsoft.com/office/drawing/2014/main" id="{B6B8920D-00DA-441D-8897-425A889C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2899" y="6290046"/>
            <a:ext cx="694427" cy="34377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RÃ©sultat de recherche d'images pour &quot;windows server&quot;">
            <a:extLst>
              <a:ext uri="{FF2B5EF4-FFF2-40B4-BE49-F238E27FC236}">
                <a16:creationId xmlns:a16="http://schemas.microsoft.com/office/drawing/2014/main" id="{6B40B563-BB77-4837-ACB6-E170B7144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660" y="5183067"/>
            <a:ext cx="1974945" cy="13371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RÃ©sultat de recherche d'images pour &quot;windows&quot;">
            <a:extLst>
              <a:ext uri="{FF2B5EF4-FFF2-40B4-BE49-F238E27FC236}">
                <a16:creationId xmlns:a16="http://schemas.microsoft.com/office/drawing/2014/main" id="{8E9B2BD7-C7EB-4F24-9B6A-6E99D650B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33" y="5996421"/>
            <a:ext cx="1415896" cy="106055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RÃ©sultat de recherche d'images pour &quot;windows server&quot;">
            <a:extLst>
              <a:ext uri="{FF2B5EF4-FFF2-40B4-BE49-F238E27FC236}">
                <a16:creationId xmlns:a16="http://schemas.microsoft.com/office/drawing/2014/main" id="{30A41F6A-7D1E-459F-B5A7-AC6FF7FCA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9471" y="5707702"/>
            <a:ext cx="869967" cy="58901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RÃ©sultat de recherche d'images pour &quot;sql server&quot;">
            <a:extLst>
              <a:ext uri="{FF2B5EF4-FFF2-40B4-BE49-F238E27FC236}">
                <a16:creationId xmlns:a16="http://schemas.microsoft.com/office/drawing/2014/main" id="{290C3A22-4B28-425E-BA35-00557B7EE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0967" y="5645202"/>
            <a:ext cx="1463338" cy="75638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RÃ©sultat de recherche d'images pour &quot;azure&quot;">
            <a:extLst>
              <a:ext uri="{FF2B5EF4-FFF2-40B4-BE49-F238E27FC236}">
                <a16:creationId xmlns:a16="http://schemas.microsoft.com/office/drawing/2014/main" id="{790F2847-4C87-499E-AC29-4628D4F491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8730" y="5062013"/>
            <a:ext cx="744196" cy="39130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Ã©sultat de recherche d'images pour &quot;azure&quot;">
            <a:extLst>
              <a:ext uri="{FF2B5EF4-FFF2-40B4-BE49-F238E27FC236}">
                <a16:creationId xmlns:a16="http://schemas.microsoft.com/office/drawing/2014/main" id="{2FE83F58-A54D-4514-A426-5374686633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8730" y="3800636"/>
            <a:ext cx="744196" cy="3913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RÃ©sultat de recherche d'images pour &quot;windows server&quot;">
            <a:extLst>
              <a:ext uri="{FF2B5EF4-FFF2-40B4-BE49-F238E27FC236}">
                <a16:creationId xmlns:a16="http://schemas.microsoft.com/office/drawing/2014/main" id="{97A6CC33-3DFA-444B-A46A-2E6292FA2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7" y="3535038"/>
            <a:ext cx="1817299" cy="1118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Ã©sultat de recherche d'images pour &quot;sql server&quot;">
            <a:extLst>
              <a:ext uri="{FF2B5EF4-FFF2-40B4-BE49-F238E27FC236}">
                <a16:creationId xmlns:a16="http://schemas.microsoft.com/office/drawing/2014/main" id="{6B92CB13-9AFE-45A4-94AD-6951A5080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52" y="2862466"/>
            <a:ext cx="1670368" cy="8633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5F4C1F-D5DB-47DA-B01C-E1BFEABC0226}"/>
              </a:ext>
            </a:extLst>
          </p:cNvPr>
          <p:cNvSpPr>
            <a:spLocks noGrp="1"/>
          </p:cNvSpPr>
          <p:nvPr>
            <p:ph type="title"/>
          </p:nvPr>
        </p:nvSpPr>
        <p:spPr>
          <a:xfrm>
            <a:off x="164447" y="194388"/>
            <a:ext cx="11375537" cy="772203"/>
          </a:xfrm>
        </p:spPr>
        <p:txBody>
          <a:bodyPr/>
          <a:lstStyle/>
          <a:p>
            <a:r>
              <a:rPr lang="fr-FR" sz="4800" dirty="0"/>
              <a:t>Modèle de déploiement de « Azure Backup » </a:t>
            </a:r>
          </a:p>
        </p:txBody>
      </p:sp>
      <p:pic>
        <p:nvPicPr>
          <p:cNvPr id="1026" name="Picture 2" descr="RÃ©sultat de recherche d'images pour &quot;exchange server 2019&quot;">
            <a:extLst>
              <a:ext uri="{FF2B5EF4-FFF2-40B4-BE49-F238E27FC236}">
                <a16:creationId xmlns:a16="http://schemas.microsoft.com/office/drawing/2014/main" id="{F9F24F47-0F7D-4068-AF31-6FC59434AB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301" y="2315764"/>
            <a:ext cx="1454721" cy="4962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sharepoint&quot;">
            <a:extLst>
              <a:ext uri="{FF2B5EF4-FFF2-40B4-BE49-F238E27FC236}">
                <a16:creationId xmlns:a16="http://schemas.microsoft.com/office/drawing/2014/main" id="{314169D5-7501-4389-A3D6-E87CD62EBD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01" y="2700939"/>
            <a:ext cx="1454721" cy="4641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Ã©sultat de recherche d'images pour &quot;windows server&quot;">
            <a:extLst>
              <a:ext uri="{FF2B5EF4-FFF2-40B4-BE49-F238E27FC236}">
                <a16:creationId xmlns:a16="http://schemas.microsoft.com/office/drawing/2014/main" id="{028EE8AC-AD92-40C8-B889-DC9F75317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69" y="2061015"/>
            <a:ext cx="1670368" cy="1027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linux&quot;">
            <a:extLst>
              <a:ext uri="{FF2B5EF4-FFF2-40B4-BE49-F238E27FC236}">
                <a16:creationId xmlns:a16="http://schemas.microsoft.com/office/drawing/2014/main" id="{087DE08F-406F-4C9D-8A13-13DA396D0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669" y="3033639"/>
            <a:ext cx="1052519" cy="5210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RÃ©sultat de recherche d'images pour &quot;windows server&quot;">
            <a:extLst>
              <a:ext uri="{FF2B5EF4-FFF2-40B4-BE49-F238E27FC236}">
                <a16:creationId xmlns:a16="http://schemas.microsoft.com/office/drawing/2014/main" id="{3E2A2454-9A62-43F0-BDC4-176B64EDA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644" y="2049940"/>
            <a:ext cx="1670368" cy="10279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Ã©sultat de recherche d'images pour &quot;windows&quot;">
            <a:extLst>
              <a:ext uri="{FF2B5EF4-FFF2-40B4-BE49-F238E27FC236}">
                <a16:creationId xmlns:a16="http://schemas.microsoft.com/office/drawing/2014/main" id="{B62D2EA5-3444-4F23-87B7-9FE9A4CD3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644" y="2780155"/>
            <a:ext cx="1415896" cy="10605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24A487A-1E4B-4045-B888-3E0E31C3CBCE}"/>
              </a:ext>
            </a:extLst>
          </p:cNvPr>
          <p:cNvCxnSpPr/>
          <p:nvPr/>
        </p:nvCxnSpPr>
        <p:spPr>
          <a:xfrm>
            <a:off x="-35482" y="3744870"/>
            <a:ext cx="61493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5D92F2E-B9FE-40ED-9E2B-C1108F22985D}"/>
              </a:ext>
            </a:extLst>
          </p:cNvPr>
          <p:cNvPicPr>
            <a:picLocks noChangeAspect="1"/>
          </p:cNvPicPr>
          <p:nvPr/>
        </p:nvPicPr>
        <p:blipFill>
          <a:blip r:embed="rId9"/>
          <a:stretch>
            <a:fillRect/>
          </a:stretch>
        </p:blipFill>
        <p:spPr>
          <a:xfrm>
            <a:off x="2143675" y="3905281"/>
            <a:ext cx="369253" cy="367511"/>
          </a:xfrm>
          <a:prstGeom prst="rect">
            <a:avLst/>
          </a:prstGeom>
        </p:spPr>
      </p:pic>
      <p:pic>
        <p:nvPicPr>
          <p:cNvPr id="10" name="Picture 9">
            <a:extLst>
              <a:ext uri="{FF2B5EF4-FFF2-40B4-BE49-F238E27FC236}">
                <a16:creationId xmlns:a16="http://schemas.microsoft.com/office/drawing/2014/main" id="{AC602A88-E107-40A8-B3DC-934C55CE6F2B}"/>
              </a:ext>
            </a:extLst>
          </p:cNvPr>
          <p:cNvPicPr>
            <a:picLocks noChangeAspect="1"/>
          </p:cNvPicPr>
          <p:nvPr/>
        </p:nvPicPr>
        <p:blipFill>
          <a:blip r:embed="rId10"/>
          <a:stretch>
            <a:fillRect/>
          </a:stretch>
        </p:blipFill>
        <p:spPr>
          <a:xfrm>
            <a:off x="2579400" y="3921779"/>
            <a:ext cx="1077637" cy="481709"/>
          </a:xfrm>
          <a:prstGeom prst="rect">
            <a:avLst/>
          </a:prstGeom>
        </p:spPr>
      </p:pic>
      <p:pic>
        <p:nvPicPr>
          <p:cNvPr id="1044" name="Picture 20" descr="RÃ©sultat de recherche d'images pour &quot;vmware&quot;">
            <a:extLst>
              <a:ext uri="{FF2B5EF4-FFF2-40B4-BE49-F238E27FC236}">
                <a16:creationId xmlns:a16="http://schemas.microsoft.com/office/drawing/2014/main" id="{120130AA-F6C2-4CDE-92B3-973DF3CD78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4642" y="3898087"/>
            <a:ext cx="1177685" cy="4737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B699863-EE30-40DE-BA5D-4DB3B1F8FD4C}"/>
              </a:ext>
            </a:extLst>
          </p:cNvPr>
          <p:cNvSpPr txBox="1"/>
          <p:nvPr/>
        </p:nvSpPr>
        <p:spPr>
          <a:xfrm>
            <a:off x="449252" y="1881689"/>
            <a:ext cx="2293620" cy="336502"/>
          </a:xfrm>
          <a:prstGeom prst="rect">
            <a:avLst/>
          </a:prstGeom>
          <a:noFill/>
        </p:spPr>
        <p:txBody>
          <a:bodyPr wrap="square" lIns="182880" tIns="146304" rIns="182880" bIns="146304" rtlCol="0">
            <a:noAutofit/>
          </a:bodyPr>
          <a:lstStyle/>
          <a:p>
            <a:pPr>
              <a:lnSpc>
                <a:spcPct val="90000"/>
              </a:lnSpc>
              <a:spcAft>
                <a:spcPts val="600"/>
              </a:spcAft>
            </a:pPr>
            <a:r>
              <a:rPr lang="fr-FR" sz="1600" dirty="0" err="1">
                <a:solidFill>
                  <a:schemeClr val="tx2"/>
                </a:solidFill>
              </a:rPr>
              <a:t>Workloads</a:t>
            </a:r>
            <a:endParaRPr lang="fr-FR" sz="1600" dirty="0">
              <a:solidFill>
                <a:schemeClr val="tx2"/>
              </a:solidFill>
            </a:endParaRPr>
          </a:p>
        </p:txBody>
      </p:sp>
      <p:sp>
        <p:nvSpPr>
          <p:cNvPr id="24" name="TextBox 23">
            <a:extLst>
              <a:ext uri="{FF2B5EF4-FFF2-40B4-BE49-F238E27FC236}">
                <a16:creationId xmlns:a16="http://schemas.microsoft.com/office/drawing/2014/main" id="{EC34E9B8-23BB-408F-A1FA-9D573D9936DF}"/>
              </a:ext>
            </a:extLst>
          </p:cNvPr>
          <p:cNvSpPr txBox="1"/>
          <p:nvPr/>
        </p:nvSpPr>
        <p:spPr>
          <a:xfrm>
            <a:off x="1771022" y="1878398"/>
            <a:ext cx="2293620" cy="452637"/>
          </a:xfrm>
          <a:prstGeom prst="rect">
            <a:avLst/>
          </a:prstGeom>
          <a:noFill/>
        </p:spPr>
        <p:txBody>
          <a:bodyPr wrap="square" lIns="182880" tIns="146304" rIns="182880" bIns="146304" rtlCol="0">
            <a:noAutofit/>
          </a:bodyPr>
          <a:lstStyle/>
          <a:p>
            <a:pPr>
              <a:lnSpc>
                <a:spcPct val="90000"/>
              </a:lnSpc>
              <a:spcAft>
                <a:spcPts val="600"/>
              </a:spcAft>
            </a:pPr>
            <a:r>
              <a:rPr lang="fr-FR" sz="1600" dirty="0">
                <a:solidFill>
                  <a:schemeClr val="tx2"/>
                </a:solidFill>
              </a:rPr>
              <a:t>Machines Virtuelles</a:t>
            </a:r>
          </a:p>
        </p:txBody>
      </p:sp>
      <p:pic>
        <p:nvPicPr>
          <p:cNvPr id="15" name="Picture 14" descr="A close up of a logo&#10;&#10;Description generated with very high confidence">
            <a:extLst>
              <a:ext uri="{FF2B5EF4-FFF2-40B4-BE49-F238E27FC236}">
                <a16:creationId xmlns:a16="http://schemas.microsoft.com/office/drawing/2014/main" id="{A41C4E82-3341-435F-A0C5-DEA40029B303}"/>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273194" y="2974710"/>
            <a:ext cx="1085791" cy="1085791"/>
          </a:xfrm>
          <a:prstGeom prst="rect">
            <a:avLst/>
          </a:prstGeom>
        </p:spPr>
      </p:pic>
      <p:sp>
        <p:nvSpPr>
          <p:cNvPr id="28" name="TextBox 27">
            <a:extLst>
              <a:ext uri="{FF2B5EF4-FFF2-40B4-BE49-F238E27FC236}">
                <a16:creationId xmlns:a16="http://schemas.microsoft.com/office/drawing/2014/main" id="{B82ECB92-2470-44DC-BD60-E5B96FB7AF4A}"/>
              </a:ext>
            </a:extLst>
          </p:cNvPr>
          <p:cNvSpPr txBox="1"/>
          <p:nvPr/>
        </p:nvSpPr>
        <p:spPr>
          <a:xfrm>
            <a:off x="3793300" y="1871650"/>
            <a:ext cx="2860214" cy="452637"/>
          </a:xfrm>
          <a:prstGeom prst="rect">
            <a:avLst/>
          </a:prstGeom>
          <a:noFill/>
        </p:spPr>
        <p:txBody>
          <a:bodyPr wrap="square" lIns="182880" tIns="146304" rIns="182880" bIns="146304" rtlCol="0">
            <a:noAutofit/>
          </a:bodyPr>
          <a:lstStyle/>
          <a:p>
            <a:pPr>
              <a:lnSpc>
                <a:spcPct val="90000"/>
              </a:lnSpc>
              <a:spcAft>
                <a:spcPts val="600"/>
              </a:spcAft>
            </a:pPr>
            <a:r>
              <a:rPr lang="fr-FR" sz="1600" dirty="0">
                <a:solidFill>
                  <a:schemeClr val="tx2"/>
                </a:solidFill>
              </a:rPr>
              <a:t>Fichiers/System State/BM </a:t>
            </a:r>
          </a:p>
        </p:txBody>
      </p:sp>
      <p:sp>
        <p:nvSpPr>
          <p:cNvPr id="16" name="TextBox 15">
            <a:extLst>
              <a:ext uri="{FF2B5EF4-FFF2-40B4-BE49-F238E27FC236}">
                <a16:creationId xmlns:a16="http://schemas.microsoft.com/office/drawing/2014/main" id="{8B7A4FBC-E15C-4D9C-A9DE-9ECBF8D1EC92}"/>
              </a:ext>
            </a:extLst>
          </p:cNvPr>
          <p:cNvSpPr txBox="1"/>
          <p:nvPr/>
        </p:nvSpPr>
        <p:spPr>
          <a:xfrm>
            <a:off x="5812068" y="2574974"/>
            <a:ext cx="914400" cy="914400"/>
          </a:xfrm>
          <a:prstGeom prst="rect">
            <a:avLst/>
          </a:prstGeom>
          <a:noFill/>
        </p:spPr>
        <p:txBody>
          <a:bodyPr wrap="none" lIns="182880" tIns="146304" rIns="182880" bIns="146304" rtlCol="0">
            <a:noAutofit/>
          </a:bodyPr>
          <a:lstStyle/>
          <a:p>
            <a:pPr>
              <a:lnSpc>
                <a:spcPct val="90000"/>
              </a:lnSpc>
              <a:spcAft>
                <a:spcPts val="600"/>
              </a:spcAft>
            </a:pPr>
            <a:r>
              <a:rPr lang="fr-FR" sz="1600" b="1" dirty="0">
                <a:gradFill>
                  <a:gsLst>
                    <a:gs pos="2917">
                      <a:schemeClr val="tx1"/>
                    </a:gs>
                    <a:gs pos="30000">
                      <a:schemeClr val="tx1"/>
                    </a:gs>
                  </a:gsLst>
                  <a:lin ang="5400000" scaled="0"/>
                </a:gradFill>
              </a:rPr>
              <a:t>Azure Backup Server</a:t>
            </a:r>
            <a:r>
              <a:rPr lang="fr-FR" sz="1600" dirty="0">
                <a:gradFill>
                  <a:gsLst>
                    <a:gs pos="2917">
                      <a:schemeClr val="tx1"/>
                    </a:gs>
                    <a:gs pos="30000">
                      <a:schemeClr val="tx1"/>
                    </a:gs>
                  </a:gsLst>
                  <a:lin ang="5400000" scaled="0"/>
                </a:gradFill>
              </a:rPr>
              <a:t> (D-D-C)</a:t>
            </a:r>
          </a:p>
        </p:txBody>
      </p:sp>
      <p:sp>
        <p:nvSpPr>
          <p:cNvPr id="30" name="TextBox 29">
            <a:extLst>
              <a:ext uri="{FF2B5EF4-FFF2-40B4-BE49-F238E27FC236}">
                <a16:creationId xmlns:a16="http://schemas.microsoft.com/office/drawing/2014/main" id="{F0D2EBB4-19A4-4D25-AC01-F2BA1175C4C7}"/>
              </a:ext>
            </a:extLst>
          </p:cNvPr>
          <p:cNvSpPr txBox="1"/>
          <p:nvPr/>
        </p:nvSpPr>
        <p:spPr>
          <a:xfrm>
            <a:off x="5818747" y="2824601"/>
            <a:ext cx="914400" cy="914400"/>
          </a:xfrm>
          <a:prstGeom prst="rect">
            <a:avLst/>
          </a:prstGeom>
          <a:noFill/>
        </p:spPr>
        <p:txBody>
          <a:bodyPr wrap="none" lIns="182880" tIns="146304" rIns="182880" bIns="146304" rtlCol="0">
            <a:noAutofit/>
          </a:bodyPr>
          <a:lstStyle/>
          <a:p>
            <a:pPr>
              <a:lnSpc>
                <a:spcPct val="90000"/>
              </a:lnSpc>
              <a:spcAft>
                <a:spcPts val="600"/>
              </a:spcAft>
            </a:pPr>
            <a:r>
              <a:rPr lang="fr-FR" sz="1600" b="1" dirty="0">
                <a:gradFill>
                  <a:gsLst>
                    <a:gs pos="2917">
                      <a:schemeClr val="tx1"/>
                    </a:gs>
                    <a:gs pos="30000">
                      <a:schemeClr val="tx1"/>
                    </a:gs>
                  </a:gsLst>
                  <a:lin ang="5400000" scaled="0"/>
                </a:gradFill>
              </a:rPr>
              <a:t>SCDPM </a:t>
            </a:r>
            <a:r>
              <a:rPr lang="fr-FR" sz="1600" dirty="0">
                <a:gradFill>
                  <a:gsLst>
                    <a:gs pos="2917">
                      <a:schemeClr val="tx1"/>
                    </a:gs>
                    <a:gs pos="30000">
                      <a:schemeClr val="tx1"/>
                    </a:gs>
                  </a:gsLst>
                  <a:lin ang="5400000" scaled="0"/>
                </a:gradFill>
              </a:rPr>
              <a:t>(D-D-T-C)</a:t>
            </a:r>
          </a:p>
        </p:txBody>
      </p:sp>
      <p:pic>
        <p:nvPicPr>
          <p:cNvPr id="19" name="Picture 18" descr="A picture containing vector graphics&#10;&#10;Description generated with high confidence">
            <a:extLst>
              <a:ext uri="{FF2B5EF4-FFF2-40B4-BE49-F238E27FC236}">
                <a16:creationId xmlns:a16="http://schemas.microsoft.com/office/drawing/2014/main" id="{44A6C5FD-A937-459E-8306-FB9DBC97E1A0}"/>
              </a:ext>
            </a:extLst>
          </p:cNvPr>
          <p:cNvPicPr>
            <a:picLocks noChangeAspect="1"/>
          </p:cNvPicPr>
          <p:nvPr/>
        </p:nvPicPr>
        <p:blipFill>
          <a:blip r:embed="rId14"/>
          <a:stretch>
            <a:fillRect/>
          </a:stretch>
        </p:blipFill>
        <p:spPr>
          <a:xfrm>
            <a:off x="9804260" y="1818510"/>
            <a:ext cx="1085791" cy="1085791"/>
          </a:xfrm>
          <a:prstGeom prst="rect">
            <a:avLst/>
          </a:prstGeom>
        </p:spPr>
      </p:pic>
      <p:pic>
        <p:nvPicPr>
          <p:cNvPr id="21" name="Picture 20">
            <a:extLst>
              <a:ext uri="{FF2B5EF4-FFF2-40B4-BE49-F238E27FC236}">
                <a16:creationId xmlns:a16="http://schemas.microsoft.com/office/drawing/2014/main" id="{36F95E84-A635-492A-8C7E-0C7A9CF2D17B}"/>
              </a:ext>
            </a:extLst>
          </p:cNvPr>
          <p:cNvPicPr>
            <a:picLocks noChangeAspect="1"/>
          </p:cNvPicPr>
          <p:nvPr/>
        </p:nvPicPr>
        <p:blipFill>
          <a:blip r:embed="rId15"/>
          <a:stretch>
            <a:fillRect/>
          </a:stretch>
        </p:blipFill>
        <p:spPr>
          <a:xfrm>
            <a:off x="11539984" y="2240536"/>
            <a:ext cx="780290" cy="780290"/>
          </a:xfrm>
          <a:prstGeom prst="rect">
            <a:avLst/>
          </a:prstGeom>
        </p:spPr>
      </p:pic>
      <p:pic>
        <p:nvPicPr>
          <p:cNvPr id="36" name="Picture 35">
            <a:extLst>
              <a:ext uri="{FF2B5EF4-FFF2-40B4-BE49-F238E27FC236}">
                <a16:creationId xmlns:a16="http://schemas.microsoft.com/office/drawing/2014/main" id="{C5773A60-4839-44E4-8A63-50A954B91C4B}"/>
              </a:ext>
            </a:extLst>
          </p:cNvPr>
          <p:cNvPicPr>
            <a:picLocks noChangeAspect="1"/>
          </p:cNvPicPr>
          <p:nvPr/>
        </p:nvPicPr>
        <p:blipFill>
          <a:blip r:embed="rId15"/>
          <a:stretch>
            <a:fillRect/>
          </a:stretch>
        </p:blipFill>
        <p:spPr>
          <a:xfrm>
            <a:off x="11519831" y="1428365"/>
            <a:ext cx="780290" cy="780290"/>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1EEDA565-50A5-4886-8795-3C471EB6904A}"/>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5048386" y="5433479"/>
            <a:ext cx="1085791" cy="1085791"/>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EF47DFE1-1E9A-4C90-9B6A-CADE84A725AF}"/>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5033460" y="5908734"/>
            <a:ext cx="1085791" cy="1085791"/>
          </a:xfrm>
          <a:prstGeom prst="rect">
            <a:avLst/>
          </a:prstGeom>
        </p:spPr>
      </p:pic>
      <p:sp>
        <p:nvSpPr>
          <p:cNvPr id="22" name="Rectangle 21">
            <a:extLst>
              <a:ext uri="{FF2B5EF4-FFF2-40B4-BE49-F238E27FC236}">
                <a16:creationId xmlns:a16="http://schemas.microsoft.com/office/drawing/2014/main" id="{3C03190D-43F4-4FEA-A079-EDF12B86472C}"/>
              </a:ext>
            </a:extLst>
          </p:cNvPr>
          <p:cNvSpPr/>
          <p:nvPr/>
        </p:nvSpPr>
        <p:spPr bwMode="auto">
          <a:xfrm>
            <a:off x="9174480" y="1290781"/>
            <a:ext cx="3185160" cy="2968789"/>
          </a:xfrm>
          <a:prstGeom prst="rect">
            <a:avLst/>
          </a:prstGeom>
          <a:noFill/>
          <a:ln w="38100">
            <a:solidFill>
              <a:schemeClr val="accent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outdoor&#10;&#10;Description generated with high confidence">
            <a:extLst>
              <a:ext uri="{FF2B5EF4-FFF2-40B4-BE49-F238E27FC236}">
                <a16:creationId xmlns:a16="http://schemas.microsoft.com/office/drawing/2014/main" id="{6E36B63C-7CE4-4EAB-B2A2-B1DBDFF5CB1C}"/>
              </a:ext>
            </a:extLst>
          </p:cNvPr>
          <p:cNvPicPr>
            <a:picLocks noChangeAspect="1"/>
          </p:cNvPicPr>
          <p:nvPr/>
        </p:nvPicPr>
        <p:blipFill>
          <a:blip r:embed="rId16"/>
          <a:stretch>
            <a:fillRect/>
          </a:stretch>
        </p:blipFill>
        <p:spPr>
          <a:xfrm>
            <a:off x="10041191" y="5141328"/>
            <a:ext cx="676156" cy="676156"/>
          </a:xfrm>
          <a:prstGeom prst="rect">
            <a:avLst/>
          </a:prstGeom>
        </p:spPr>
      </p:pic>
      <p:sp>
        <p:nvSpPr>
          <p:cNvPr id="42" name="Rectangle 41">
            <a:extLst>
              <a:ext uri="{FF2B5EF4-FFF2-40B4-BE49-F238E27FC236}">
                <a16:creationId xmlns:a16="http://schemas.microsoft.com/office/drawing/2014/main" id="{8484F0B4-4CBC-4BD1-A94D-8BF2A44CBBCE}"/>
              </a:ext>
            </a:extLst>
          </p:cNvPr>
          <p:cNvSpPr/>
          <p:nvPr/>
        </p:nvSpPr>
        <p:spPr bwMode="auto">
          <a:xfrm>
            <a:off x="8027374" y="5008599"/>
            <a:ext cx="4332266" cy="1791537"/>
          </a:xfrm>
          <a:prstGeom prst="rect">
            <a:avLst/>
          </a:prstGeom>
          <a:noFill/>
          <a:ln w="38100">
            <a:solidFill>
              <a:schemeClr val="accent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 close up of a sign&#10;&#10;Description generated with high confidence">
            <a:extLst>
              <a:ext uri="{FF2B5EF4-FFF2-40B4-BE49-F238E27FC236}">
                <a16:creationId xmlns:a16="http://schemas.microsoft.com/office/drawing/2014/main" id="{F95292F0-EDCD-432F-9604-A0230695642B}"/>
              </a:ext>
            </a:extLst>
          </p:cNvPr>
          <p:cNvPicPr>
            <a:picLocks noChangeAspect="1"/>
          </p:cNvPicPr>
          <p:nvPr/>
        </p:nvPicPr>
        <p:blipFill>
          <a:blip r:embed="rId17"/>
          <a:stretch>
            <a:fillRect/>
          </a:stretch>
        </p:blipFill>
        <p:spPr>
          <a:xfrm>
            <a:off x="9315902" y="5355568"/>
            <a:ext cx="390593" cy="390593"/>
          </a:xfrm>
          <a:prstGeom prst="rect">
            <a:avLst/>
          </a:prstGeom>
        </p:spPr>
      </p:pic>
      <p:pic>
        <p:nvPicPr>
          <p:cNvPr id="32" name="Picture 31" descr="A close up of a sign&#10;&#10;Description generated with very high confidence">
            <a:extLst>
              <a:ext uri="{FF2B5EF4-FFF2-40B4-BE49-F238E27FC236}">
                <a16:creationId xmlns:a16="http://schemas.microsoft.com/office/drawing/2014/main" id="{D5B4CC95-5FC5-40DD-A11C-BC37CD99C242}"/>
              </a:ext>
            </a:extLst>
          </p:cNvPr>
          <p:cNvPicPr>
            <a:picLocks noChangeAspect="1"/>
          </p:cNvPicPr>
          <p:nvPr/>
        </p:nvPicPr>
        <p:blipFill>
          <a:blip r:embed="rId18"/>
          <a:stretch>
            <a:fillRect/>
          </a:stretch>
        </p:blipFill>
        <p:spPr>
          <a:xfrm>
            <a:off x="8623296" y="5151179"/>
            <a:ext cx="616989" cy="616989"/>
          </a:xfrm>
          <a:prstGeom prst="rect">
            <a:avLst/>
          </a:prstGeom>
        </p:spPr>
      </p:pic>
      <p:sp>
        <p:nvSpPr>
          <p:cNvPr id="50" name="TextBox 49">
            <a:extLst>
              <a:ext uri="{FF2B5EF4-FFF2-40B4-BE49-F238E27FC236}">
                <a16:creationId xmlns:a16="http://schemas.microsoft.com/office/drawing/2014/main" id="{3A6BC100-816C-4A57-814E-A4C09BD5F7DA}"/>
              </a:ext>
            </a:extLst>
          </p:cNvPr>
          <p:cNvSpPr txBox="1"/>
          <p:nvPr/>
        </p:nvSpPr>
        <p:spPr>
          <a:xfrm>
            <a:off x="4866977" y="5074418"/>
            <a:ext cx="3002459" cy="706382"/>
          </a:xfrm>
          <a:prstGeom prst="rect">
            <a:avLst/>
          </a:prstGeom>
          <a:noFill/>
        </p:spPr>
        <p:txBody>
          <a:bodyPr wrap="square" lIns="182880" tIns="146304" rIns="182880" bIns="146304" rtlCol="0">
            <a:noAutofit/>
          </a:bodyPr>
          <a:lstStyle/>
          <a:p>
            <a:pPr>
              <a:lnSpc>
                <a:spcPct val="90000"/>
              </a:lnSpc>
              <a:spcAft>
                <a:spcPts val="600"/>
              </a:spcAft>
            </a:pPr>
            <a:r>
              <a:rPr lang="fr-FR" sz="1600" b="1" dirty="0">
                <a:solidFill>
                  <a:schemeClr val="tx2"/>
                </a:solidFill>
              </a:rPr>
              <a:t>Fichiers/System State/IIS/AD </a:t>
            </a:r>
          </a:p>
        </p:txBody>
      </p:sp>
      <p:cxnSp>
        <p:nvCxnSpPr>
          <p:cNvPr id="34" name="Straight Arrow Connector 33">
            <a:extLst>
              <a:ext uri="{FF2B5EF4-FFF2-40B4-BE49-F238E27FC236}">
                <a16:creationId xmlns:a16="http://schemas.microsoft.com/office/drawing/2014/main" id="{D06BFDE1-1962-43F1-9FE2-404C4F184BE0}"/>
              </a:ext>
            </a:extLst>
          </p:cNvPr>
          <p:cNvCxnSpPr>
            <a:cxnSpLocks/>
          </p:cNvCxnSpPr>
          <p:nvPr/>
        </p:nvCxnSpPr>
        <p:spPr>
          <a:xfrm flipV="1">
            <a:off x="7468714" y="2581101"/>
            <a:ext cx="2226618" cy="88283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460A3EB-6469-4E77-ABC7-7F90DCD93EFA}"/>
              </a:ext>
            </a:extLst>
          </p:cNvPr>
          <p:cNvCxnSpPr>
            <a:cxnSpLocks/>
          </p:cNvCxnSpPr>
          <p:nvPr/>
        </p:nvCxnSpPr>
        <p:spPr>
          <a:xfrm flipV="1">
            <a:off x="6213675" y="2749736"/>
            <a:ext cx="3649699" cy="339960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5B97054-98C2-4A0A-9079-9648922E7DEE}"/>
              </a:ext>
            </a:extLst>
          </p:cNvPr>
          <p:cNvCxnSpPr>
            <a:cxnSpLocks/>
          </p:cNvCxnSpPr>
          <p:nvPr/>
        </p:nvCxnSpPr>
        <p:spPr>
          <a:xfrm flipV="1">
            <a:off x="9392336" y="2822706"/>
            <a:ext cx="846409" cy="234100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E97DF3-EDED-43A4-A9ED-38BB6F2344FC}"/>
              </a:ext>
            </a:extLst>
          </p:cNvPr>
          <p:cNvCxnSpPr>
            <a:cxnSpLocks/>
          </p:cNvCxnSpPr>
          <p:nvPr/>
        </p:nvCxnSpPr>
        <p:spPr>
          <a:xfrm flipV="1">
            <a:off x="10390402" y="2904302"/>
            <a:ext cx="118020" cy="2176642"/>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115CD4-9F68-49FD-9E8B-2A6CA115CAD8}"/>
              </a:ext>
            </a:extLst>
          </p:cNvPr>
          <p:cNvSpPr txBox="1"/>
          <p:nvPr/>
        </p:nvSpPr>
        <p:spPr>
          <a:xfrm>
            <a:off x="9071817" y="1480098"/>
            <a:ext cx="3200632" cy="391303"/>
          </a:xfrm>
          <a:prstGeom prst="rect">
            <a:avLst/>
          </a:prstGeom>
          <a:noFill/>
        </p:spPr>
        <p:txBody>
          <a:bodyPr wrap="square" lIns="182880" tIns="146304" rIns="182880" bIns="146304" rtlCol="0">
            <a:noAutofit/>
          </a:bodyPr>
          <a:lstStyle/>
          <a:p>
            <a:pPr>
              <a:lnSpc>
                <a:spcPct val="90000"/>
              </a:lnSpc>
              <a:spcAft>
                <a:spcPts val="600"/>
              </a:spcAft>
            </a:pPr>
            <a:r>
              <a:rPr lang="fr-FR" sz="1600" b="1" dirty="0" err="1">
                <a:solidFill>
                  <a:schemeClr val="accent1"/>
                </a:solidFill>
              </a:rPr>
              <a:t>Recovery</a:t>
            </a:r>
            <a:r>
              <a:rPr lang="fr-FR" sz="1600" b="1" dirty="0">
                <a:solidFill>
                  <a:schemeClr val="accent1"/>
                </a:solidFill>
              </a:rPr>
              <a:t> Services Vault</a:t>
            </a:r>
          </a:p>
        </p:txBody>
      </p:sp>
      <p:sp>
        <p:nvSpPr>
          <p:cNvPr id="69" name="TextBox 68">
            <a:extLst>
              <a:ext uri="{FF2B5EF4-FFF2-40B4-BE49-F238E27FC236}">
                <a16:creationId xmlns:a16="http://schemas.microsoft.com/office/drawing/2014/main" id="{A86AC210-E4C8-4AAC-A829-49A89E30B90D}"/>
              </a:ext>
            </a:extLst>
          </p:cNvPr>
          <p:cNvSpPr txBox="1"/>
          <p:nvPr/>
        </p:nvSpPr>
        <p:spPr>
          <a:xfrm>
            <a:off x="9734966" y="5894267"/>
            <a:ext cx="3200632" cy="391303"/>
          </a:xfrm>
          <a:prstGeom prst="rect">
            <a:avLst/>
          </a:prstGeom>
          <a:noFill/>
        </p:spPr>
        <p:txBody>
          <a:bodyPr wrap="square" lIns="182880" tIns="146304" rIns="182880" bIns="146304" rtlCol="0">
            <a:noAutofit/>
          </a:bodyPr>
          <a:lstStyle/>
          <a:p>
            <a:pPr>
              <a:lnSpc>
                <a:spcPct val="90000"/>
              </a:lnSpc>
              <a:spcAft>
                <a:spcPts val="600"/>
              </a:spcAft>
            </a:pPr>
            <a:r>
              <a:rPr lang="fr-FR" sz="1600" b="1" dirty="0">
                <a:solidFill>
                  <a:schemeClr val="accent1"/>
                </a:solidFill>
              </a:rPr>
              <a:t>Azure Files</a:t>
            </a:r>
          </a:p>
        </p:txBody>
      </p:sp>
      <p:sp>
        <p:nvSpPr>
          <p:cNvPr id="54" name="TextBox 53">
            <a:extLst>
              <a:ext uri="{FF2B5EF4-FFF2-40B4-BE49-F238E27FC236}">
                <a16:creationId xmlns:a16="http://schemas.microsoft.com/office/drawing/2014/main" id="{1D8BA0F1-944A-429C-AE44-0F3BC0B74977}"/>
              </a:ext>
            </a:extLst>
          </p:cNvPr>
          <p:cNvSpPr txBox="1"/>
          <p:nvPr/>
        </p:nvSpPr>
        <p:spPr>
          <a:xfrm>
            <a:off x="8786464" y="6137456"/>
            <a:ext cx="2035592" cy="195652"/>
          </a:xfrm>
          <a:prstGeom prst="rect">
            <a:avLst/>
          </a:prstGeom>
          <a:noFill/>
        </p:spPr>
        <p:txBody>
          <a:bodyPr wrap="square" lIns="182880" tIns="146304" rIns="182880" bIns="146304" rtlCol="0">
            <a:noAutofit/>
          </a:bodyPr>
          <a:lstStyle/>
          <a:p>
            <a:pPr>
              <a:lnSpc>
                <a:spcPct val="90000"/>
              </a:lnSpc>
              <a:spcAft>
                <a:spcPts val="600"/>
              </a:spcAft>
            </a:pPr>
            <a:r>
              <a:rPr lang="fr-FR" sz="2400" dirty="0" err="1">
                <a:solidFill>
                  <a:srgbClr val="FF0000"/>
                </a:solidFill>
              </a:rPr>
              <a:t>Preview</a:t>
            </a:r>
            <a:endParaRPr lang="fr-FR" sz="2400" dirty="0">
              <a:solidFill>
                <a:srgbClr val="FF0000"/>
              </a:solidFill>
            </a:endParaRPr>
          </a:p>
        </p:txBody>
      </p:sp>
      <p:sp>
        <p:nvSpPr>
          <p:cNvPr id="55" name="TextBox 54">
            <a:extLst>
              <a:ext uri="{FF2B5EF4-FFF2-40B4-BE49-F238E27FC236}">
                <a16:creationId xmlns:a16="http://schemas.microsoft.com/office/drawing/2014/main" id="{F372E93F-1491-415C-8CEC-2B58781A3774}"/>
              </a:ext>
            </a:extLst>
          </p:cNvPr>
          <p:cNvSpPr txBox="1"/>
          <p:nvPr/>
        </p:nvSpPr>
        <p:spPr>
          <a:xfrm rot="19035320">
            <a:off x="6378037" y="3746678"/>
            <a:ext cx="3822832" cy="1275410"/>
          </a:xfrm>
          <a:prstGeom prst="rect">
            <a:avLst/>
          </a:prstGeom>
          <a:noFill/>
        </p:spPr>
        <p:txBody>
          <a:bodyPr wrap="square" lIns="182880" tIns="146304" rIns="182880" bIns="146304" rtlCol="0">
            <a:noAutofit/>
          </a:bodyPr>
          <a:lstStyle/>
          <a:p>
            <a:pPr>
              <a:lnSpc>
                <a:spcPct val="90000"/>
              </a:lnSpc>
              <a:spcAft>
                <a:spcPts val="600"/>
              </a:spcAft>
            </a:pPr>
            <a:r>
              <a:rPr lang="fr-FR" sz="2400" dirty="0">
                <a:gradFill>
                  <a:gsLst>
                    <a:gs pos="2917">
                      <a:schemeClr val="tx1"/>
                    </a:gs>
                    <a:gs pos="30000">
                      <a:schemeClr val="tx1"/>
                    </a:gs>
                  </a:gsLst>
                  <a:lin ang="5400000" scaled="0"/>
                </a:gradFill>
              </a:rPr>
              <a:t>Agent MARS</a:t>
            </a:r>
          </a:p>
          <a:p>
            <a:pPr>
              <a:lnSpc>
                <a:spcPct val="90000"/>
              </a:lnSpc>
              <a:spcAft>
                <a:spcPts val="600"/>
              </a:spcAft>
            </a:pPr>
            <a:r>
              <a:rPr lang="fr-FR" sz="1200" dirty="0">
                <a:gradFill>
                  <a:gsLst>
                    <a:gs pos="2917">
                      <a:schemeClr val="tx1"/>
                    </a:gs>
                    <a:gs pos="30000">
                      <a:schemeClr val="tx1"/>
                    </a:gs>
                  </a:gsLst>
                  <a:lin ang="5400000" scaled="0"/>
                </a:gradFill>
              </a:rPr>
              <a:t>Microsoft Azure </a:t>
            </a:r>
            <a:r>
              <a:rPr lang="fr-FR" sz="1200" dirty="0" err="1">
                <a:gradFill>
                  <a:gsLst>
                    <a:gs pos="2917">
                      <a:schemeClr val="tx1"/>
                    </a:gs>
                    <a:gs pos="30000">
                      <a:schemeClr val="tx1"/>
                    </a:gs>
                  </a:gsLst>
                  <a:lin ang="5400000" scaled="0"/>
                </a:gradFill>
              </a:rPr>
              <a:t>Recovery</a:t>
            </a:r>
            <a:r>
              <a:rPr lang="fr-FR" sz="1200" dirty="0">
                <a:gradFill>
                  <a:gsLst>
                    <a:gs pos="2917">
                      <a:schemeClr val="tx1"/>
                    </a:gs>
                    <a:gs pos="30000">
                      <a:schemeClr val="tx1"/>
                    </a:gs>
                  </a:gsLst>
                  <a:lin ang="5400000" scaled="0"/>
                </a:gradFill>
              </a:rPr>
              <a:t> Services </a:t>
            </a:r>
          </a:p>
        </p:txBody>
      </p:sp>
      <p:pic>
        <p:nvPicPr>
          <p:cNvPr id="48" name="Picture 47" descr="A close up of a sign&#10;&#10;Description generated with very high confidence">
            <a:extLst>
              <a:ext uri="{FF2B5EF4-FFF2-40B4-BE49-F238E27FC236}">
                <a16:creationId xmlns:a16="http://schemas.microsoft.com/office/drawing/2014/main" id="{E4D696E9-F2B4-427A-B215-8698DCF6FAED}"/>
              </a:ext>
            </a:extLst>
          </p:cNvPr>
          <p:cNvPicPr>
            <a:picLocks noChangeAspect="1"/>
          </p:cNvPicPr>
          <p:nvPr/>
        </p:nvPicPr>
        <p:blipFill>
          <a:blip r:embed="rId18"/>
          <a:stretch>
            <a:fillRect/>
          </a:stretch>
        </p:blipFill>
        <p:spPr>
          <a:xfrm>
            <a:off x="11126909" y="5257665"/>
            <a:ext cx="616989" cy="616989"/>
          </a:xfrm>
          <a:prstGeom prst="rect">
            <a:avLst/>
          </a:prstGeom>
        </p:spPr>
      </p:pic>
      <p:cxnSp>
        <p:nvCxnSpPr>
          <p:cNvPr id="49" name="Straight Arrow Connector 48">
            <a:extLst>
              <a:ext uri="{FF2B5EF4-FFF2-40B4-BE49-F238E27FC236}">
                <a16:creationId xmlns:a16="http://schemas.microsoft.com/office/drawing/2014/main" id="{2F3DC122-8514-49BC-920E-45192CB84C49}"/>
              </a:ext>
            </a:extLst>
          </p:cNvPr>
          <p:cNvCxnSpPr>
            <a:cxnSpLocks/>
            <a:stCxn id="48" idx="0"/>
          </p:cNvCxnSpPr>
          <p:nvPr/>
        </p:nvCxnSpPr>
        <p:spPr>
          <a:xfrm flipH="1" flipV="1">
            <a:off x="10777063" y="2862466"/>
            <a:ext cx="658341" cy="2395199"/>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846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4"/>
            <a:ext cx="12007244" cy="5042164"/>
          </a:xfrm>
        </p:spPr>
        <p:txBody>
          <a:bodyPr/>
          <a:lstStyle/>
          <a:p>
            <a:pPr marL="0" indent="0">
              <a:buNone/>
            </a:pPr>
            <a:r>
              <a:rPr lang="fr-FR" sz="3200" u="sng" dirty="0"/>
              <a:t>Azure Storage Accounts</a:t>
            </a:r>
          </a:p>
          <a:p>
            <a:r>
              <a:rPr lang="en-US" sz="3200" dirty="0">
                <a:solidFill>
                  <a:schemeClr val="accent1"/>
                </a:solidFill>
                <a:hlinkClick r:id="rId2">
                  <a:extLst>
                    <a:ext uri="{A12FA001-AC4F-418D-AE19-62706E023703}">
                      <ahyp:hlinkClr xmlns:ahyp="http://schemas.microsoft.com/office/drawing/2018/hyperlinkcolor" val="tx"/>
                    </a:ext>
                  </a:extLst>
                </a:hlinkClick>
              </a:rPr>
              <a:t>How to create a GPv2 storage account.</a:t>
            </a:r>
            <a:endParaRPr lang="en-US" sz="3200" dirty="0">
              <a:solidFill>
                <a:schemeClr val="accent1"/>
              </a:solidFill>
            </a:endParaRPr>
          </a:p>
          <a:p>
            <a:r>
              <a:rPr lang="en-US" sz="3200" dirty="0">
                <a:solidFill>
                  <a:schemeClr val="accent1"/>
                </a:solidFill>
                <a:hlinkClick r:id="rId2">
                  <a:extLst>
                    <a:ext uri="{A12FA001-AC4F-418D-AE19-62706E023703}">
                      <ahyp:hlinkClr xmlns:ahyp="http://schemas.microsoft.com/office/drawing/2018/hyperlinkcolor" val="tx"/>
                    </a:ext>
                  </a:extLst>
                </a:hlinkClick>
              </a:rPr>
              <a:t>How to convert a GPv1 or Blob storage account to a GPv2 storage account.</a:t>
            </a:r>
            <a:endParaRPr lang="en-US" sz="3200" dirty="0">
              <a:solidFill>
                <a:schemeClr val="accent1"/>
              </a:solidFill>
            </a:endParaRPr>
          </a:p>
          <a:p>
            <a:r>
              <a:rPr lang="en-US" sz="3200" dirty="0">
                <a:solidFill>
                  <a:schemeClr val="accent1"/>
                </a:solidFill>
                <a:hlinkClick r:id="rId2">
                  <a:extLst>
                    <a:ext uri="{A12FA001-AC4F-418D-AE19-62706E023703}">
                      <ahyp:hlinkClr xmlns:ahyp="http://schemas.microsoft.com/office/drawing/2018/hyperlinkcolor" val="tx"/>
                    </a:ext>
                  </a:extLst>
                </a:hlinkClick>
              </a:rPr>
              <a:t>How to set account in a GPv2 storage account.</a:t>
            </a:r>
            <a:endParaRPr lang="en-US" sz="3200" dirty="0">
              <a:solidFill>
                <a:schemeClr val="accent1"/>
              </a:solidFill>
            </a:endParaRPr>
          </a:p>
          <a:p>
            <a:r>
              <a:rPr lang="en-US" sz="3200" dirty="0">
                <a:solidFill>
                  <a:schemeClr val="accent1"/>
                </a:solidFill>
                <a:hlinkClick r:id="rId2">
                  <a:extLst>
                    <a:ext uri="{A12FA001-AC4F-418D-AE19-62706E023703}">
                      <ahyp:hlinkClr xmlns:ahyp="http://schemas.microsoft.com/office/drawing/2018/hyperlinkcolor" val="tx"/>
                    </a:ext>
                  </a:extLst>
                </a:hlinkClick>
              </a:rPr>
              <a:t>How to set blob tier in a Blob storage or GPv2 storage account.</a:t>
            </a:r>
            <a:endParaRPr lang="en-US" sz="3200" dirty="0">
              <a:solidFill>
                <a:schemeClr val="accent1"/>
              </a:solidFill>
            </a:endParaRPr>
          </a:p>
          <a:p>
            <a:pPr marL="0" indent="0">
              <a:buNone/>
            </a:pPr>
            <a:r>
              <a:rPr lang="fr-FR" sz="3200" dirty="0"/>
              <a:t>FAQ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https://docs.microsoft.com/en-us/azure/storage/common/storage-account-options#faq</a:t>
            </a:r>
            <a:endParaRPr lang="fr-FR" sz="3200" u="sng" dirty="0">
              <a:solidFill>
                <a:schemeClr val="accent1"/>
              </a:solidFill>
            </a:endParaRPr>
          </a:p>
          <a:p>
            <a:pPr marL="0" indent="0">
              <a:buNone/>
            </a:pPr>
            <a:r>
              <a:rPr lang="fr-FR" sz="3200" b="1" dirty="0"/>
              <a:t>Planning Storage - </a:t>
            </a:r>
            <a:r>
              <a:rPr lang="fr-FR" sz="3200" dirty="0">
                <a:solidFill>
                  <a:schemeClr val="accent1"/>
                </a:solidFill>
                <a:hlinkClick r:id="rId3">
                  <a:extLst>
                    <a:ext uri="{A12FA001-AC4F-418D-AE19-62706E023703}">
                      <ahyp:hlinkClr xmlns:ahyp="http://schemas.microsoft.com/office/drawing/2018/hyperlinkcolor" val="tx"/>
                    </a:ext>
                  </a:extLst>
                </a:hlinkClick>
              </a:rPr>
              <a:t>https://youtu.be/ys2pnlkfn_E</a:t>
            </a:r>
            <a:endParaRPr lang="fr-FR" sz="3200" dirty="0">
              <a:solidFill>
                <a:schemeClr val="accent1"/>
              </a:solidFill>
            </a:endParaRPr>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3708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types de questions</a:t>
            </a:r>
          </a:p>
        </p:txBody>
      </p:sp>
      <p:sp>
        <p:nvSpPr>
          <p:cNvPr id="3" name="Text Placeholder 2"/>
          <p:cNvSpPr>
            <a:spLocks noGrp="1"/>
          </p:cNvSpPr>
          <p:nvPr>
            <p:ph type="body" sz="quarter" idx="10"/>
          </p:nvPr>
        </p:nvSpPr>
        <p:spPr/>
        <p:txBody>
          <a:bodyPr/>
          <a:lstStyle/>
          <a:p>
            <a:r>
              <a:rPr lang="fr-FR" dirty="0"/>
              <a:t>Choix unique</a:t>
            </a:r>
          </a:p>
          <a:p>
            <a:r>
              <a:rPr lang="fr-FR" dirty="0"/>
              <a:t>Choix multiples</a:t>
            </a:r>
          </a:p>
          <a:p>
            <a:r>
              <a:rPr lang="fr-FR" dirty="0"/>
              <a:t>Glisser déplacer</a:t>
            </a:r>
          </a:p>
          <a:p>
            <a:pPr lvl="1"/>
            <a:r>
              <a:rPr lang="fr-FR" dirty="0"/>
              <a:t>Trous à remplir </a:t>
            </a:r>
          </a:p>
          <a:p>
            <a:pPr lvl="1"/>
            <a:r>
              <a:rPr lang="fr-FR" dirty="0"/>
              <a:t>Liste à créer ou ordonner</a:t>
            </a:r>
          </a:p>
          <a:p>
            <a:r>
              <a:rPr lang="fr-FR" dirty="0"/>
              <a:t>Scénarios</a:t>
            </a:r>
          </a:p>
          <a:p>
            <a:endParaRPr lang="fr-FR" dirty="0"/>
          </a:p>
          <a:p>
            <a:r>
              <a:rPr lang="fr-FR" dirty="0"/>
              <a:t>Quelles questions sont les plus importantes ?</a:t>
            </a:r>
          </a:p>
          <a:p>
            <a:endParaRPr lang="fr-FR" dirty="0"/>
          </a:p>
        </p:txBody>
      </p:sp>
    </p:spTree>
    <p:extLst>
      <p:ext uri="{BB962C8B-B14F-4D97-AF65-F5344CB8AC3E}">
        <p14:creationId xmlns:p14="http://schemas.microsoft.com/office/powerpoint/2010/main" val="1900824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Data </a:t>
            </a:r>
            <a:r>
              <a:rPr lang="fr-FR" sz="3200" u="sng" dirty="0" err="1"/>
              <a:t>Replication</a:t>
            </a:r>
            <a:endParaRPr lang="fr-FR" sz="3200" u="sng" dirty="0"/>
          </a:p>
          <a:p>
            <a:r>
              <a:rPr lang="fr-FR" sz="2800" dirty="0"/>
              <a:t>Planning Storage </a:t>
            </a:r>
            <a:r>
              <a:rPr lang="fr-FR" sz="2800" b="1" dirty="0"/>
              <a:t>- </a:t>
            </a:r>
            <a:r>
              <a:rPr lang="fr-FR" sz="2800" dirty="0">
                <a:solidFill>
                  <a:schemeClr val="accent1"/>
                </a:solidFill>
                <a:hlinkClick r:id="rId2">
                  <a:extLst>
                    <a:ext uri="{A12FA001-AC4F-418D-AE19-62706E023703}">
                      <ahyp:hlinkClr xmlns:ahyp="http://schemas.microsoft.com/office/drawing/2018/hyperlinkcolor" val="tx"/>
                    </a:ext>
                  </a:extLst>
                </a:hlinkClick>
              </a:rPr>
              <a:t>https://youtu.be/ys2pnlkfn_E</a:t>
            </a:r>
            <a:endParaRPr lang="fr-FR" sz="2800" dirty="0">
              <a:solidFill>
                <a:schemeClr val="accent1"/>
              </a:solidFill>
            </a:endParaRPr>
          </a:p>
          <a:p>
            <a:r>
              <a:rPr lang="fr-FR" sz="2800" dirty="0"/>
              <a:t>Azure </a:t>
            </a:r>
            <a:r>
              <a:rPr lang="fr-FR" sz="2800" dirty="0" err="1"/>
              <a:t>storage</a:t>
            </a:r>
            <a:r>
              <a:rPr lang="fr-FR" sz="2800" dirty="0"/>
              <a:t> </a:t>
            </a:r>
            <a:r>
              <a:rPr lang="fr-FR" sz="2800" dirty="0" err="1"/>
              <a:t>replication</a:t>
            </a:r>
            <a:r>
              <a:rPr lang="fr-FR" sz="2800" dirty="0"/>
              <a:t> - </a:t>
            </a:r>
            <a:r>
              <a:rPr lang="fr-FR" sz="28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https://docs.microsoft.com/en-us/azure/storage/common/storage-redundancy</a:t>
            </a:r>
            <a:endParaRPr lang="fr-FR" sz="2800" dirty="0">
              <a:solidFill>
                <a:schemeClr val="accent1"/>
              </a:solidFill>
            </a:endParaRPr>
          </a:p>
          <a:p>
            <a:r>
              <a:rPr lang="en-US" sz="2800" dirty="0"/>
              <a:t>Locally-redundant storage: Low-cost redundancy -</a:t>
            </a:r>
            <a:r>
              <a:rPr lang="en-US" sz="2800" dirty="0">
                <a:solidFill>
                  <a:schemeClr val="accent1"/>
                </a:solidFill>
                <a:hlinkClick r:id="rId4">
                  <a:extLst>
                    <a:ext uri="{A12FA001-AC4F-418D-AE19-62706E023703}">
                      <ahyp:hlinkClr xmlns:ahyp="http://schemas.microsoft.com/office/drawing/2018/hyperlinkcolor" val="tx"/>
                    </a:ext>
                  </a:extLst>
                </a:hlinkClick>
              </a:rPr>
              <a:t>https://docs.microsoft.com/en-us/azure/storage/common/storage-redundancy-</a:t>
            </a:r>
            <a:r>
              <a:rPr lang="en-US" sz="2800" dirty="0" err="1">
                <a:solidFill>
                  <a:schemeClr val="accent1"/>
                </a:solidFill>
                <a:hlinkClick r:id="rId4">
                  <a:extLst>
                    <a:ext uri="{A12FA001-AC4F-418D-AE19-62706E023703}">
                      <ahyp:hlinkClr xmlns:ahyp="http://schemas.microsoft.com/office/drawing/2018/hyperlinkcolor" val="tx"/>
                    </a:ext>
                  </a:extLst>
                </a:hlinkClick>
              </a:rPr>
              <a:t>lrs</a:t>
            </a:r>
            <a:endParaRPr lang="en-US" sz="2800" dirty="0">
              <a:solidFill>
                <a:schemeClr val="accent1"/>
              </a:solidFill>
            </a:endParaRPr>
          </a:p>
          <a:p>
            <a:r>
              <a:rPr lang="fr-FR" sz="2800" dirty="0" err="1"/>
              <a:t>Geo-redundant</a:t>
            </a:r>
            <a:r>
              <a:rPr lang="fr-FR" sz="2800" dirty="0"/>
              <a:t> </a:t>
            </a:r>
            <a:r>
              <a:rPr lang="fr-FR" sz="2800" dirty="0" err="1"/>
              <a:t>storage</a:t>
            </a:r>
            <a:r>
              <a:rPr lang="fr-FR" sz="2800" dirty="0"/>
              <a:t> (Cross-</a:t>
            </a:r>
            <a:r>
              <a:rPr lang="fr-FR" sz="2800" dirty="0" err="1"/>
              <a:t>regional</a:t>
            </a:r>
            <a:r>
              <a:rPr lang="fr-FR" sz="2800" dirty="0"/>
              <a:t> </a:t>
            </a:r>
            <a:r>
              <a:rPr lang="fr-FR" sz="2800" dirty="0" err="1"/>
              <a:t>replication</a:t>
            </a:r>
            <a:r>
              <a:rPr lang="fr-FR" sz="2800" dirty="0"/>
              <a:t> for Azure Storage) - </a:t>
            </a:r>
            <a:r>
              <a:rPr lang="fr-FR" sz="2800" dirty="0">
                <a:solidFill>
                  <a:schemeClr val="accent1"/>
                </a:solidFill>
                <a:hlinkClick r:id="rId5">
                  <a:extLst>
                    <a:ext uri="{A12FA001-AC4F-418D-AE19-62706E023703}">
                      <ahyp:hlinkClr xmlns:ahyp="http://schemas.microsoft.com/office/drawing/2018/hyperlinkcolor" val="tx"/>
                    </a:ext>
                  </a:extLst>
                </a:hlinkClick>
              </a:rPr>
              <a:t>https://docs.microsoft.com/en-us/azure/storage/common/storage-redundancy-grs?toc=%2fazure%2fstorage%2fblobs%2ftoc.json</a:t>
            </a:r>
            <a:endParaRPr lang="fr-FR" sz="2800" dirty="0">
              <a:solidFill>
                <a:schemeClr val="accent1"/>
              </a:solidFill>
            </a:endParaRPr>
          </a:p>
          <a:p>
            <a:r>
              <a:rPr lang="fr-FR" sz="2800" dirty="0"/>
              <a:t>Read-</a:t>
            </a:r>
            <a:r>
              <a:rPr lang="fr-FR" sz="2800" dirty="0" err="1"/>
              <a:t>access</a:t>
            </a:r>
            <a:r>
              <a:rPr lang="fr-FR" sz="2800" dirty="0"/>
              <a:t> </a:t>
            </a:r>
            <a:r>
              <a:rPr lang="fr-FR" sz="2800" dirty="0" err="1"/>
              <a:t>geo-redundant</a:t>
            </a:r>
            <a:r>
              <a:rPr lang="fr-FR" sz="2800" dirty="0"/>
              <a:t> </a:t>
            </a:r>
            <a:r>
              <a:rPr lang="fr-FR" sz="2800" dirty="0" err="1"/>
              <a:t>storage</a:t>
            </a:r>
            <a:r>
              <a:rPr lang="fr-FR" sz="2800" dirty="0"/>
              <a:t> - </a:t>
            </a:r>
            <a:r>
              <a:rPr lang="fr-FR" sz="2800" dirty="0">
                <a:solidFill>
                  <a:schemeClr val="accent1"/>
                </a:solidFill>
                <a:hlinkClick r:id="rId5">
                  <a:extLst>
                    <a:ext uri="{A12FA001-AC4F-418D-AE19-62706E023703}">
                      <ahyp:hlinkClr xmlns:ahyp="http://schemas.microsoft.com/office/drawing/2018/hyperlinkcolor" val="tx"/>
                    </a:ext>
                  </a:extLst>
                </a:hlinkClick>
              </a:rPr>
              <a:t>https://docs.microsoft.com/en-us/azure/storage/common/storage-redundancy-grs?toc=%2fazure%2fstorage%2fblobs%2ftoc.json#read-access-geo-redundant-storage</a:t>
            </a:r>
            <a:endParaRPr lang="fr-FR" sz="2800" dirty="0">
              <a:solidFill>
                <a:schemeClr val="accent1"/>
              </a:solidFill>
            </a:endParaRPr>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42003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Data </a:t>
            </a:r>
            <a:r>
              <a:rPr lang="fr-FR" sz="3200" u="sng" dirty="0" err="1"/>
              <a:t>Replication</a:t>
            </a:r>
            <a:endParaRPr lang="fr-FR" sz="3200" u="sng" dirty="0"/>
          </a:p>
          <a:p>
            <a:r>
              <a:rPr lang="fr-FR" sz="3200" dirty="0"/>
              <a:t>Zone-</a:t>
            </a:r>
            <a:r>
              <a:rPr lang="fr-FR" sz="3200" dirty="0" err="1"/>
              <a:t>redundant</a:t>
            </a:r>
            <a:r>
              <a:rPr lang="fr-FR" sz="3200" dirty="0"/>
              <a:t> </a:t>
            </a:r>
            <a:r>
              <a:rPr lang="fr-FR" sz="3200" dirty="0" err="1"/>
              <a:t>storage</a:t>
            </a:r>
            <a:r>
              <a:rPr lang="fr-FR" sz="3200" dirty="0"/>
              <a:t> (ZRS): </a:t>
            </a:r>
            <a:r>
              <a:rPr lang="fr-FR" sz="3200" dirty="0" err="1"/>
              <a:t>Highly</a:t>
            </a:r>
            <a:r>
              <a:rPr lang="fr-FR" sz="3200" dirty="0"/>
              <a:t> </a:t>
            </a:r>
            <a:r>
              <a:rPr lang="fr-FR" sz="3200" dirty="0" err="1"/>
              <a:t>available</a:t>
            </a:r>
            <a:r>
              <a:rPr lang="fr-FR" sz="3200" dirty="0"/>
              <a:t> Azure Storage applications -</a:t>
            </a:r>
            <a:r>
              <a:rPr lang="fr-FR" sz="3200" dirty="0">
                <a:solidFill>
                  <a:schemeClr val="accent1"/>
                </a:solidFill>
              </a:rPr>
              <a:t>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https://docs.microsoft.com/en-us/azure/storage/common/storage-redundancy-zrs?toc=%2fazure%2fstorage%2fblobs%2ftoc.json</a:t>
            </a:r>
            <a:endParaRPr lang="fr-FR" sz="3200" dirty="0">
              <a:solidFill>
                <a:schemeClr val="accent1"/>
              </a:solidFill>
            </a:endParaRPr>
          </a:p>
          <a:p>
            <a:r>
              <a:rPr lang="fr-FR" sz="3200" dirty="0" err="1"/>
              <a:t>Converting</a:t>
            </a:r>
            <a:r>
              <a:rPr lang="fr-FR" sz="3200" dirty="0"/>
              <a:t> to ZRS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https://docs.microsoft.com/en-us/azure/storage/common/storage-redundancy-zrs?toc=%2fazure%2fstorage%2fblobs%2ftoc.json#converting-to-zrs-replication</a:t>
            </a:r>
            <a:endParaRPr lang="fr-FR" sz="3200" dirty="0">
              <a:solidFill>
                <a:schemeClr val="accent1"/>
              </a:solidFill>
            </a:endParaRPr>
          </a:p>
          <a:p>
            <a:r>
              <a:rPr lang="fr-FR" sz="3200" dirty="0" err="1"/>
              <a:t>What</a:t>
            </a:r>
            <a:r>
              <a:rPr lang="fr-FR" sz="3200" dirty="0"/>
              <a:t> are </a:t>
            </a:r>
            <a:r>
              <a:rPr lang="fr-FR" sz="3200" dirty="0" err="1"/>
              <a:t>availability</a:t>
            </a:r>
            <a:r>
              <a:rPr lang="fr-FR" sz="3200" dirty="0"/>
              <a:t> zones?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https://docs.microsoft.com/en-us/azure/availability-zones/az-overview</a:t>
            </a:r>
            <a:endParaRPr lang="fr-FR" sz="3200" dirty="0">
              <a:solidFill>
                <a:schemeClr val="accent1"/>
              </a:solidFill>
            </a:endParaRPr>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954059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Data </a:t>
            </a:r>
            <a:r>
              <a:rPr lang="fr-FR" sz="3200" u="sng" dirty="0" err="1"/>
              <a:t>Replication</a:t>
            </a:r>
            <a:endParaRPr lang="fr-FR" sz="3200" u="sng" dirty="0"/>
          </a:p>
          <a:p>
            <a:r>
              <a:rPr lang="en-US" sz="3200" dirty="0"/>
              <a:t>Read-access geo-redundant storage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a:t>
            </a:r>
            <a:r>
              <a:rPr lang="en-US" sz="3200" dirty="0" err="1">
                <a:solidFill>
                  <a:schemeClr val="accent1"/>
                </a:solidFill>
                <a:hlinkClick r:id="rId2">
                  <a:extLst>
                    <a:ext uri="{A12FA001-AC4F-418D-AE19-62706E023703}">
                      <ahyp:hlinkClr xmlns:ahyp="http://schemas.microsoft.com/office/drawing/2018/hyperlinkcolor" val="tx"/>
                    </a:ext>
                  </a:extLst>
                </a:hlinkClick>
              </a:rPr>
              <a:t>storage-redundancy-grs#read-access-geo-redundant-storage</a:t>
            </a:r>
            <a:endParaRPr lang="en-US" sz="3200" dirty="0">
              <a:solidFill>
                <a:schemeClr val="accent1"/>
              </a:solidFill>
            </a:endParaRPr>
          </a:p>
          <a:p>
            <a:r>
              <a:rPr lang="en-US" sz="3200" dirty="0"/>
              <a:t>Create a storage account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https://docs.microsoft.com/en-us/azure/storage/common/storage-powershell-guide-full#create-a-storage-account</a:t>
            </a:r>
            <a:endParaRPr lang="en-US" sz="3200" dirty="0">
              <a:solidFill>
                <a:schemeClr val="accent1"/>
              </a:solidFill>
            </a:endParaRPr>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759732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Data </a:t>
            </a:r>
            <a:r>
              <a:rPr lang="fr-FR" sz="3200" u="sng" dirty="0" err="1"/>
              <a:t>Replication</a:t>
            </a:r>
            <a:endParaRPr lang="fr-FR" sz="3200" u="sng" dirty="0"/>
          </a:p>
          <a:p>
            <a:r>
              <a:rPr lang="en-US" sz="3200" dirty="0"/>
              <a:t>Read-access geo-redundant storage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a:t>
            </a:r>
            <a:r>
              <a:rPr lang="en-US" sz="3200" dirty="0" err="1">
                <a:solidFill>
                  <a:schemeClr val="accent1"/>
                </a:solidFill>
                <a:hlinkClick r:id="rId2">
                  <a:extLst>
                    <a:ext uri="{A12FA001-AC4F-418D-AE19-62706E023703}">
                      <ahyp:hlinkClr xmlns:ahyp="http://schemas.microsoft.com/office/drawing/2018/hyperlinkcolor" val="tx"/>
                    </a:ext>
                  </a:extLst>
                </a:hlinkClick>
              </a:rPr>
              <a:t>storage-redundancy-grs#read-access-geo-redundant-storage</a:t>
            </a:r>
            <a:endParaRPr lang="en-US" sz="3200" dirty="0">
              <a:solidFill>
                <a:schemeClr val="accent1"/>
              </a:solidFill>
            </a:endParaRPr>
          </a:p>
          <a:p>
            <a:r>
              <a:rPr lang="en-US" sz="3200" dirty="0"/>
              <a:t>Create a storage account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https://docs.microsoft.com/en-us/azure/storage/common/storage-powershell-guide-full#create-a-storage-account</a:t>
            </a:r>
            <a:endParaRPr lang="en-US" sz="3200" dirty="0">
              <a:solidFill>
                <a:schemeClr val="accent1"/>
              </a:solidFill>
            </a:endParaRPr>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989126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Azure Storage Explorer</a:t>
            </a:r>
          </a:p>
          <a:p>
            <a:r>
              <a:rPr lang="en-US" dirty="0"/>
              <a:t>Download Azure Storage Explorer - </a:t>
            </a:r>
            <a:r>
              <a:rPr lang="en-US" dirty="0">
                <a:solidFill>
                  <a:schemeClr val="accent1"/>
                </a:solidFill>
                <a:hlinkClick r:id="rId2">
                  <a:extLst>
                    <a:ext uri="{A12FA001-AC4F-418D-AE19-62706E023703}">
                      <ahyp:hlinkClr xmlns:ahyp="http://schemas.microsoft.com/office/drawing/2018/hyperlinkcolor" val="tx"/>
                    </a:ext>
                  </a:extLst>
                </a:hlinkClick>
              </a:rPr>
              <a:t>https://azure.microsoft.com/en-us/features/storage-explorer/</a:t>
            </a:r>
            <a:endParaRPr lang="en-US" dirty="0">
              <a:solidFill>
                <a:schemeClr val="accent1"/>
              </a:solidFill>
            </a:endParaRPr>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694848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Azure Storage Explorer</a:t>
            </a:r>
          </a:p>
          <a:p>
            <a:r>
              <a:rPr lang="en-US" sz="2400" dirty="0">
                <a:solidFill>
                  <a:schemeClr val="accent1"/>
                </a:solidFill>
                <a:hlinkClick r:id="rId2">
                  <a:extLst>
                    <a:ext uri="{A12FA001-AC4F-418D-AE19-62706E023703}">
                      <ahyp:hlinkClr xmlns:ahyp="http://schemas.microsoft.com/office/drawing/2018/hyperlinkcolor" val="tx"/>
                    </a:ext>
                  </a:extLst>
                </a:hlinkClick>
              </a:rPr>
              <a:t>Connect to an Azure subscription</a:t>
            </a:r>
          </a:p>
          <a:p>
            <a:r>
              <a:rPr lang="en-US" sz="2400" dirty="0">
                <a:solidFill>
                  <a:schemeClr val="accent1"/>
                </a:solidFill>
                <a:hlinkClick r:id="rId2">
                  <a:extLst>
                    <a:ext uri="{A12FA001-AC4F-418D-AE19-62706E023703}">
                      <ahyp:hlinkClr xmlns:ahyp="http://schemas.microsoft.com/office/drawing/2018/hyperlinkcolor" val="tx"/>
                    </a:ext>
                  </a:extLst>
                </a:hlinkClick>
              </a:rPr>
              <a:t>Work with local development storage</a:t>
            </a:r>
          </a:p>
          <a:p>
            <a:r>
              <a:rPr lang="en-US" sz="2400" dirty="0">
                <a:solidFill>
                  <a:schemeClr val="accent1"/>
                </a:solidFill>
                <a:hlinkClick r:id="rId2">
                  <a:extLst>
                    <a:ext uri="{A12FA001-AC4F-418D-AE19-62706E023703}">
                      <ahyp:hlinkClr xmlns:ahyp="http://schemas.microsoft.com/office/drawing/2018/hyperlinkcolor" val="tx"/>
                    </a:ext>
                  </a:extLst>
                </a:hlinkClick>
              </a:rPr>
              <a:t>Attach to external storage</a:t>
            </a:r>
          </a:p>
          <a:p>
            <a:r>
              <a:rPr lang="en-US" sz="2400" dirty="0">
                <a:solidFill>
                  <a:schemeClr val="accent1"/>
                </a:solidFill>
                <a:hlinkClick r:id="rId2">
                  <a:extLst>
                    <a:ext uri="{A12FA001-AC4F-418D-AE19-62706E023703}">
                      <ahyp:hlinkClr xmlns:ahyp="http://schemas.microsoft.com/office/drawing/2018/hyperlinkcolor" val="tx"/>
                    </a:ext>
                  </a:extLst>
                </a:hlinkClick>
              </a:rPr>
              <a:t>Attach a storage account by using an SAS</a:t>
            </a:r>
            <a:endParaRPr lang="en-US" sz="2400" dirty="0">
              <a:solidFill>
                <a:schemeClr val="accent1"/>
              </a:solidFill>
            </a:endParaRPr>
          </a:p>
          <a:p>
            <a:r>
              <a:rPr lang="en-US" sz="2400" dirty="0">
                <a:solidFill>
                  <a:schemeClr val="accent1"/>
                </a:solidFill>
                <a:hlinkClick r:id="rId2">
                  <a:extLst>
                    <a:ext uri="{A12FA001-AC4F-418D-AE19-62706E023703}">
                      <ahyp:hlinkClr xmlns:ahyp="http://schemas.microsoft.com/office/drawing/2018/hyperlinkcolor" val="tx"/>
                    </a:ext>
                  </a:extLst>
                </a:hlinkClick>
              </a:rPr>
              <a:t>Attach a service by using an SAS</a:t>
            </a:r>
          </a:p>
          <a:p>
            <a:r>
              <a:rPr lang="en-US" sz="2400" dirty="0">
                <a:solidFill>
                  <a:schemeClr val="accent1"/>
                </a:solidFill>
                <a:hlinkClick r:id="rId2">
                  <a:extLst>
                    <a:ext uri="{A12FA001-AC4F-418D-AE19-62706E023703}">
                      <ahyp:hlinkClr xmlns:ahyp="http://schemas.microsoft.com/office/drawing/2018/hyperlinkcolor" val="tx"/>
                    </a:ext>
                  </a:extLst>
                </a:hlinkClick>
              </a:rPr>
              <a:t>Connect to an Azure Cosmos DB account by using a connection string</a:t>
            </a:r>
            <a:endParaRPr lang="en-US" sz="2400" dirty="0">
              <a:solidFill>
                <a:schemeClr val="accent1"/>
              </a:solidFill>
            </a:endParaRPr>
          </a:p>
          <a:p>
            <a:r>
              <a:rPr lang="en-US" sz="2400" dirty="0"/>
              <a:t>Overview of Azure Storage Explorer - </a:t>
            </a:r>
            <a:r>
              <a:rPr lang="en-US" sz="2400" dirty="0">
                <a:solidFill>
                  <a:schemeClr val="accent1"/>
                </a:solidFill>
                <a:hlinkClick r:id="rId3">
                  <a:extLst>
                    <a:ext uri="{A12FA001-AC4F-418D-AE19-62706E023703}">
                      <ahyp:hlinkClr xmlns:ahyp="http://schemas.microsoft.com/office/drawing/2018/hyperlinkcolor" val="tx"/>
                    </a:ext>
                  </a:extLst>
                </a:hlinkClick>
              </a:rPr>
              <a:t>https://youtu.be/Me4Y4jxoer8</a:t>
            </a:r>
            <a:endParaRPr lang="en-US" sz="2400" dirty="0">
              <a:solidFill>
                <a:schemeClr val="accent1"/>
              </a:solidFill>
            </a:endParaRPr>
          </a:p>
          <a:p>
            <a:r>
              <a:rPr lang="en-US" sz="2400" dirty="0"/>
              <a:t>Keyword Search in Azure Storage Explorer - </a:t>
            </a:r>
            <a:r>
              <a:rPr lang="en-US" sz="2400" dirty="0">
                <a:solidFill>
                  <a:schemeClr val="accent1"/>
                </a:solidFill>
                <a:hlinkClick r:id="rId4">
                  <a:extLst>
                    <a:ext uri="{A12FA001-AC4F-418D-AE19-62706E023703}">
                      <ahyp:hlinkClr xmlns:ahyp="http://schemas.microsoft.com/office/drawing/2018/hyperlinkcolor" val="tx"/>
                    </a:ext>
                  </a:extLst>
                </a:hlinkClick>
              </a:rPr>
              <a:t>https://youtu.be/cr5tOGyGrIQ</a:t>
            </a:r>
            <a:endParaRPr lang="en-US" sz="2400" dirty="0">
              <a:solidFill>
                <a:schemeClr val="accent1"/>
              </a:solidFill>
            </a:endParaRPr>
          </a:p>
          <a:p>
            <a:r>
              <a:rPr lang="fr-FR" sz="2400" b="1" dirty="0"/>
              <a:t>Storage Explorer table </a:t>
            </a:r>
            <a:r>
              <a:rPr lang="fr-FR" sz="2400" b="1" dirty="0" err="1"/>
              <a:t>query</a:t>
            </a:r>
            <a:r>
              <a:rPr lang="fr-FR" sz="2400" b="1" dirty="0"/>
              <a:t> - </a:t>
            </a:r>
            <a:r>
              <a:rPr lang="fr-FR" sz="2400" dirty="0">
                <a:solidFill>
                  <a:schemeClr val="accent1"/>
                </a:solidFill>
                <a:hlinkClick r:id="rId5">
                  <a:extLst>
                    <a:ext uri="{A12FA001-AC4F-418D-AE19-62706E023703}">
                      <ahyp:hlinkClr xmlns:ahyp="http://schemas.microsoft.com/office/drawing/2018/hyperlinkcolor" val="tx"/>
                    </a:ext>
                  </a:extLst>
                </a:hlinkClick>
              </a:rPr>
              <a:t>https://youtu.be/HeGW-jkSd9Y</a:t>
            </a:r>
            <a:endParaRPr lang="fr-FR" sz="2400" dirty="0">
              <a:solidFill>
                <a:schemeClr val="accent1"/>
              </a:solidFill>
            </a:endParaRPr>
          </a:p>
          <a:p>
            <a:r>
              <a:rPr lang="fr-FR" sz="2400" b="1" dirty="0"/>
              <a:t>Storage Access Tools - </a:t>
            </a:r>
            <a:r>
              <a:rPr lang="fr-FR" sz="2400" dirty="0">
                <a:solidFill>
                  <a:schemeClr val="accent1"/>
                </a:solidFill>
                <a:hlinkClick r:id="rId6">
                  <a:extLst>
                    <a:ext uri="{A12FA001-AC4F-418D-AE19-62706E023703}">
                      <ahyp:hlinkClr xmlns:ahyp="http://schemas.microsoft.com/office/drawing/2018/hyperlinkcolor" val="tx"/>
                    </a:ext>
                  </a:extLst>
                </a:hlinkClick>
              </a:rPr>
              <a:t>https://youtu.be/Rcw9tVXxmKk</a:t>
            </a:r>
            <a:endParaRPr lang="fr-FR" sz="2400" dirty="0">
              <a:solidFill>
                <a:schemeClr val="accent1"/>
              </a:solidFill>
            </a:endParaRPr>
          </a:p>
          <a:p>
            <a:r>
              <a:rPr lang="en-US" sz="2400" dirty="0">
                <a:solidFill>
                  <a:schemeClr val="accent1"/>
                </a:solidFill>
                <a:hlinkClick r:id="rId7">
                  <a:extLst>
                    <a:ext uri="{A12FA001-AC4F-418D-AE19-62706E023703}">
                      <ahyp:hlinkClr xmlns:ahyp="http://schemas.microsoft.com/office/drawing/2018/hyperlinkcolor" val="tx"/>
                    </a:ext>
                  </a:extLst>
                </a:hlinkClick>
              </a:rPr>
              <a:t>Create a storage account and log into Storage Explorer</a:t>
            </a:r>
            <a:r>
              <a:rPr lang="en-US" sz="2400" dirty="0">
                <a:solidFill>
                  <a:schemeClr val="accent1"/>
                </a:solidFill>
              </a:rPr>
              <a:t>.</a:t>
            </a:r>
          </a:p>
          <a:p>
            <a:r>
              <a:rPr lang="en-US" sz="2400" dirty="0">
                <a:solidFill>
                  <a:schemeClr val="accent1"/>
                </a:solidFill>
                <a:hlinkClick r:id="rId7">
                  <a:extLst>
                    <a:ext uri="{A12FA001-AC4F-418D-AE19-62706E023703}">
                      <ahyp:hlinkClr xmlns:ahyp="http://schemas.microsoft.com/office/drawing/2018/hyperlinkcolor" val="tx"/>
                    </a:ext>
                  </a:extLst>
                </a:hlinkClick>
              </a:rPr>
              <a:t>Create a container and upload, download, and view blobs in a container</a:t>
            </a:r>
            <a:r>
              <a:rPr lang="en-US" sz="2400" dirty="0">
                <a:solidFill>
                  <a:schemeClr val="accent1"/>
                </a:solidFill>
              </a:rPr>
              <a:t>.</a:t>
            </a:r>
          </a:p>
          <a:p>
            <a:r>
              <a:rPr lang="en-US" sz="2400" dirty="0">
                <a:solidFill>
                  <a:schemeClr val="accent1"/>
                </a:solidFill>
                <a:hlinkClick r:id="rId7">
                  <a:extLst>
                    <a:ext uri="{A12FA001-AC4F-418D-AE19-62706E023703}">
                      <ahyp:hlinkClr xmlns:ahyp="http://schemas.microsoft.com/office/drawing/2018/hyperlinkcolor" val="tx"/>
                    </a:ext>
                  </a:extLst>
                </a:hlinkClick>
              </a:rPr>
              <a:t>Manage snapshots</a:t>
            </a:r>
            <a:r>
              <a:rPr lang="en-US" sz="2400" dirty="0">
                <a:solidFill>
                  <a:schemeClr val="accent1"/>
                </a:solidFill>
              </a:rPr>
              <a:t>.</a:t>
            </a:r>
          </a:p>
          <a:p>
            <a:endParaRPr lang="fr-FR" sz="2400" b="1"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302634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Overview</a:t>
            </a:r>
            <a:r>
              <a:rPr lang="fr-FR" dirty="0"/>
              <a:t> of Azure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Azure Storage Explorer</a:t>
            </a:r>
          </a:p>
          <a:p>
            <a:r>
              <a:rPr lang="en-US" dirty="0"/>
              <a:t>Getting Started with Storage Explorer -</a:t>
            </a:r>
            <a:r>
              <a:rPr lang="en-US" dirty="0">
                <a:solidFill>
                  <a:schemeClr val="accent1"/>
                </a:solidFill>
              </a:rPr>
              <a:t> </a:t>
            </a:r>
            <a:r>
              <a:rPr lang="en-US" dirty="0">
                <a:solidFill>
                  <a:schemeClr val="accent1"/>
                </a:solidFill>
                <a:hlinkClick r:id="rId2">
                  <a:extLst>
                    <a:ext uri="{A12FA001-AC4F-418D-AE19-62706E023703}">
                      <ahyp:hlinkClr xmlns:ahyp="http://schemas.microsoft.com/office/drawing/2018/hyperlinkcolor" val="tx"/>
                    </a:ext>
                  </a:extLst>
                </a:hlinkClick>
              </a:rPr>
              <a:t>https://docs.microsoft.com/en-us/azure/vs-azure-tools-storage-manage-with-storage-explorer?tabs=windows</a:t>
            </a:r>
            <a:endParaRPr lang="fr-FR" sz="2400" b="1" dirty="0">
              <a:solidFill>
                <a:schemeClr val="accent1"/>
              </a:solidFill>
            </a:endParaRPr>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24161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1005353"/>
            <a:ext cx="12007244" cy="5888741"/>
          </a:xfrm>
        </p:spPr>
        <p:txBody>
          <a:bodyPr/>
          <a:lstStyle/>
          <a:p>
            <a:pPr marL="0" indent="0">
              <a:buNone/>
            </a:pPr>
            <a:r>
              <a:rPr lang="fr-FR" sz="3200" u="sng" dirty="0"/>
              <a:t>Virtual Machine Storage</a:t>
            </a:r>
          </a:p>
          <a:p>
            <a:r>
              <a:rPr lang="fr-FR" sz="3200" dirty="0"/>
              <a:t>Virtual Machine Storage - </a:t>
            </a:r>
            <a:r>
              <a:rPr lang="fr-FR" sz="3200" dirty="0">
                <a:solidFill>
                  <a:schemeClr val="accent1"/>
                </a:solidFill>
                <a:hlinkClick r:id="rId2">
                  <a:extLst>
                    <a:ext uri="{A12FA001-AC4F-418D-AE19-62706E023703}">
                      <ahyp:hlinkClr xmlns:ahyp="http://schemas.microsoft.com/office/drawing/2018/hyperlinkcolor" val="tx"/>
                    </a:ext>
                  </a:extLst>
                </a:hlinkClick>
              </a:rPr>
              <a:t>https://youtu.be/og_rZYBLvCs</a:t>
            </a:r>
            <a:endParaRPr lang="fr-FR" sz="3200" dirty="0">
              <a:solidFill>
                <a:schemeClr val="accent1"/>
              </a:solidFill>
            </a:endParaRPr>
          </a:p>
          <a:p>
            <a:r>
              <a:rPr lang="fr-FR" sz="3200" dirty="0"/>
              <a:t>Virtual Machine Storage - </a:t>
            </a:r>
            <a:r>
              <a:rPr lang="fr-FR" sz="3200" dirty="0">
                <a:solidFill>
                  <a:schemeClr val="accent1"/>
                </a:solidFill>
                <a:hlinkClick r:id="rId3">
                  <a:extLst>
                    <a:ext uri="{A12FA001-AC4F-418D-AE19-62706E023703}">
                      <ahyp:hlinkClr xmlns:ahyp="http://schemas.microsoft.com/office/drawing/2018/hyperlinkcolor" val="tx"/>
                    </a:ext>
                  </a:extLst>
                </a:hlinkClick>
              </a:rPr>
              <a:t>https://youtu.be/sKg5Hz1tSmQ</a:t>
            </a:r>
            <a:endParaRPr lang="fr-FR" sz="3200" dirty="0">
              <a:solidFill>
                <a:schemeClr val="accent1"/>
              </a:solidFill>
            </a:endParaRPr>
          </a:p>
          <a:p>
            <a:r>
              <a:rPr lang="en-US" sz="3200" dirty="0"/>
              <a:t>About disk storage for Azure Windows virtual machines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https://docs.microsoft.com/en-us/azure/virtual-machines/windows/about-disks-and-vhds?toc=%2Fazure%2Fvirtual-machines%2Fwindows%2Ftoc.json</a:t>
            </a:r>
            <a:endParaRPr lang="en-US" sz="3200" dirty="0">
              <a:solidFill>
                <a:schemeClr val="accent1"/>
              </a:solidFill>
            </a:endParaRPr>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185897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529661" y="872633"/>
            <a:ext cx="12007244" cy="5888741"/>
          </a:xfrm>
        </p:spPr>
        <p:txBody>
          <a:bodyPr/>
          <a:lstStyle/>
          <a:p>
            <a:pPr marL="0" indent="0">
              <a:buNone/>
            </a:pPr>
            <a:r>
              <a:rPr lang="fr-FR" sz="3200" u="sng" dirty="0"/>
              <a:t>Virtual Machine Storage</a:t>
            </a:r>
          </a:p>
          <a:p>
            <a:r>
              <a:rPr lang="en-US" sz="3200" dirty="0"/>
              <a:t>Managed disks overview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https://docs.microsoft.com/en-us/azure/virtual-machines/windows/managed-disks-overview</a:t>
            </a:r>
            <a:endParaRPr lang="en-US" sz="3200" dirty="0">
              <a:solidFill>
                <a:schemeClr val="accent1"/>
              </a:solidFill>
            </a:endParaRPr>
          </a:p>
          <a:p>
            <a:r>
              <a:rPr lang="en-US" sz="3200" dirty="0"/>
              <a:t>Premium Storage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https://docs.microsoft.com/en-us/azure/virtual-machines/windows/premium-storage</a:t>
            </a:r>
            <a:endParaRPr lang="en-US" sz="3200" dirty="0">
              <a:solidFill>
                <a:schemeClr val="accent1"/>
              </a:solidFill>
            </a:endParaRPr>
          </a:p>
          <a:p>
            <a:r>
              <a:rPr lang="en-US" sz="3200" dirty="0"/>
              <a:t>Standard Storage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https://docs.microsoft.com/en-us/azure/virtual-machines/windows/standard-storage</a:t>
            </a:r>
            <a:endParaRPr lang="en-US" sz="3200" dirty="0">
              <a:solidFill>
                <a:schemeClr val="accent1"/>
              </a:solidFill>
            </a:endParaRPr>
          </a:p>
          <a:p>
            <a:r>
              <a:rPr lang="fr-FR" sz="3200" cap="all" dirty="0"/>
              <a:t>RESILIENCY WITH MANAGED DISKS - </a:t>
            </a:r>
            <a:r>
              <a:rPr lang="fr-FR" sz="3200" cap="all" dirty="0">
                <a:solidFill>
                  <a:schemeClr val="accent1"/>
                </a:solidFill>
                <a:hlinkClick r:id="rId5">
                  <a:extLst>
                    <a:ext uri="{A12FA001-AC4F-418D-AE19-62706E023703}">
                      <ahyp:hlinkClr xmlns:ahyp="http://schemas.microsoft.com/office/drawing/2018/hyperlinkcolor" val="tx"/>
                    </a:ext>
                  </a:extLst>
                </a:hlinkClick>
              </a:rPr>
              <a:t>https://sec.ch9.ms/ch9/192d/e9de0a81-7ddf-47b2-976e-42ea7ec3192d/ManagedDisksforAzureResiliency_mid.mp4</a:t>
            </a:r>
            <a:endParaRPr lang="fr-FR" sz="3200" cap="all" dirty="0">
              <a:solidFill>
                <a:schemeClr val="accent1"/>
              </a:solidFill>
            </a:endParaRPr>
          </a:p>
          <a:p>
            <a:r>
              <a:rPr lang="fr-FR" sz="3200" b="1" dirty="0" err="1"/>
              <a:t>Upload</a:t>
            </a:r>
            <a:r>
              <a:rPr lang="fr-FR" sz="3200" b="1" dirty="0"/>
              <a:t> Custom </a:t>
            </a:r>
            <a:r>
              <a:rPr lang="fr-FR" sz="3200" b="1" dirty="0" err="1"/>
              <a:t>Disks</a:t>
            </a:r>
            <a:r>
              <a:rPr lang="fr-FR" sz="3200" b="1" dirty="0"/>
              <a:t> - </a:t>
            </a:r>
            <a:r>
              <a:rPr lang="fr-FR" sz="3200" dirty="0">
                <a:solidFill>
                  <a:schemeClr val="accent1"/>
                </a:solidFill>
                <a:hlinkClick r:id="rId6">
                  <a:extLst>
                    <a:ext uri="{A12FA001-AC4F-418D-AE19-62706E023703}">
                      <ahyp:hlinkClr xmlns:ahyp="http://schemas.microsoft.com/office/drawing/2018/hyperlinkcolor" val="tx"/>
                    </a:ext>
                  </a:extLst>
                </a:hlinkClick>
              </a:rPr>
              <a:t>https://youtu.be/uG1wVoc7oVQ</a:t>
            </a:r>
            <a:endParaRPr lang="fr-FR" sz="3200" dirty="0">
              <a:solidFill>
                <a:schemeClr val="accent1"/>
              </a:solidFill>
            </a:endParaRPr>
          </a:p>
          <a:p>
            <a:r>
              <a:rPr lang="fr-FR" sz="3200" b="1" dirty="0" err="1"/>
              <a:t>Migrating</a:t>
            </a:r>
            <a:r>
              <a:rPr lang="fr-FR" sz="3200" b="1" dirty="0"/>
              <a:t> </a:t>
            </a:r>
            <a:r>
              <a:rPr lang="fr-FR" sz="3200" b="1" dirty="0" err="1"/>
              <a:t>from</a:t>
            </a:r>
            <a:r>
              <a:rPr lang="fr-FR" sz="3200" b="1" dirty="0"/>
              <a:t> </a:t>
            </a:r>
            <a:r>
              <a:rPr lang="fr-FR" sz="3200" b="1" dirty="0" err="1"/>
              <a:t>Managed</a:t>
            </a:r>
            <a:r>
              <a:rPr lang="fr-FR" sz="3200" b="1" dirty="0"/>
              <a:t> </a:t>
            </a:r>
            <a:r>
              <a:rPr lang="fr-FR" sz="3200" b="1" dirty="0" err="1"/>
              <a:t>Disks</a:t>
            </a:r>
            <a:r>
              <a:rPr lang="fr-FR" sz="3200" b="1" dirty="0"/>
              <a:t> -  </a:t>
            </a:r>
            <a:r>
              <a:rPr lang="fr-FR" sz="3200" dirty="0">
                <a:solidFill>
                  <a:schemeClr val="accent1"/>
                </a:solidFill>
                <a:hlinkClick r:id="rId7">
                  <a:extLst>
                    <a:ext uri="{A12FA001-AC4F-418D-AE19-62706E023703}">
                      <ahyp:hlinkClr xmlns:ahyp="http://schemas.microsoft.com/office/drawing/2018/hyperlinkcolor" val="tx"/>
                    </a:ext>
                  </a:extLst>
                </a:hlinkClick>
              </a:rPr>
              <a:t>https://youtu.be/hXCBMQlPfR8</a:t>
            </a:r>
            <a:endParaRPr lang="fr-FR" sz="3200" dirty="0">
              <a:solidFill>
                <a:schemeClr val="accent1"/>
              </a:solidFill>
            </a:endParaRPr>
          </a:p>
          <a:p>
            <a:endParaRPr lang="fr-FR" sz="3200" b="1" dirty="0"/>
          </a:p>
          <a:p>
            <a:endParaRPr lang="fr-FR" sz="3200" b="1"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310519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1233580"/>
            <a:ext cx="12007244" cy="5888741"/>
          </a:xfrm>
        </p:spPr>
        <p:txBody>
          <a:bodyPr/>
          <a:lstStyle/>
          <a:p>
            <a:pPr marL="0" indent="0">
              <a:buNone/>
            </a:pPr>
            <a:r>
              <a:rPr lang="fr-FR" sz="3200" u="sng" dirty="0"/>
              <a:t>Virtual Machine Storage</a:t>
            </a:r>
          </a:p>
          <a:p>
            <a:r>
              <a:rPr lang="en-US" sz="3200" u="sng" dirty="0">
                <a:solidFill>
                  <a:schemeClr val="accent1"/>
                </a:solidFill>
                <a:hlinkClick r:id="rId2">
                  <a:extLst>
                    <a:ext uri="{A12FA001-AC4F-418D-AE19-62706E023703}">
                      <ahyp:hlinkClr xmlns:ahyp="http://schemas.microsoft.com/office/drawing/2018/hyperlinkcolor" val="tx"/>
                    </a:ext>
                  </a:extLst>
                </a:hlinkClick>
              </a:rPr>
              <a:t>Attach a data disk to a Windows VM using PowerShell</a:t>
            </a:r>
            <a:r>
              <a:rPr lang="en-US" sz="3200" dirty="0">
                <a:solidFill>
                  <a:schemeClr val="accent1"/>
                </a:solidFill>
              </a:rPr>
              <a:t>.</a:t>
            </a:r>
          </a:p>
          <a:p>
            <a:r>
              <a:rPr lang="en-US" sz="3200" u="sng" dirty="0">
                <a:solidFill>
                  <a:schemeClr val="accent1"/>
                </a:solidFill>
                <a:hlinkClick r:id="rId3">
                  <a:extLst>
                    <a:ext uri="{A12FA001-AC4F-418D-AE19-62706E023703}">
                      <ahyp:hlinkClr xmlns:ahyp="http://schemas.microsoft.com/office/drawing/2018/hyperlinkcolor" val="tx"/>
                    </a:ext>
                  </a:extLst>
                </a:hlinkClick>
              </a:rPr>
              <a:t>Detach a data disk from a Windows virtual machine</a:t>
            </a:r>
            <a:r>
              <a:rPr lang="en-US" sz="3200" dirty="0">
                <a:solidFill>
                  <a:schemeClr val="accent1"/>
                </a:solidFill>
              </a:rPr>
              <a:t>.</a:t>
            </a:r>
          </a:p>
          <a:p>
            <a:r>
              <a:rPr lang="en-US" sz="3200" dirty="0">
                <a:solidFill>
                  <a:schemeClr val="accent1"/>
                </a:solidFill>
                <a:hlinkClick r:id="rId4">
                  <a:extLst>
                    <a:ext uri="{A12FA001-AC4F-418D-AE19-62706E023703}">
                      <ahyp:hlinkClr xmlns:ahyp="http://schemas.microsoft.com/office/drawing/2018/hyperlinkcolor" val="tx"/>
                    </a:ext>
                  </a:extLst>
                </a:hlinkClick>
              </a:rPr>
              <a:t>Convert Azure managed disks storage from standard to premium, and vice versa</a:t>
            </a:r>
            <a:r>
              <a:rPr lang="en-US" sz="3200" dirty="0">
                <a:solidFill>
                  <a:schemeClr val="accent1"/>
                </a:solidFill>
              </a:rPr>
              <a:t>.</a:t>
            </a:r>
          </a:p>
          <a:p>
            <a:r>
              <a:rPr lang="en-US" sz="3200" u="sng" dirty="0">
                <a:solidFill>
                  <a:schemeClr val="accent1"/>
                </a:solidFill>
                <a:hlinkClick r:id="rId5">
                  <a:extLst>
                    <a:ext uri="{A12FA001-AC4F-418D-AE19-62706E023703}">
                      <ahyp:hlinkClr xmlns:ahyp="http://schemas.microsoft.com/office/drawing/2018/hyperlinkcolor" val="tx"/>
                    </a:ext>
                  </a:extLst>
                </a:hlinkClick>
              </a:rPr>
              <a:t>Convert a Windows virtual machine from unmanaged disks to managed disks</a:t>
            </a:r>
            <a:r>
              <a:rPr lang="en-US" sz="3200" dirty="0">
                <a:solidFill>
                  <a:schemeClr val="accent1"/>
                </a:solidFill>
              </a:rPr>
              <a:t>.</a:t>
            </a:r>
          </a:p>
          <a:p>
            <a:r>
              <a:rPr lang="en-US" sz="3200" dirty="0"/>
              <a:t>Azure Virtual Machine PowerShell samples - </a:t>
            </a:r>
            <a:r>
              <a:rPr lang="en-US" sz="3200" dirty="0">
                <a:solidFill>
                  <a:schemeClr val="accent1"/>
                </a:solidFill>
                <a:hlinkClick r:id="rId6">
                  <a:extLst>
                    <a:ext uri="{A12FA001-AC4F-418D-AE19-62706E023703}">
                      <ahyp:hlinkClr xmlns:ahyp="http://schemas.microsoft.com/office/drawing/2018/hyperlinkcolor" val="tx"/>
                    </a:ext>
                  </a:extLst>
                </a:hlinkClick>
              </a:rPr>
              <a:t>https://docs.microsoft.com/en-us/azure/virtual-machines/windows/powershell-samples</a:t>
            </a:r>
            <a:endParaRPr lang="fr-FR" sz="3200" b="1" dirty="0">
              <a:solidFill>
                <a:schemeClr val="accent1"/>
              </a:solidFill>
            </a:endParaRPr>
          </a:p>
          <a:p>
            <a:endParaRPr lang="fr-FR" sz="3200" b="1"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855311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Comment répondre quand on ne sait pas?</a:t>
            </a:r>
          </a:p>
        </p:txBody>
      </p:sp>
      <p:sp>
        <p:nvSpPr>
          <p:cNvPr id="3" name="Text Placeholder 2"/>
          <p:cNvSpPr>
            <a:spLocks noGrp="1"/>
          </p:cNvSpPr>
          <p:nvPr>
            <p:ph type="body" sz="quarter" idx="10"/>
          </p:nvPr>
        </p:nvSpPr>
        <p:spPr>
          <a:xfrm>
            <a:off x="529661" y="1937800"/>
            <a:ext cx="11375537" cy="2084319"/>
          </a:xfrm>
        </p:spPr>
        <p:txBody>
          <a:bodyPr/>
          <a:lstStyle/>
          <a:p>
            <a:r>
              <a:rPr lang="fr-FR" dirty="0"/>
              <a:t>Le maillon faible</a:t>
            </a:r>
          </a:p>
          <a:p>
            <a:r>
              <a:rPr lang="fr-FR" dirty="0"/>
              <a:t>Le 50:50</a:t>
            </a:r>
          </a:p>
          <a:p>
            <a:r>
              <a:rPr lang="fr-FR" dirty="0"/>
              <a:t>La roulette</a:t>
            </a:r>
          </a:p>
          <a:p>
            <a:r>
              <a:rPr lang="fr-FR" strike="sngStrike" dirty="0"/>
              <a:t>Appel à un ami</a:t>
            </a:r>
          </a:p>
          <a:p>
            <a:r>
              <a:rPr lang="fr-FR" strike="sngStrike" dirty="0"/>
              <a:t>Avis du public</a:t>
            </a:r>
          </a:p>
          <a:p>
            <a:r>
              <a:rPr lang="fr-FR" dirty="0"/>
              <a:t>I </a:t>
            </a:r>
            <a:r>
              <a:rPr lang="fr-FR" dirty="0" err="1"/>
              <a:t>will</a:t>
            </a:r>
            <a:r>
              <a:rPr lang="fr-FR" dirty="0"/>
              <a:t> </a:t>
            </a:r>
            <a:r>
              <a:rPr lang="fr-FR" dirty="0" err="1"/>
              <a:t>be</a:t>
            </a:r>
            <a:r>
              <a:rPr lang="fr-FR" dirty="0"/>
              <a:t> back</a:t>
            </a:r>
          </a:p>
          <a:p>
            <a:endParaRPr lang="fr-FR" dirty="0"/>
          </a:p>
        </p:txBody>
      </p:sp>
      <p:pic>
        <p:nvPicPr>
          <p:cNvPr id="4" name="Picture 3"/>
          <p:cNvPicPr>
            <a:picLocks noChangeAspect="1"/>
          </p:cNvPicPr>
          <p:nvPr/>
        </p:nvPicPr>
        <p:blipFill>
          <a:blip r:embed="rId2"/>
          <a:stretch>
            <a:fillRect/>
          </a:stretch>
        </p:blipFill>
        <p:spPr>
          <a:xfrm>
            <a:off x="7952835" y="4407345"/>
            <a:ext cx="4039827" cy="1775748"/>
          </a:xfrm>
          <a:prstGeom prst="rect">
            <a:avLst/>
          </a:prstGeom>
        </p:spPr>
      </p:pic>
      <p:pic>
        <p:nvPicPr>
          <p:cNvPr id="1026" name="Picture 2" descr="http://m.memegen.com/32lc2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835" y="1358775"/>
            <a:ext cx="4039827" cy="2627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imgur.com/VJh5Z6x.png"/>
          <p:cNvPicPr>
            <a:picLocks noChangeAspect="1" noChangeArrowheads="1"/>
          </p:cNvPicPr>
          <p:nvPr/>
        </p:nvPicPr>
        <p:blipFill rotWithShape="1">
          <a:blip r:embed="rId4">
            <a:extLst>
              <a:ext uri="{28A0092B-C50C-407E-A947-70E740481C1C}">
                <a14:useLocalDpi xmlns:a14="http://schemas.microsoft.com/office/drawing/2010/main" val="0"/>
              </a:ext>
            </a:extLst>
          </a:blip>
          <a:srcRect t="7831" b="14345"/>
          <a:stretch/>
        </p:blipFill>
        <p:spPr bwMode="auto">
          <a:xfrm>
            <a:off x="5236945" y="4166485"/>
            <a:ext cx="1830245" cy="2528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fruityking.co.uk/wp-content/uploads/2016/11/rouletteslid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139" y="2292046"/>
            <a:ext cx="2779856" cy="158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17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0" y="1005354"/>
            <a:ext cx="12007244" cy="5888741"/>
          </a:xfrm>
        </p:spPr>
        <p:txBody>
          <a:bodyPr/>
          <a:lstStyle/>
          <a:p>
            <a:pPr marL="0" indent="0">
              <a:buNone/>
            </a:pPr>
            <a:r>
              <a:rPr lang="fr-FR" sz="3200" u="sng" dirty="0"/>
              <a:t>Blob Storage</a:t>
            </a:r>
          </a:p>
          <a:p>
            <a:r>
              <a:rPr lang="da-DK" sz="2800" dirty="0"/>
              <a:t>Azure Blob Storage - </a:t>
            </a:r>
            <a:r>
              <a:rPr lang="da-DK" sz="2800" dirty="0">
                <a:solidFill>
                  <a:schemeClr val="accent1"/>
                </a:solidFill>
                <a:hlinkClick r:id="rId2">
                  <a:extLst>
                    <a:ext uri="{A12FA001-AC4F-418D-AE19-62706E023703}">
                      <ahyp:hlinkClr xmlns:ahyp="http://schemas.microsoft.com/office/drawing/2018/hyperlinkcolor" val="tx"/>
                    </a:ext>
                  </a:extLst>
                </a:hlinkClick>
              </a:rPr>
              <a:t>https://azure.microsoft.com/en-us/services/storage/blobs/</a:t>
            </a:r>
            <a:endParaRPr lang="da-DK" sz="2800" dirty="0">
              <a:solidFill>
                <a:schemeClr val="accent1"/>
              </a:solidFill>
            </a:endParaRPr>
          </a:p>
          <a:p>
            <a:r>
              <a:rPr lang="en-US" sz="2800" dirty="0"/>
              <a:t>Create a Container - </a:t>
            </a:r>
            <a:r>
              <a:rPr lang="en-US" sz="2800" dirty="0">
                <a:solidFill>
                  <a:schemeClr val="accent1"/>
                </a:solidFill>
                <a:hlinkClick r:id="rId3">
                  <a:extLst>
                    <a:ext uri="{A12FA001-AC4F-418D-AE19-62706E023703}">
                      <ahyp:hlinkClr xmlns:ahyp="http://schemas.microsoft.com/office/drawing/2018/hyperlinkcolor" val="tx"/>
                    </a:ext>
                  </a:extLst>
                </a:hlinkClick>
              </a:rPr>
              <a:t>https://docs.microsoft.com/en-us/azure/storage/blobs/storage-quickstart-blobs-powershell#create-a-container</a:t>
            </a:r>
            <a:endParaRPr lang="en-US" sz="2800" dirty="0">
              <a:solidFill>
                <a:schemeClr val="accent1"/>
              </a:solidFill>
            </a:endParaRPr>
          </a:p>
          <a:p>
            <a:r>
              <a:rPr lang="fr-FR" sz="2800" dirty="0"/>
              <a:t>Blob Storage - </a:t>
            </a:r>
            <a:r>
              <a:rPr lang="fr-FR" sz="2800" dirty="0">
                <a:solidFill>
                  <a:schemeClr val="accent1"/>
                </a:solidFill>
                <a:hlinkClick r:id="rId4">
                  <a:extLst>
                    <a:ext uri="{A12FA001-AC4F-418D-AE19-62706E023703}">
                      <ahyp:hlinkClr xmlns:ahyp="http://schemas.microsoft.com/office/drawing/2018/hyperlinkcolor" val="tx"/>
                    </a:ext>
                  </a:extLst>
                </a:hlinkClick>
              </a:rPr>
              <a:t>https://youtu.be/BL6VKmafY4E</a:t>
            </a:r>
            <a:endParaRPr lang="fr-FR" sz="2800" dirty="0">
              <a:solidFill>
                <a:schemeClr val="accent1"/>
              </a:solidFill>
            </a:endParaRPr>
          </a:p>
          <a:p>
            <a:r>
              <a:rPr lang="en-US" sz="2800" dirty="0">
                <a:solidFill>
                  <a:schemeClr val="accent1"/>
                </a:solidFill>
                <a:hlinkClick r:id="rId5">
                  <a:extLst>
                    <a:ext uri="{A12FA001-AC4F-418D-AE19-62706E023703}">
                      <ahyp:hlinkClr xmlns:ahyp="http://schemas.microsoft.com/office/drawing/2018/hyperlinkcolor" val="tx"/>
                    </a:ext>
                  </a:extLst>
                </a:hlinkClick>
              </a:rPr>
              <a:t>Upload, download, and list blobs using the Azure portal</a:t>
            </a:r>
            <a:endParaRPr lang="fr-FR" sz="2800" dirty="0">
              <a:solidFill>
                <a:schemeClr val="accent1"/>
              </a:solidFill>
            </a:endParaRPr>
          </a:p>
          <a:p>
            <a:r>
              <a:rPr lang="en-US" sz="2800" u="sng" dirty="0">
                <a:solidFill>
                  <a:schemeClr val="accent1"/>
                </a:solidFill>
                <a:hlinkClick r:id="rId3">
                  <a:extLst>
                    <a:ext uri="{A12FA001-AC4F-418D-AE19-62706E023703}">
                      <ahyp:hlinkClr xmlns:ahyp="http://schemas.microsoft.com/office/drawing/2018/hyperlinkcolor" val="tx"/>
                    </a:ext>
                  </a:extLst>
                </a:hlinkClick>
              </a:rPr>
              <a:t>Upload, download, and list blobs using Azure PowerShell</a:t>
            </a:r>
            <a:endParaRPr lang="fr-FR" sz="2800" u="sng" dirty="0">
              <a:solidFill>
                <a:schemeClr val="accent1"/>
              </a:solidFill>
            </a:endParaRPr>
          </a:p>
          <a:p>
            <a:r>
              <a:rPr lang="en-US" sz="2800" dirty="0"/>
              <a:t>Understanding Block Blobs, Append Blobs, and Page Blobs - </a:t>
            </a:r>
            <a:r>
              <a:rPr lang="en-US" sz="2800" dirty="0">
                <a:solidFill>
                  <a:schemeClr val="accent1"/>
                </a:solidFill>
                <a:hlinkClick r:id="rId6">
                  <a:extLst>
                    <a:ext uri="{A12FA001-AC4F-418D-AE19-62706E023703}">
                      <ahyp:hlinkClr xmlns:ahyp="http://schemas.microsoft.com/office/drawing/2018/hyperlinkcolor" val="tx"/>
                    </a:ext>
                  </a:extLst>
                </a:hlinkClick>
              </a:rPr>
              <a:t>https://docs.microsoft.com/</a:t>
            </a:r>
            <a:r>
              <a:rPr lang="en-US" sz="2800" dirty="0" err="1">
                <a:solidFill>
                  <a:schemeClr val="accent1"/>
                </a:solidFill>
                <a:hlinkClick r:id="rId6">
                  <a:extLst>
                    <a:ext uri="{A12FA001-AC4F-418D-AE19-62706E023703}">
                      <ahyp:hlinkClr xmlns:ahyp="http://schemas.microsoft.com/office/drawing/2018/hyperlinkcolor" val="tx"/>
                    </a:ext>
                  </a:extLst>
                </a:hlinkClick>
              </a:rPr>
              <a:t>en</a:t>
            </a:r>
            <a:r>
              <a:rPr lang="en-US" sz="2800" dirty="0">
                <a:solidFill>
                  <a:schemeClr val="accent1"/>
                </a:solidFill>
                <a:hlinkClick r:id="rId6">
                  <a:extLst>
                    <a:ext uri="{A12FA001-AC4F-418D-AE19-62706E023703}">
                      <ahyp:hlinkClr xmlns:ahyp="http://schemas.microsoft.com/office/drawing/2018/hyperlinkcolor" val="tx"/>
                    </a:ext>
                  </a:extLst>
                </a:hlinkClick>
              </a:rPr>
              <a:t>-us/rest/</a:t>
            </a:r>
            <a:r>
              <a:rPr lang="en-US" sz="2800" dirty="0" err="1">
                <a:solidFill>
                  <a:schemeClr val="accent1"/>
                </a:solidFill>
                <a:hlinkClick r:id="rId6">
                  <a:extLst>
                    <a:ext uri="{A12FA001-AC4F-418D-AE19-62706E023703}">
                      <ahyp:hlinkClr xmlns:ahyp="http://schemas.microsoft.com/office/drawing/2018/hyperlinkcolor" val="tx"/>
                    </a:ext>
                  </a:extLst>
                </a:hlinkClick>
              </a:rPr>
              <a:t>api</a:t>
            </a:r>
            <a:r>
              <a:rPr lang="en-US" sz="2800" dirty="0">
                <a:solidFill>
                  <a:schemeClr val="accent1"/>
                </a:solidFill>
                <a:hlinkClick r:id="rId6">
                  <a:extLst>
                    <a:ext uri="{A12FA001-AC4F-418D-AE19-62706E023703}">
                      <ahyp:hlinkClr xmlns:ahyp="http://schemas.microsoft.com/office/drawing/2018/hyperlinkcolor" val="tx"/>
                    </a:ext>
                  </a:extLst>
                </a:hlinkClick>
              </a:rPr>
              <a:t>/</a:t>
            </a:r>
            <a:r>
              <a:rPr lang="en-US" sz="2800" dirty="0" err="1">
                <a:solidFill>
                  <a:schemeClr val="accent1"/>
                </a:solidFill>
                <a:hlinkClick r:id="rId6">
                  <a:extLst>
                    <a:ext uri="{A12FA001-AC4F-418D-AE19-62706E023703}">
                      <ahyp:hlinkClr xmlns:ahyp="http://schemas.microsoft.com/office/drawing/2018/hyperlinkcolor" val="tx"/>
                    </a:ext>
                  </a:extLst>
                </a:hlinkClick>
              </a:rPr>
              <a:t>storageservices</a:t>
            </a:r>
            <a:r>
              <a:rPr lang="en-US" sz="2800" dirty="0">
                <a:solidFill>
                  <a:schemeClr val="accent1"/>
                </a:solidFill>
                <a:hlinkClick r:id="rId6">
                  <a:extLst>
                    <a:ext uri="{A12FA001-AC4F-418D-AE19-62706E023703}">
                      <ahyp:hlinkClr xmlns:ahyp="http://schemas.microsoft.com/office/drawing/2018/hyperlinkcolor" val="tx"/>
                    </a:ext>
                  </a:extLst>
                </a:hlinkClick>
              </a:rPr>
              <a:t>/understanding-block-blobs–append-blobs–and-page-blobs</a:t>
            </a:r>
            <a:endParaRPr lang="fr-FR" sz="2800" b="1" dirty="0">
              <a:solidFill>
                <a:schemeClr val="accent1"/>
              </a:solidFill>
            </a:endParaRPr>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01016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1233580"/>
            <a:ext cx="12007244" cy="5888741"/>
          </a:xfrm>
        </p:spPr>
        <p:txBody>
          <a:bodyPr/>
          <a:lstStyle/>
          <a:p>
            <a:pPr marL="0" indent="0">
              <a:buNone/>
            </a:pPr>
            <a:r>
              <a:rPr lang="fr-FR" sz="3200" u="sng" dirty="0"/>
              <a:t>Blob Storage</a:t>
            </a:r>
          </a:p>
          <a:p>
            <a:r>
              <a:rPr lang="en-US" sz="3200" dirty="0"/>
              <a:t>Understanding Block Blobs, Append Blobs, and Page Blobs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a:t>
            </a:r>
            <a:r>
              <a:rPr lang="en-US" sz="3200" dirty="0" err="1">
                <a:solidFill>
                  <a:schemeClr val="accent1"/>
                </a:solidFill>
                <a:hlinkClick r:id="rId2">
                  <a:extLst>
                    <a:ext uri="{A12FA001-AC4F-418D-AE19-62706E023703}">
                      <ahyp:hlinkClr xmlns:ahyp="http://schemas.microsoft.com/office/drawing/2018/hyperlinkcolor" val="tx"/>
                    </a:ext>
                  </a:extLst>
                </a:hlinkClick>
              </a:rPr>
              <a:t>en</a:t>
            </a:r>
            <a:r>
              <a:rPr lang="en-US" sz="3200" dirty="0">
                <a:solidFill>
                  <a:schemeClr val="accent1"/>
                </a:solidFill>
                <a:hlinkClick r:id="rId2">
                  <a:extLst>
                    <a:ext uri="{A12FA001-AC4F-418D-AE19-62706E023703}">
                      <ahyp:hlinkClr xmlns:ahyp="http://schemas.microsoft.com/office/drawing/2018/hyperlinkcolor" val="tx"/>
                    </a:ext>
                  </a:extLst>
                </a:hlinkClick>
              </a:rPr>
              <a:t>-us/rest/</a:t>
            </a:r>
            <a:r>
              <a:rPr lang="en-US" sz="3200" dirty="0" err="1">
                <a:solidFill>
                  <a:schemeClr val="accent1"/>
                </a:solidFill>
                <a:hlinkClick r:id="rId2">
                  <a:extLst>
                    <a:ext uri="{A12FA001-AC4F-418D-AE19-62706E023703}">
                      <ahyp:hlinkClr xmlns:ahyp="http://schemas.microsoft.com/office/drawing/2018/hyperlinkcolor" val="tx"/>
                    </a:ext>
                  </a:extLst>
                </a:hlinkClick>
              </a:rPr>
              <a:t>api</a:t>
            </a:r>
            <a:r>
              <a:rPr lang="en-US" sz="3200" dirty="0">
                <a:solidFill>
                  <a:schemeClr val="accent1"/>
                </a:solidFill>
                <a:hlinkClick r:id="rId2">
                  <a:extLst>
                    <a:ext uri="{A12FA001-AC4F-418D-AE19-62706E023703}">
                      <ahyp:hlinkClr xmlns:ahyp="http://schemas.microsoft.com/office/drawing/2018/hyperlinkcolor" val="tx"/>
                    </a:ext>
                  </a:extLst>
                </a:hlinkClick>
              </a:rPr>
              <a:t>/</a:t>
            </a:r>
            <a:r>
              <a:rPr lang="en-US" sz="3200" dirty="0" err="1">
                <a:solidFill>
                  <a:schemeClr val="accent1"/>
                </a:solidFill>
                <a:hlinkClick r:id="rId2">
                  <a:extLst>
                    <a:ext uri="{A12FA001-AC4F-418D-AE19-62706E023703}">
                      <ahyp:hlinkClr xmlns:ahyp="http://schemas.microsoft.com/office/drawing/2018/hyperlinkcolor" val="tx"/>
                    </a:ext>
                  </a:extLst>
                </a:hlinkClick>
              </a:rPr>
              <a:t>storageservices</a:t>
            </a:r>
            <a:r>
              <a:rPr lang="en-US" sz="3200" dirty="0">
                <a:solidFill>
                  <a:schemeClr val="accent1"/>
                </a:solidFill>
                <a:hlinkClick r:id="rId2">
                  <a:extLst>
                    <a:ext uri="{A12FA001-AC4F-418D-AE19-62706E023703}">
                      <ahyp:hlinkClr xmlns:ahyp="http://schemas.microsoft.com/office/drawing/2018/hyperlinkcolor" val="tx"/>
                    </a:ext>
                  </a:extLst>
                </a:hlinkClick>
              </a:rPr>
              <a:t>/understanding-block-blobs–append-blobs–and-page-blobs</a:t>
            </a:r>
            <a:endParaRPr lang="en-US" sz="3200" dirty="0">
              <a:solidFill>
                <a:schemeClr val="accent1"/>
              </a:solidFill>
            </a:endParaRPr>
          </a:p>
          <a:p>
            <a:endParaRPr lang="fr-FR" sz="3200" b="1"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498071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1233580"/>
            <a:ext cx="12007244" cy="5888741"/>
          </a:xfrm>
        </p:spPr>
        <p:txBody>
          <a:bodyPr/>
          <a:lstStyle/>
          <a:p>
            <a:pPr marL="0" indent="0">
              <a:buNone/>
            </a:pPr>
            <a:r>
              <a:rPr lang="fr-FR" sz="3200" u="sng" dirty="0"/>
              <a:t>Azure Files</a:t>
            </a:r>
          </a:p>
          <a:p>
            <a:r>
              <a:rPr lang="en-US" sz="3200" dirty="0"/>
              <a:t>Why Azure files are useful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https://docs.microsoft.com/en-us/azure/storage/files/storage-files-introduction#why-azure-files-is-useful</a:t>
            </a:r>
            <a:endParaRPr lang="fr-FR" sz="3200" b="1" dirty="0">
              <a:solidFill>
                <a:schemeClr val="accent1"/>
              </a:solidFill>
            </a:endParaRPr>
          </a:p>
          <a:p>
            <a:r>
              <a:rPr lang="en-US" sz="3200" dirty="0"/>
              <a:t>Comparison: Files and Blobs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https://docs.microsoft.com/en-us/azure/storage/common/storage-decide-blobs-files-disks?toc=%2fazure%2fstorage%2ffiles%2ftoc.json#comparison-files-and-blobs</a:t>
            </a:r>
            <a:endParaRPr lang="en-US" sz="3200" dirty="0">
              <a:solidFill>
                <a:schemeClr val="accent1"/>
              </a:solidFill>
            </a:endParaRPr>
          </a:p>
          <a:p>
            <a:r>
              <a:rPr lang="en-US" sz="3200" dirty="0"/>
              <a:t>Comparison: Files and Disks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https://docs.microsoft.com/en-us/azure/storage/common/storage-decide-blobs-files-disks?toc=%2fazure%2fstorage%2ffiles%2ftoc.json#comparison-files-and-disks</a:t>
            </a:r>
            <a:endParaRPr lang="en-US" sz="3200" dirty="0">
              <a:solidFill>
                <a:schemeClr val="accent1"/>
              </a:solidFill>
            </a:endParaRPr>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27999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1233580"/>
            <a:ext cx="12007244" cy="5888741"/>
          </a:xfrm>
        </p:spPr>
        <p:txBody>
          <a:bodyPr/>
          <a:lstStyle/>
          <a:p>
            <a:pPr marL="0" indent="0">
              <a:buNone/>
            </a:pPr>
            <a:r>
              <a:rPr lang="fr-FR" sz="3200" u="sng" dirty="0"/>
              <a:t>Azure Files</a:t>
            </a:r>
          </a:p>
          <a:p>
            <a:r>
              <a:rPr lang="en-US" sz="3200" dirty="0"/>
              <a:t>Create a file share in Azure Files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https://docs.microsoft.com/en-us/azure/storage/files/storage-how-to-create-file-share#Create file share through the Portal</a:t>
            </a:r>
            <a:endParaRPr lang="en-US" sz="3200" dirty="0">
              <a:solidFill>
                <a:schemeClr val="accent1"/>
              </a:solidFill>
            </a:endParaRPr>
          </a:p>
          <a:p>
            <a:r>
              <a:rPr lang="en-US" sz="3200" dirty="0"/>
              <a:t>Create a file share through PowerShell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https://docs.microsoft.com/en-us/azure/storage/files/storage-how-to-create-file-share#create-file-share-through-powershell</a:t>
            </a:r>
            <a:endParaRPr lang="en-US" sz="3200" dirty="0">
              <a:solidFill>
                <a:schemeClr val="accent1"/>
              </a:solidFill>
            </a:endParaRPr>
          </a:p>
          <a:p>
            <a:r>
              <a:rPr lang="en-US" sz="3200" dirty="0"/>
              <a:t>Naming and Referencing Shares, Directories, Files, and Metadata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a:t>
            </a:r>
            <a:r>
              <a:rPr lang="en-US" sz="3200" dirty="0" err="1">
                <a:solidFill>
                  <a:schemeClr val="accent1"/>
                </a:solidFill>
                <a:hlinkClick r:id="rId4">
                  <a:extLst>
                    <a:ext uri="{A12FA001-AC4F-418D-AE19-62706E023703}">
                      <ahyp:hlinkClr xmlns:ahyp="http://schemas.microsoft.com/office/drawing/2018/hyperlinkcolor" val="tx"/>
                    </a:ext>
                  </a:extLst>
                </a:hlinkClick>
              </a:rPr>
              <a:t>en</a:t>
            </a:r>
            <a:r>
              <a:rPr lang="en-US" sz="3200" dirty="0">
                <a:solidFill>
                  <a:schemeClr val="accent1"/>
                </a:solidFill>
                <a:hlinkClick r:id="rId4">
                  <a:extLst>
                    <a:ext uri="{A12FA001-AC4F-418D-AE19-62706E023703}">
                      <ahyp:hlinkClr xmlns:ahyp="http://schemas.microsoft.com/office/drawing/2018/hyperlinkcolor" val="tx"/>
                    </a:ext>
                  </a:extLst>
                </a:hlinkClick>
              </a:rPr>
              <a:t>-us/rest/</a:t>
            </a:r>
            <a:r>
              <a:rPr lang="en-US" sz="3200" dirty="0" err="1">
                <a:solidFill>
                  <a:schemeClr val="accent1"/>
                </a:solidFill>
                <a:hlinkClick r:id="rId4">
                  <a:extLst>
                    <a:ext uri="{A12FA001-AC4F-418D-AE19-62706E023703}">
                      <ahyp:hlinkClr xmlns:ahyp="http://schemas.microsoft.com/office/drawing/2018/hyperlinkcolor" val="tx"/>
                    </a:ext>
                  </a:extLst>
                </a:hlinkClick>
              </a:rPr>
              <a:t>api</a:t>
            </a:r>
            <a:r>
              <a:rPr lang="en-US" sz="3200" dirty="0">
                <a:solidFill>
                  <a:schemeClr val="accent1"/>
                </a:solidFill>
                <a:hlinkClick r:id="rId4">
                  <a:extLst>
                    <a:ext uri="{A12FA001-AC4F-418D-AE19-62706E023703}">
                      <ahyp:hlinkClr xmlns:ahyp="http://schemas.microsoft.com/office/drawing/2018/hyperlinkcolor" val="tx"/>
                    </a:ext>
                  </a:extLst>
                </a:hlinkClick>
              </a:rPr>
              <a:t>/</a:t>
            </a:r>
            <a:r>
              <a:rPr lang="en-US" sz="3200" dirty="0" err="1">
                <a:solidFill>
                  <a:schemeClr val="accent1"/>
                </a:solidFill>
                <a:hlinkClick r:id="rId4">
                  <a:extLst>
                    <a:ext uri="{A12FA001-AC4F-418D-AE19-62706E023703}">
                      <ahyp:hlinkClr xmlns:ahyp="http://schemas.microsoft.com/office/drawing/2018/hyperlinkcolor" val="tx"/>
                    </a:ext>
                  </a:extLst>
                </a:hlinkClick>
              </a:rPr>
              <a:t>storageservices</a:t>
            </a:r>
            <a:r>
              <a:rPr lang="en-US" sz="3200" dirty="0">
                <a:solidFill>
                  <a:schemeClr val="accent1"/>
                </a:solidFill>
                <a:hlinkClick r:id="rId4">
                  <a:extLst>
                    <a:ext uri="{A12FA001-AC4F-418D-AE19-62706E023703}">
                      <ahyp:hlinkClr xmlns:ahyp="http://schemas.microsoft.com/office/drawing/2018/hyperlinkcolor" val="tx"/>
                    </a:ext>
                  </a:extLst>
                </a:hlinkClick>
              </a:rPr>
              <a:t>/naming-and-referencing-shares–directories–files–and-metadata</a:t>
            </a:r>
            <a:endParaRPr lang="en-US" sz="3200" dirty="0">
              <a:solidFill>
                <a:schemeClr val="accent1"/>
              </a:solidFill>
            </a:endParaRPr>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825055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872633"/>
            <a:ext cx="12007244" cy="5888741"/>
          </a:xfrm>
        </p:spPr>
        <p:txBody>
          <a:bodyPr/>
          <a:lstStyle/>
          <a:p>
            <a:pPr marL="0" indent="0">
              <a:buNone/>
            </a:pPr>
            <a:r>
              <a:rPr lang="fr-FR" sz="3200" u="sng" dirty="0"/>
              <a:t>Azure Files</a:t>
            </a:r>
          </a:p>
          <a:p>
            <a:r>
              <a:rPr lang="en-US" sz="3200" dirty="0"/>
              <a:t>Mount the Azure file share with File Explorer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https://docs.microsoft.com/en-us/azure/storage/files/storage-how-to-use-files-windows#mount-the-azure-file-share-with-file-explorer</a:t>
            </a:r>
            <a:endParaRPr lang="en-US" sz="3200" dirty="0">
              <a:solidFill>
                <a:schemeClr val="accent1"/>
              </a:solidFill>
            </a:endParaRPr>
          </a:p>
          <a:p>
            <a:r>
              <a:rPr lang="en-US" sz="3200" dirty="0"/>
              <a:t>Mount the Azure File share with PowerShell -</a:t>
            </a:r>
            <a:r>
              <a:rPr lang="en-US" sz="3200" dirty="0">
                <a:solidFill>
                  <a:schemeClr val="accent1"/>
                </a:solidFill>
              </a:rPr>
              <a:t>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https://docs.microsoft.com/en-us/azure/storage/files/storage-how-to-use-files-windows#mount-the-azure-file-share-with-powershell</a:t>
            </a:r>
            <a:endParaRPr lang="en-US" sz="3200" dirty="0">
              <a:solidFill>
                <a:schemeClr val="accent1"/>
              </a:solidFill>
            </a:endParaRPr>
          </a:p>
          <a:p>
            <a:r>
              <a:rPr lang="en-US" sz="3200" dirty="0"/>
              <a:t>Mount the Azure File share with Command Prompt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https://docs.microsoft.com/en-us/azure/storage/files/storage-how-to-use-files-windows#mount-the-azure-file-share-with-command-prompt</a:t>
            </a:r>
            <a:endParaRPr lang="en-US" sz="3200" dirty="0">
              <a:solidFill>
                <a:schemeClr val="accent1"/>
              </a:solidFill>
            </a:endParaRPr>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176302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429231" y="1233580"/>
            <a:ext cx="12007244" cy="5888741"/>
          </a:xfrm>
        </p:spPr>
        <p:txBody>
          <a:bodyPr/>
          <a:lstStyle/>
          <a:p>
            <a:pPr marL="0" indent="0">
              <a:buNone/>
            </a:pPr>
            <a:r>
              <a:rPr lang="fr-FR" sz="3200" u="sng" dirty="0"/>
              <a:t>Azure Files</a:t>
            </a:r>
          </a:p>
          <a:p>
            <a:r>
              <a:rPr lang="en-US" sz="3200" dirty="0"/>
              <a:t>Use Azure Files with Linux -</a:t>
            </a:r>
            <a:r>
              <a:rPr lang="en-US" sz="3200" dirty="0">
                <a:solidFill>
                  <a:schemeClr val="accent1"/>
                </a:solidFill>
              </a:rPr>
              <a:t>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https://docs.microsoft.com/en-us/azure/storage/files/storage-how-to-use-files-linux</a:t>
            </a:r>
            <a:endParaRPr lang="en-US" sz="3200" dirty="0">
              <a:solidFill>
                <a:schemeClr val="accent1"/>
              </a:solidFill>
            </a:endParaRPr>
          </a:p>
          <a:p>
            <a:r>
              <a:rPr lang="en-US" sz="3200" dirty="0"/>
              <a:t>Create a persistent mount point for the Azure file share with /</a:t>
            </a:r>
            <a:r>
              <a:rPr lang="en-US" sz="3200" dirty="0" err="1"/>
              <a:t>etc</a:t>
            </a:r>
            <a:r>
              <a:rPr lang="en-US" sz="3200" dirty="0"/>
              <a:t>/</a:t>
            </a:r>
            <a:r>
              <a:rPr lang="en-US" sz="3200" dirty="0" err="1"/>
              <a:t>fstab</a:t>
            </a:r>
            <a:r>
              <a:rPr lang="en-US" sz="3200" dirty="0"/>
              <a: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https://docs.microsoft.com/en-us/azure/storage/files/storage-how-to-use-files-linux#create-a-persistent-mount-point-for-the-azure-file-share-with-etcfstab</a:t>
            </a:r>
            <a:endParaRPr lang="en-US" sz="3200" dirty="0">
              <a:solidFill>
                <a:schemeClr val="accent1"/>
              </a:solidFill>
            </a:endParaRPr>
          </a:p>
          <a:p>
            <a:r>
              <a:rPr lang="fr-FR" sz="3200" dirty="0" err="1"/>
              <a:t>Require</a:t>
            </a:r>
            <a:r>
              <a:rPr lang="fr-FR" sz="3200" dirty="0"/>
              <a:t> </a:t>
            </a:r>
            <a:r>
              <a:rPr lang="fr-FR" sz="3200" dirty="0" err="1"/>
              <a:t>secure</a:t>
            </a:r>
            <a:r>
              <a:rPr lang="fr-FR" sz="3200" dirty="0"/>
              <a:t> </a:t>
            </a:r>
            <a:r>
              <a:rPr lang="fr-FR" sz="3200" dirty="0" err="1"/>
              <a:t>transfer</a:t>
            </a:r>
            <a:r>
              <a:rPr lang="fr-FR" sz="3200" dirty="0"/>
              <a:t> in Azure Storage - </a:t>
            </a:r>
            <a:r>
              <a:rPr lang="fr-FR"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https://docs.microsoft.com/en-us/azure/storage/common/storage-require-secure-transfer</a:t>
            </a:r>
            <a:endParaRPr lang="en-US" sz="3200" dirty="0">
              <a:solidFill>
                <a:schemeClr val="accent1"/>
              </a:solidFill>
            </a:endParaRPr>
          </a:p>
          <a:p>
            <a:r>
              <a:rPr lang="fr-FR" sz="3200" dirty="0"/>
              <a:t>File </a:t>
            </a:r>
            <a:r>
              <a:rPr lang="fr-FR" sz="3200" dirty="0" err="1"/>
              <a:t>Shares</a:t>
            </a:r>
            <a:r>
              <a:rPr lang="fr-FR" sz="3200" dirty="0"/>
              <a:t> - </a:t>
            </a:r>
            <a:r>
              <a:rPr lang="fr-FR" sz="3200" dirty="0">
                <a:solidFill>
                  <a:schemeClr val="accent1"/>
                </a:solidFill>
                <a:hlinkClick r:id="rId4">
                  <a:extLst>
                    <a:ext uri="{A12FA001-AC4F-418D-AE19-62706E023703}">
                      <ahyp:hlinkClr xmlns:ahyp="http://schemas.microsoft.com/office/drawing/2018/hyperlinkcolor" val="tx"/>
                    </a:ext>
                  </a:extLst>
                </a:hlinkClick>
              </a:rPr>
              <a:t>https://youtu.be/M_xZYMynFuk</a:t>
            </a:r>
            <a:endParaRPr lang="fr-FR" sz="3200" dirty="0">
              <a:solidFill>
                <a:schemeClr val="accent1"/>
              </a:solidFill>
            </a:endParaRPr>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3731394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213807" y="1005354"/>
            <a:ext cx="12007244" cy="5888741"/>
          </a:xfrm>
        </p:spPr>
        <p:txBody>
          <a:bodyPr/>
          <a:lstStyle/>
          <a:p>
            <a:pPr marL="0" indent="0">
              <a:buNone/>
            </a:pPr>
            <a:r>
              <a:rPr lang="fr-FR" sz="3200" u="sng" dirty="0"/>
              <a:t>Azure Files</a:t>
            </a:r>
          </a:p>
          <a:p>
            <a:r>
              <a:rPr lang="en-US" sz="2400" dirty="0"/>
              <a:t>Create a file share in Azure Files - </a:t>
            </a:r>
            <a:r>
              <a:rPr lang="en-US" sz="24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https://docs.microsoft.com/en-us/azure/storage/files/storage-how-to-create-file-share#Create file share through the Portal</a:t>
            </a:r>
            <a:endParaRPr lang="en-US" sz="2400" dirty="0">
              <a:solidFill>
                <a:schemeClr val="accent1"/>
              </a:solidFill>
            </a:endParaRPr>
          </a:p>
          <a:p>
            <a:r>
              <a:rPr lang="en-US" sz="2400" dirty="0"/>
              <a:t>Create a file share through PowerShell - </a:t>
            </a:r>
            <a:r>
              <a:rPr lang="en-US" sz="2400" dirty="0">
                <a:solidFill>
                  <a:schemeClr val="accent1"/>
                </a:solidFill>
                <a:hlinkClick r:id="rId3">
                  <a:extLst>
                    <a:ext uri="{A12FA001-AC4F-418D-AE19-62706E023703}">
                      <ahyp:hlinkClr xmlns:ahyp="http://schemas.microsoft.com/office/drawing/2018/hyperlinkcolor" val="tx"/>
                    </a:ext>
                  </a:extLst>
                </a:hlinkClick>
              </a:rPr>
              <a:t>https://docs.microsoft.com/en-us/azure/storage/files/storage-how-to-create-file-share#create-file-share-through-powershell</a:t>
            </a:r>
            <a:endParaRPr lang="en-US" sz="2400" dirty="0">
              <a:solidFill>
                <a:schemeClr val="accent1"/>
              </a:solidFill>
            </a:endParaRPr>
          </a:p>
          <a:p>
            <a:r>
              <a:rPr lang="en-US" sz="2400" dirty="0"/>
              <a:t>Mount the Azure file share with File Explorer - </a:t>
            </a:r>
            <a:r>
              <a:rPr lang="en-US" sz="2400" dirty="0">
                <a:solidFill>
                  <a:schemeClr val="accent1"/>
                </a:solidFill>
                <a:hlinkClick r:id="rId4">
                  <a:extLst>
                    <a:ext uri="{A12FA001-AC4F-418D-AE19-62706E023703}">
                      <ahyp:hlinkClr xmlns:ahyp="http://schemas.microsoft.com/office/drawing/2018/hyperlinkcolor" val="tx"/>
                    </a:ext>
                  </a:extLst>
                </a:hlinkClick>
              </a:rPr>
              <a:t>https://docs.microsoft.com/en-us/azure/storage/files/storage-how-to-use-files-windows#mount-the-azure-file-share-with-file-explorer</a:t>
            </a:r>
            <a:endParaRPr lang="en-US" sz="2400" dirty="0">
              <a:solidFill>
                <a:schemeClr val="accent1"/>
              </a:solidFill>
            </a:endParaRPr>
          </a:p>
          <a:p>
            <a:r>
              <a:rPr lang="en-US" sz="2400" dirty="0"/>
              <a:t>Mount the Azure File share with PowerShell - </a:t>
            </a:r>
            <a:r>
              <a:rPr lang="en-US" sz="2400" dirty="0">
                <a:solidFill>
                  <a:schemeClr val="accent1"/>
                </a:solidFill>
                <a:hlinkClick r:id="rId4">
                  <a:extLst>
                    <a:ext uri="{A12FA001-AC4F-418D-AE19-62706E023703}">
                      <ahyp:hlinkClr xmlns:ahyp="http://schemas.microsoft.com/office/drawing/2018/hyperlinkcolor" val="tx"/>
                    </a:ext>
                  </a:extLst>
                </a:hlinkClick>
              </a:rPr>
              <a:t>https://docs.microsoft.com/en-us/azure/storage/files/storage-how-to-use-files-windows#mount-the-azure-file-share-with-powershell</a:t>
            </a:r>
            <a:endParaRPr lang="en-US" sz="2400" dirty="0">
              <a:solidFill>
                <a:schemeClr val="accent1"/>
              </a:solidFill>
            </a:endParaRPr>
          </a:p>
          <a:p>
            <a:r>
              <a:rPr lang="en-US" sz="2400" dirty="0"/>
              <a:t>Enable Secure Transfer with PowerShell -</a:t>
            </a:r>
            <a:r>
              <a:rPr lang="en-US" sz="2400" dirty="0">
                <a:solidFill>
                  <a:schemeClr val="accent1"/>
                </a:solidFill>
              </a:rPr>
              <a:t> </a:t>
            </a:r>
            <a:r>
              <a:rPr lang="en-US" sz="2400" dirty="0">
                <a:solidFill>
                  <a:schemeClr val="accent1"/>
                </a:solidFill>
                <a:hlinkClick r:id="rId5">
                  <a:extLst>
                    <a:ext uri="{A12FA001-AC4F-418D-AE19-62706E023703}">
                      <ahyp:hlinkClr xmlns:ahyp="http://schemas.microsoft.com/office/drawing/2018/hyperlinkcolor" val="tx"/>
                    </a:ext>
                  </a:extLst>
                </a:hlinkClick>
              </a:rPr>
              <a:t>https://docs.microsoft.com/en-us/azure/storage/common/storage-require-secure-transfer#enable-secure-transfer-required-setting-with-powershell</a:t>
            </a:r>
            <a:endParaRPr lang="en-US" sz="2400" dirty="0">
              <a:solidFill>
                <a:schemeClr val="accent1"/>
              </a:solidFill>
            </a:endParaRPr>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689885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a:t>Storage Services</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213807" y="1005354"/>
            <a:ext cx="12007244" cy="5888741"/>
          </a:xfrm>
        </p:spPr>
        <p:txBody>
          <a:bodyPr/>
          <a:lstStyle/>
          <a:p>
            <a:pPr marL="0" indent="0">
              <a:buNone/>
            </a:pPr>
            <a:r>
              <a:rPr lang="fr-FR" sz="3200" u="sng" dirty="0" err="1"/>
              <a:t>Strucured</a:t>
            </a:r>
            <a:r>
              <a:rPr lang="fr-FR" sz="3200" u="sng" dirty="0"/>
              <a:t> Storage</a:t>
            </a:r>
          </a:p>
          <a:p>
            <a:r>
              <a:rPr lang="fr-FR" sz="3200" dirty="0" err="1"/>
              <a:t>Structured</a:t>
            </a:r>
            <a:r>
              <a:rPr lang="fr-FR" sz="3200" dirty="0"/>
              <a:t> Storage </a:t>
            </a:r>
            <a:r>
              <a:rPr lang="fr-FR" sz="3200" dirty="0" err="1"/>
              <a:t>Overview</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https://youtu.be/2i9ZZ4BqRmU</a:t>
            </a:r>
            <a:endParaRPr lang="fr-FR" sz="3200" dirty="0">
              <a:solidFill>
                <a:schemeClr val="accent1"/>
              </a:solidFill>
            </a:endParaRPr>
          </a:p>
          <a:p>
            <a:r>
              <a:rPr lang="en-US" sz="3200" dirty="0"/>
              <a:t>Table storage - </a:t>
            </a:r>
            <a:r>
              <a:rPr lang="en-US" sz="3200" dirty="0">
                <a:solidFill>
                  <a:schemeClr val="accent1"/>
                </a:solidFill>
                <a:hlinkClick r:id="rId3">
                  <a:extLst>
                    <a:ext uri="{A12FA001-AC4F-418D-AE19-62706E023703}">
                      <ahyp:hlinkClr xmlns:ahyp="http://schemas.microsoft.com/office/drawing/2018/hyperlinkcolor" val="tx"/>
                    </a:ext>
                  </a:extLst>
                </a:hlinkClick>
              </a:rPr>
              <a:t>https://azure.microsoft.com/en-us/services/storage/tables/</a:t>
            </a:r>
            <a:endParaRPr lang="en-US" sz="3200" dirty="0">
              <a:solidFill>
                <a:schemeClr val="accent1"/>
              </a:solidFill>
            </a:endParaRPr>
          </a:p>
          <a:p>
            <a:r>
              <a:rPr lang="en-US" sz="3200" dirty="0"/>
              <a:t>Guidelines for table design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https://docs.microsoft.com/en-us/azure/cosmos-db/table-storage-design-guide#guidelines-for-table-design</a:t>
            </a:r>
            <a:endParaRPr lang="en-US" sz="3200" dirty="0">
              <a:solidFill>
                <a:schemeClr val="accent1"/>
              </a:solidFill>
            </a:endParaRPr>
          </a:p>
          <a:p>
            <a:r>
              <a:rPr lang="fr-FR" sz="3200" dirty="0"/>
              <a:t>Table Storage - </a:t>
            </a:r>
            <a:r>
              <a:rPr lang="fr-FR" sz="3200" dirty="0">
                <a:solidFill>
                  <a:schemeClr val="accent1"/>
                </a:solidFill>
                <a:hlinkClick r:id="rId5">
                  <a:extLst>
                    <a:ext uri="{A12FA001-AC4F-418D-AE19-62706E023703}">
                      <ahyp:hlinkClr xmlns:ahyp="http://schemas.microsoft.com/office/drawing/2018/hyperlinkcolor" val="tx"/>
                    </a:ext>
                  </a:extLst>
                </a:hlinkClick>
              </a:rPr>
              <a:t>https://youtu.be/uFj0IsGy6NU</a:t>
            </a:r>
            <a:endParaRPr lang="fr-FR" sz="3200" dirty="0">
              <a:solidFill>
                <a:schemeClr val="accent1"/>
              </a:solidFill>
            </a:endParaRPr>
          </a:p>
          <a:p>
            <a:r>
              <a:rPr lang="it-IT" sz="3200" dirty="0"/>
              <a:t>Queue Storage - </a:t>
            </a:r>
            <a:r>
              <a:rPr lang="it-IT" sz="3200" dirty="0">
                <a:solidFill>
                  <a:schemeClr val="accent1"/>
                </a:solidFill>
                <a:hlinkClick r:id="rId6">
                  <a:extLst>
                    <a:ext uri="{A12FA001-AC4F-418D-AE19-62706E023703}">
                      <ahyp:hlinkClr xmlns:ahyp="http://schemas.microsoft.com/office/drawing/2018/hyperlinkcolor" val="tx"/>
                    </a:ext>
                  </a:extLst>
                </a:hlinkClick>
              </a:rPr>
              <a:t>https://azure.microsoft.com/en-us/services/storage/queues/</a:t>
            </a:r>
            <a:endParaRPr lang="it-IT" sz="3200" dirty="0">
              <a:solidFill>
                <a:schemeClr val="accent1"/>
              </a:solidFill>
            </a:endParaRPr>
          </a:p>
          <a:p>
            <a:r>
              <a:rPr lang="fr-FR" sz="3200" dirty="0"/>
              <a:t>Queue Storage - </a:t>
            </a:r>
            <a:r>
              <a:rPr lang="fr-FR" sz="3200" dirty="0">
                <a:solidFill>
                  <a:schemeClr val="accent1"/>
                </a:solidFill>
                <a:hlinkClick r:id="rId7">
                  <a:extLst>
                    <a:ext uri="{A12FA001-AC4F-418D-AE19-62706E023703}">
                      <ahyp:hlinkClr xmlns:ahyp="http://schemas.microsoft.com/office/drawing/2018/hyperlinkcolor" val="tx"/>
                    </a:ext>
                  </a:extLst>
                </a:hlinkClick>
              </a:rPr>
              <a:t>https://youtu.be/XiuVKkTn0zw</a:t>
            </a:r>
            <a:endParaRPr lang="fr-FR" sz="3200" dirty="0">
              <a:solidFill>
                <a:schemeClr val="accent1"/>
              </a:solidFill>
            </a:endParaRPr>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492364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213807" y="1005354"/>
            <a:ext cx="12007244" cy="5888741"/>
          </a:xfrm>
        </p:spPr>
        <p:txBody>
          <a:bodyPr/>
          <a:lstStyle/>
          <a:p>
            <a:pPr marL="0" indent="0">
              <a:buNone/>
            </a:pPr>
            <a:r>
              <a:rPr lang="fr-FR" sz="3200" u="sng" dirty="0"/>
              <a:t>Share Access Keys</a:t>
            </a:r>
          </a:p>
          <a:p>
            <a:pPr marL="0" indent="0">
              <a:buNone/>
            </a:pPr>
            <a:r>
              <a:rPr lang="en-US" sz="3200" dirty="0"/>
              <a:t>Using shared access signatures (SAS)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https://docs.microsoft.com/en-us/azure/storage/common/storage-dotnet-shared-access-signature-part-1</a:t>
            </a:r>
            <a:endParaRPr lang="en-US" sz="3200" dirty="0">
              <a:solidFill>
                <a:schemeClr val="accent1"/>
              </a:solidFill>
            </a:endParaRPr>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222661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9586" y="776754"/>
            <a:ext cx="12007244" cy="5888741"/>
          </a:xfrm>
        </p:spPr>
        <p:txBody>
          <a:bodyPr/>
          <a:lstStyle/>
          <a:p>
            <a:pPr marL="0" indent="0">
              <a:buNone/>
            </a:pPr>
            <a:r>
              <a:rPr lang="fr-FR" sz="3200" u="sng" dirty="0"/>
              <a:t>Backup</a:t>
            </a:r>
          </a:p>
          <a:p>
            <a:r>
              <a:rPr lang="en-US" sz="3200" dirty="0"/>
              <a:t>Why use Azure Backup?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https://docs.microsoft.com/en-us/azure/backup/backup-introduction-to-azure-backup#why-use-azure-backup</a:t>
            </a:r>
            <a:endParaRPr lang="en-US" sz="3200" dirty="0">
              <a:solidFill>
                <a:schemeClr val="accent1"/>
              </a:solidFill>
            </a:endParaRPr>
          </a:p>
          <a:p>
            <a:r>
              <a:rPr lang="en-US" sz="3200" dirty="0"/>
              <a:t>Azure Backup Protection Support Matrix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https://docs.microsoft.com/en-us/azure/backup/backup-mabs-protection-matrix#protection-support-matrix</a:t>
            </a:r>
            <a:endParaRPr lang="en-US" sz="3200" dirty="0">
              <a:solidFill>
                <a:schemeClr val="accent1"/>
              </a:solidFill>
            </a:endParaRPr>
          </a:p>
          <a:p>
            <a:r>
              <a:rPr lang="en-US" sz="3200" dirty="0"/>
              <a:t>Managing your Recovery Services vaults in the portal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https://docs.microsoft.com/en-us/azure/backup/backup-azure-recovery-services-vault-overview</a:t>
            </a:r>
            <a:endParaRPr lang="en-US" sz="3200" dirty="0">
              <a:solidFill>
                <a:schemeClr val="accent1"/>
              </a:solidFill>
            </a:endParaRPr>
          </a:p>
          <a:p>
            <a:r>
              <a:rPr lang="en-US" sz="3200" dirty="0"/>
              <a:t>Configure storage account for reports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https://docs.microsoft.com/en-us/azure/backup/backup-azure-configure-reports#configure-storage-account-for-reports</a:t>
            </a:r>
            <a:endParaRPr lang="en-US" sz="3200" dirty="0">
              <a:solidFill>
                <a:schemeClr val="accent1"/>
              </a:solidFill>
            </a:endParaRPr>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29717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Après l’examen</a:t>
            </a:r>
          </a:p>
        </p:txBody>
      </p:sp>
      <p:sp>
        <p:nvSpPr>
          <p:cNvPr id="6" name="Text Placeholder 5"/>
          <p:cNvSpPr>
            <a:spLocks noGrp="1"/>
          </p:cNvSpPr>
          <p:nvPr>
            <p:ph type="body" sz="quarter" idx="10"/>
          </p:nvPr>
        </p:nvSpPr>
        <p:spPr/>
        <p:txBody>
          <a:bodyPr/>
          <a:lstStyle/>
          <a:p>
            <a:r>
              <a:rPr lang="fr-FR" dirty="0"/>
              <a:t>Le résultat est instantané</a:t>
            </a:r>
          </a:p>
        </p:txBody>
      </p:sp>
      <p:pic>
        <p:nvPicPr>
          <p:cNvPr id="7" name="Picture 6"/>
          <p:cNvPicPr>
            <a:picLocks noChangeAspect="1"/>
          </p:cNvPicPr>
          <p:nvPr/>
        </p:nvPicPr>
        <p:blipFill>
          <a:blip r:embed="rId2"/>
          <a:stretch>
            <a:fillRect/>
          </a:stretch>
        </p:blipFill>
        <p:spPr>
          <a:xfrm>
            <a:off x="3328549" y="2226366"/>
            <a:ext cx="5958729" cy="4688646"/>
          </a:xfrm>
          <a:prstGeom prst="rect">
            <a:avLst/>
          </a:prstGeom>
        </p:spPr>
      </p:pic>
    </p:spTree>
    <p:extLst>
      <p:ext uri="{BB962C8B-B14F-4D97-AF65-F5344CB8AC3E}">
        <p14:creationId xmlns:p14="http://schemas.microsoft.com/office/powerpoint/2010/main" val="1924674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9586" y="776754"/>
            <a:ext cx="12007244" cy="5888741"/>
          </a:xfrm>
        </p:spPr>
        <p:txBody>
          <a:bodyPr/>
          <a:lstStyle/>
          <a:p>
            <a:pPr marL="0" indent="0">
              <a:buNone/>
            </a:pPr>
            <a:r>
              <a:rPr lang="fr-FR" sz="3200" u="sng" dirty="0"/>
              <a:t>Backup</a:t>
            </a:r>
          </a:p>
          <a:p>
            <a:r>
              <a:rPr lang="en-US" sz="3200" dirty="0"/>
              <a:t>Security features to help protect hybrid backups that use Azure Backup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https://docs.microsoft.com/en-us/azure/backup/backup-azure-security-feature</a:t>
            </a:r>
            <a:endParaRPr lang="en-US" sz="3200" dirty="0">
              <a:solidFill>
                <a:schemeClr val="accent1"/>
              </a:solidFill>
            </a:endParaRPr>
          </a:p>
          <a:p>
            <a:r>
              <a:rPr lang="en-US" sz="3200" dirty="0"/>
              <a:t>Questions about the Backup Service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https://docs.microsoft.com/en-us/azure/backup/backup-azure-backup-faq</a:t>
            </a:r>
            <a:endParaRPr lang="en-US" sz="3200" dirty="0">
              <a:solidFill>
                <a:schemeClr val="accent1"/>
              </a:solidFill>
            </a:endParaRPr>
          </a:p>
          <a:p>
            <a:r>
              <a:rPr lang="fr-FR" sz="3200" dirty="0"/>
              <a:t>Backup and </a:t>
            </a:r>
            <a:r>
              <a:rPr lang="fr-FR" sz="3200" dirty="0" err="1"/>
              <a:t>Recovery</a:t>
            </a:r>
            <a:r>
              <a:rPr lang="fr-FR" sz="3200" dirty="0"/>
              <a:t> </a:t>
            </a:r>
            <a:r>
              <a:rPr lang="fr-FR" sz="3200" b="1" dirty="0"/>
              <a:t>- </a:t>
            </a:r>
            <a:r>
              <a:rPr lang="fr-FR" sz="3200" dirty="0">
                <a:solidFill>
                  <a:schemeClr val="accent1"/>
                </a:solidFill>
                <a:hlinkClick r:id="rId4">
                  <a:extLst>
                    <a:ext uri="{A12FA001-AC4F-418D-AE19-62706E023703}">
                      <ahyp:hlinkClr xmlns:ahyp="http://schemas.microsoft.com/office/drawing/2018/hyperlinkcolor" val="tx"/>
                    </a:ext>
                  </a:extLst>
                </a:hlinkClick>
              </a:rPr>
              <a:t>https://youtu.be/CV0FHLcRefw</a:t>
            </a:r>
            <a:endParaRPr lang="fr-FR" sz="3200" dirty="0">
              <a:solidFill>
                <a:schemeClr val="accent1"/>
              </a:solidFill>
            </a:endParaRPr>
          </a:p>
          <a:p>
            <a:r>
              <a:rPr lang="fr-FR" sz="3200" dirty="0"/>
              <a:t>Backup Files and Folders - </a:t>
            </a:r>
            <a:r>
              <a:rPr lang="fr-FR" sz="3200" dirty="0">
                <a:solidFill>
                  <a:schemeClr val="accent1"/>
                </a:solidFill>
                <a:hlinkClick r:id="rId5">
                  <a:extLst>
                    <a:ext uri="{A12FA001-AC4F-418D-AE19-62706E023703}">
                      <ahyp:hlinkClr xmlns:ahyp="http://schemas.microsoft.com/office/drawing/2018/hyperlinkcolor" val="tx"/>
                    </a:ext>
                  </a:extLst>
                </a:hlinkClick>
              </a:rPr>
              <a:t>https://youtu.be/WYEgDrIYYyc</a:t>
            </a:r>
            <a:endParaRPr lang="fr-FR" sz="3200" dirty="0">
              <a:solidFill>
                <a:schemeClr val="accent1"/>
              </a:solidFill>
            </a:endParaRPr>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866048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9586" y="776754"/>
            <a:ext cx="12007244" cy="5888741"/>
          </a:xfrm>
        </p:spPr>
        <p:txBody>
          <a:bodyPr/>
          <a:lstStyle/>
          <a:p>
            <a:pPr marL="0" indent="0">
              <a:buNone/>
            </a:pPr>
            <a:r>
              <a:rPr lang="fr-FR" sz="3200" u="sng" dirty="0"/>
              <a:t>Backup</a:t>
            </a:r>
          </a:p>
          <a:p>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https://docs.microsoft.com/en-us/azure/backup/backup-azure-files</a:t>
            </a:r>
            <a:endParaRPr lang="en-US" sz="3200" dirty="0">
              <a:solidFill>
                <a:schemeClr val="accent1"/>
              </a:solidFill>
            </a:endParaRPr>
          </a:p>
          <a:p>
            <a:r>
              <a:rPr lang="en-US" sz="3200" dirty="0"/>
              <a:t>Backup Azure Files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https://docs.microsoft.com/en-us/azure/backup/backup-azure-files</a:t>
            </a:r>
            <a:endParaRPr lang="en-US" sz="3200" dirty="0">
              <a:solidFill>
                <a:schemeClr val="accent1"/>
              </a:solidFill>
            </a:endParaRPr>
          </a:p>
          <a:p>
            <a:r>
              <a:rPr lang="en-US" sz="3200" dirty="0"/>
              <a:t>Questions about backing up Azure Files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https://docs.microsoft.com/en-us/azure/backup/backup-azure-files-faq</a:t>
            </a:r>
            <a:endParaRPr lang="en-US" sz="3200" dirty="0">
              <a:solidFill>
                <a:schemeClr val="accent1"/>
              </a:solidFill>
            </a:endParaRPr>
          </a:p>
          <a:p>
            <a:r>
              <a:rPr lang="en-US" sz="3200" dirty="0"/>
              <a:t>Troubleshoot problems backing up Azure Files -</a:t>
            </a:r>
            <a:r>
              <a:rPr lang="en-US" sz="3200" dirty="0">
                <a:solidFill>
                  <a:schemeClr val="accent1"/>
                </a:solidFill>
              </a:rPr>
              <a:t>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https://docs.microsoft.com/en-us/azure/backup/troubleshoot-azure-files</a:t>
            </a:r>
            <a:endParaRPr lang="en-US" sz="3200" dirty="0">
              <a:solidFill>
                <a:schemeClr val="accent1"/>
              </a:solidFill>
            </a:endParaRPr>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937954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File Sync</a:t>
            </a:r>
          </a:p>
          <a:p>
            <a:r>
              <a:rPr lang="en-US" sz="3200" dirty="0"/>
              <a:t>Planning for an Azure File Sync deployment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https://docs.microsoft.com/en-us/azure/storage/files/storage-sync-files-planning</a:t>
            </a:r>
            <a:endParaRPr lang="en-US" sz="3200" dirty="0">
              <a:solidFill>
                <a:schemeClr val="accent1"/>
              </a:solidFill>
            </a:endParaRPr>
          </a:p>
          <a:p>
            <a:r>
              <a:rPr lang="en-US" sz="3200" dirty="0"/>
              <a:t>Release notes for the Azure File Sync agent - </a:t>
            </a:r>
            <a:r>
              <a:rPr lang="en-US" sz="3200" dirty="0">
                <a:solidFill>
                  <a:schemeClr val="accent1"/>
                </a:solidFill>
                <a:hlinkClick r:id="rId3">
                  <a:extLst>
                    <a:ext uri="{A12FA001-AC4F-418D-AE19-62706E023703}">
                      <ahyp:hlinkClr xmlns:ahyp="http://schemas.microsoft.com/office/drawing/2018/hyperlinkcolor" val="tx"/>
                    </a:ext>
                  </a:extLst>
                </a:hlinkClick>
              </a:rPr>
              <a:t>https://docs.microsoft.com/en-us/azure/storage/files/storage-files-release-notes</a:t>
            </a:r>
            <a:endParaRPr lang="en-US" sz="3200" dirty="0">
              <a:solidFill>
                <a:schemeClr val="accent1"/>
              </a:solidFill>
            </a:endParaRPr>
          </a:p>
          <a:p>
            <a:r>
              <a:rPr lang="fr-FR" sz="3200" dirty="0"/>
              <a:t>File Sync </a:t>
            </a:r>
            <a:r>
              <a:rPr lang="fr-FR" sz="3200" dirty="0" err="1"/>
              <a:t>Overview</a:t>
            </a:r>
            <a:r>
              <a:rPr lang="fr-FR" sz="3200" dirty="0"/>
              <a:t> </a:t>
            </a:r>
            <a:r>
              <a:rPr lang="fr-FR" sz="3200" b="1" dirty="0"/>
              <a:t>- </a:t>
            </a:r>
            <a:r>
              <a:rPr lang="fr-FR" sz="3200" dirty="0">
                <a:solidFill>
                  <a:schemeClr val="accent1"/>
                </a:solidFill>
                <a:hlinkClick r:id="rId4">
                  <a:extLst>
                    <a:ext uri="{A12FA001-AC4F-418D-AE19-62706E023703}">
                      <ahyp:hlinkClr xmlns:ahyp="http://schemas.microsoft.com/office/drawing/2018/hyperlinkcolor" val="tx"/>
                    </a:ext>
                  </a:extLst>
                </a:hlinkClick>
              </a:rPr>
              <a:t>https://youtu.be/Zm2w8-TRn-o</a:t>
            </a:r>
            <a:endParaRPr lang="fr-FR" sz="3200" dirty="0">
              <a:solidFill>
                <a:schemeClr val="accent1"/>
              </a:solidFill>
            </a:endParaRPr>
          </a:p>
          <a:p>
            <a:pPr marL="0" indent="0">
              <a:buNone/>
            </a:pPr>
            <a:endParaRPr lang="fr-FR"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857932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File Sync</a:t>
            </a:r>
          </a:p>
          <a:p>
            <a:r>
              <a:rPr lang="en-US" sz="3200" dirty="0">
                <a:solidFill>
                  <a:schemeClr val="accent1"/>
                </a:solidFill>
                <a:hlinkClick r:id="rId2">
                  <a:extLst>
                    <a:ext uri="{A12FA001-AC4F-418D-AE19-62706E023703}">
                      <ahyp:hlinkClr xmlns:ahyp="http://schemas.microsoft.com/office/drawing/2018/hyperlinkcolor" val="tx"/>
                    </a:ext>
                  </a:extLst>
                </a:hlinkClick>
              </a:rPr>
              <a:t>Deploy the Storage Sync Service</a:t>
            </a:r>
            <a:r>
              <a:rPr lang="en-US" sz="3200" dirty="0">
                <a:solidFill>
                  <a:schemeClr val="accent1"/>
                </a:solidFill>
              </a:rPr>
              <a:t>.</a:t>
            </a:r>
          </a:p>
          <a:p>
            <a:r>
              <a:rPr lang="en-US" sz="3200" u="sng" dirty="0">
                <a:solidFill>
                  <a:schemeClr val="accent1"/>
                </a:solidFill>
                <a:hlinkClick r:id="rId2">
                  <a:extLst>
                    <a:ext uri="{A12FA001-AC4F-418D-AE19-62706E023703}">
                      <ahyp:hlinkClr xmlns:ahyp="http://schemas.microsoft.com/office/drawing/2018/hyperlinkcolor" val="tx"/>
                    </a:ext>
                  </a:extLst>
                </a:hlinkClick>
              </a:rPr>
              <a:t>Prepare Windows Server to use with Azure File Sync</a:t>
            </a:r>
            <a:endParaRPr lang="en-US" sz="3200" u="sng" dirty="0">
              <a:solidFill>
                <a:schemeClr val="accent1"/>
              </a:solidFill>
            </a:endParaRPr>
          </a:p>
          <a:p>
            <a:r>
              <a:rPr lang="en-US" sz="3200" dirty="0">
                <a:solidFill>
                  <a:schemeClr val="accent1"/>
                </a:solidFill>
                <a:hlinkClick r:id="rId3">
                  <a:extLst>
                    <a:ext uri="{A12FA001-AC4F-418D-AE19-62706E023703}">
                      <ahyp:hlinkClr xmlns:ahyp="http://schemas.microsoft.com/office/drawing/2018/hyperlinkcolor" val="tx"/>
                    </a:ext>
                  </a:extLst>
                </a:hlinkClick>
              </a:rPr>
              <a:t>Install the Azure File Sync Agent</a:t>
            </a:r>
            <a:endParaRPr lang="en-US" sz="3200" dirty="0">
              <a:solidFill>
                <a:schemeClr val="accent1"/>
              </a:solidFill>
            </a:endParaRPr>
          </a:p>
          <a:p>
            <a:r>
              <a:rPr lang="en-US" sz="3200" u="sng" dirty="0">
                <a:solidFill>
                  <a:schemeClr val="accent1"/>
                </a:solidFill>
                <a:hlinkClick r:id="rId2">
                  <a:extLst>
                    <a:ext uri="{A12FA001-AC4F-418D-AE19-62706E023703}">
                      <ahyp:hlinkClr xmlns:ahyp="http://schemas.microsoft.com/office/drawing/2018/hyperlinkcolor" val="tx"/>
                    </a:ext>
                  </a:extLst>
                </a:hlinkClick>
              </a:rPr>
              <a:t>Register Windows Server with Storage Sync Service</a:t>
            </a:r>
            <a:endParaRPr lang="en-US" sz="3200" u="sng" dirty="0">
              <a:solidFill>
                <a:schemeClr val="accent1"/>
              </a:solidFill>
            </a:endParaRPr>
          </a:p>
          <a:p>
            <a:r>
              <a:rPr lang="fr-FR" sz="3200" dirty="0" err="1"/>
              <a:t>Deploy</a:t>
            </a:r>
            <a:r>
              <a:rPr lang="fr-FR" sz="3200" dirty="0"/>
              <a:t> Azure File Sync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https://docs.microsoft.com/en-us/azure/storage/files/storage-sync-files-deployment-guide#deploy-the-storage-sync-service</a:t>
            </a:r>
            <a:endParaRPr lang="fr-FR" sz="3200" b="1" dirty="0">
              <a:solidFill>
                <a:schemeClr val="accent1"/>
              </a:solidFill>
            </a:endParaRPr>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447613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File Sync</a:t>
            </a:r>
          </a:p>
          <a:p>
            <a:r>
              <a:rPr lang="en-US" sz="3200" dirty="0"/>
              <a:t>Onboarding with Azure File Sync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https://docs.microsoft.com/en-us/azure/storage/files/storage-sync-files-deployment-guide#onboarding-with-azure-file-sync</a:t>
            </a:r>
            <a:endParaRPr lang="en-US" sz="3200" dirty="0">
              <a:solidFill>
                <a:schemeClr val="accent1"/>
              </a:solidFill>
            </a:endParaRPr>
          </a:p>
          <a:p>
            <a:r>
              <a:rPr lang="fr-FR" sz="3200" dirty="0"/>
              <a:t>Azure File Sync - </a:t>
            </a:r>
            <a:r>
              <a:rPr lang="fr-FR" sz="3200" dirty="0">
                <a:solidFill>
                  <a:schemeClr val="accent1"/>
                </a:solidFill>
                <a:hlinkClick r:id="rId3">
                  <a:extLst>
                    <a:ext uri="{A12FA001-AC4F-418D-AE19-62706E023703}">
                      <ahyp:hlinkClr xmlns:ahyp="http://schemas.microsoft.com/office/drawing/2018/hyperlinkcolor" val="tx"/>
                    </a:ext>
                  </a:extLst>
                </a:hlinkClick>
              </a:rPr>
              <a:t>https://youtu.be/P4sLkzxnqf0</a:t>
            </a:r>
            <a:endParaRPr lang="fr-FR" sz="3200" dirty="0">
              <a:solidFill>
                <a:schemeClr val="accent1"/>
              </a:solidFill>
            </a:endParaRPr>
          </a:p>
          <a:p>
            <a:endParaRPr lang="fr-FR" sz="3200"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0887370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File Sync</a:t>
            </a:r>
          </a:p>
          <a:p>
            <a:r>
              <a:rPr lang="fr-FR" dirty="0">
                <a:solidFill>
                  <a:schemeClr val="accent1"/>
                </a:solidFill>
                <a:hlinkClick r:id="rId2">
                  <a:extLst>
                    <a:ext uri="{A12FA001-AC4F-418D-AE19-62706E023703}">
                      <ahyp:hlinkClr xmlns:ahyp="http://schemas.microsoft.com/office/drawing/2018/hyperlinkcolor" val="tx"/>
                    </a:ext>
                  </a:extLst>
                </a:hlinkClick>
              </a:rPr>
              <a:t>Agent installation and server registration</a:t>
            </a:r>
            <a:r>
              <a:rPr lang="fr-FR" dirty="0">
                <a:solidFill>
                  <a:schemeClr val="accent1"/>
                </a:solidFill>
              </a:rPr>
              <a:t> </a:t>
            </a:r>
          </a:p>
          <a:p>
            <a:r>
              <a:rPr lang="fr-FR" u="sng" dirty="0">
                <a:solidFill>
                  <a:schemeClr val="accent1"/>
                </a:solidFill>
                <a:hlinkClick r:id="rId2">
                  <a:extLst>
                    <a:ext uri="{A12FA001-AC4F-418D-AE19-62706E023703}">
                      <ahyp:hlinkClr xmlns:ahyp="http://schemas.microsoft.com/office/drawing/2018/hyperlinkcolor" val="tx"/>
                    </a:ext>
                  </a:extLst>
                </a:hlinkClick>
              </a:rPr>
              <a:t>Sync group management</a:t>
            </a:r>
            <a:endParaRPr lang="fr-FR" u="sng" dirty="0">
              <a:solidFill>
                <a:schemeClr val="accent1"/>
              </a:solidFill>
            </a:endParaRPr>
          </a:p>
          <a:p>
            <a:r>
              <a:rPr lang="fr-FR" dirty="0">
                <a:solidFill>
                  <a:schemeClr val="accent1"/>
                </a:solidFill>
                <a:hlinkClick r:id="rId2">
                  <a:extLst>
                    <a:ext uri="{A12FA001-AC4F-418D-AE19-62706E023703}">
                      <ahyp:hlinkClr xmlns:ahyp="http://schemas.microsoft.com/office/drawing/2018/hyperlinkcolor" val="tx"/>
                    </a:ext>
                  </a:extLst>
                </a:hlinkClick>
              </a:rPr>
              <a:t>File </a:t>
            </a:r>
            <a:r>
              <a:rPr lang="fr-FR" dirty="0" err="1">
                <a:solidFill>
                  <a:schemeClr val="accent1"/>
                </a:solidFill>
                <a:hlinkClick r:id="rId2">
                  <a:extLst>
                    <a:ext uri="{A12FA001-AC4F-418D-AE19-62706E023703}">
                      <ahyp:hlinkClr xmlns:ahyp="http://schemas.microsoft.com/office/drawing/2018/hyperlinkcolor" val="tx"/>
                    </a:ext>
                  </a:extLst>
                </a:hlinkClick>
              </a:rPr>
              <a:t>synchronization</a:t>
            </a:r>
            <a:r>
              <a:rPr lang="fr-FR" dirty="0">
                <a:solidFill>
                  <a:schemeClr val="accent1"/>
                </a:solidFill>
              </a:rPr>
              <a:t> </a:t>
            </a:r>
          </a:p>
          <a:p>
            <a:r>
              <a:rPr lang="fr-FR" u="sng" dirty="0">
                <a:solidFill>
                  <a:schemeClr val="accent1"/>
                </a:solidFill>
                <a:hlinkClick r:id="rId2">
                  <a:extLst>
                    <a:ext uri="{A12FA001-AC4F-418D-AE19-62706E023703}">
                      <ahyp:hlinkClr xmlns:ahyp="http://schemas.microsoft.com/office/drawing/2018/hyperlinkcolor" val="tx"/>
                    </a:ext>
                  </a:extLst>
                </a:hlinkClick>
              </a:rPr>
              <a:t>Cloud </a:t>
            </a:r>
            <a:r>
              <a:rPr lang="fr-FR" u="sng" dirty="0" err="1">
                <a:solidFill>
                  <a:schemeClr val="accent1"/>
                </a:solidFill>
                <a:hlinkClick r:id="rId2">
                  <a:extLst>
                    <a:ext uri="{A12FA001-AC4F-418D-AE19-62706E023703}">
                      <ahyp:hlinkClr xmlns:ahyp="http://schemas.microsoft.com/office/drawing/2018/hyperlinkcolor" val="tx"/>
                    </a:ext>
                  </a:extLst>
                </a:hlinkClick>
              </a:rPr>
              <a:t>tiering</a:t>
            </a:r>
            <a:r>
              <a:rPr lang="fr-FR" dirty="0">
                <a:solidFill>
                  <a:schemeClr val="accent1"/>
                </a:solidFill>
              </a:rPr>
              <a:t> </a:t>
            </a:r>
          </a:p>
          <a:p>
            <a:r>
              <a:rPr lang="fr-FR" dirty="0" err="1"/>
              <a:t>Troubleshoot</a:t>
            </a:r>
            <a:r>
              <a:rPr lang="fr-FR" dirty="0"/>
              <a:t> Azure File Sync - </a:t>
            </a:r>
            <a:r>
              <a:rPr lang="fr-FR" dirty="0">
                <a:solidFill>
                  <a:schemeClr val="accent1"/>
                </a:solidFill>
                <a:hlinkClick r:id="rId2">
                  <a:extLst>
                    <a:ext uri="{A12FA001-AC4F-418D-AE19-62706E023703}">
                      <ahyp:hlinkClr xmlns:ahyp="http://schemas.microsoft.com/office/drawing/2018/hyperlinkcolor" val="tx"/>
                    </a:ext>
                  </a:extLst>
                </a:hlinkClick>
              </a:rPr>
              <a:t>https://docs.microsoft.com/en-us/azure/storage/files/storage-sync-files-troubleshoot</a:t>
            </a:r>
            <a:endParaRPr lang="fr-FR" sz="3200" dirty="0">
              <a:solidFill>
                <a:schemeClr val="accent1"/>
              </a:solidFill>
            </a:endParaRPr>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930211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Securing</a:t>
            </a:r>
            <a:r>
              <a:rPr lang="fr-FR" dirty="0"/>
              <a:t> and </a:t>
            </a:r>
            <a:r>
              <a:rPr lang="fr-FR" dirty="0" err="1"/>
              <a:t>Managing</a:t>
            </a:r>
            <a:r>
              <a:rPr lang="fr-FR" dirty="0"/>
              <a:t> Storage</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File Sync</a:t>
            </a:r>
          </a:p>
          <a:p>
            <a:r>
              <a:rPr lang="en-US" sz="3200" b="1" dirty="0"/>
              <a:t>Azure Friday Hybrid Storage with Azure File Sync - </a:t>
            </a:r>
            <a:r>
              <a:rPr lang="en-US" sz="3200" b="1" dirty="0">
                <a:solidFill>
                  <a:schemeClr val="accent1"/>
                </a:solidFill>
                <a:hlinkClick r:id="rId2">
                  <a:extLst>
                    <a:ext uri="{A12FA001-AC4F-418D-AE19-62706E023703}">
                      <ahyp:hlinkClr xmlns:ahyp="http://schemas.microsoft.com/office/drawing/2018/hyperlinkcolor" val="tx"/>
                    </a:ext>
                  </a:extLst>
                </a:hlinkClick>
              </a:rPr>
              <a:t>https://youtu.be/svncg5DfpP4</a:t>
            </a:r>
            <a:endParaRPr lang="en-US" sz="3200" b="1" dirty="0">
              <a:solidFill>
                <a:schemeClr val="accent1"/>
              </a:solidFill>
            </a:endParaRPr>
          </a:p>
          <a:p>
            <a:r>
              <a:rPr lang="en-US" dirty="0">
                <a:solidFill>
                  <a:schemeClr val="accent1"/>
                </a:solidFill>
                <a:hlinkClick r:id="rId3">
                  <a:extLst>
                    <a:ext uri="{A12FA001-AC4F-418D-AE19-62706E023703}">
                      <ahyp:hlinkClr xmlns:ahyp="http://schemas.microsoft.com/office/drawing/2018/hyperlinkcolor" val="tx"/>
                    </a:ext>
                  </a:extLst>
                </a:hlinkClick>
              </a:rPr>
              <a:t>Deploy the Storage Sync Service</a:t>
            </a:r>
            <a:endParaRPr lang="en-US" sz="3200" b="1" dirty="0">
              <a:solidFill>
                <a:schemeClr val="accent1"/>
              </a:solidFill>
            </a:endParaRPr>
          </a:p>
          <a:p>
            <a:r>
              <a:rPr lang="fr-FR" dirty="0">
                <a:solidFill>
                  <a:schemeClr val="accent1"/>
                </a:solidFill>
                <a:hlinkClick r:id="rId4">
                  <a:extLst>
                    <a:ext uri="{A12FA001-AC4F-418D-AE19-62706E023703}">
                      <ahyp:hlinkClr xmlns:ahyp="http://schemas.microsoft.com/office/drawing/2018/hyperlinkcolor" val="tx"/>
                    </a:ext>
                  </a:extLst>
                </a:hlinkClick>
              </a:rPr>
              <a:t>Sync Group</a:t>
            </a:r>
            <a:r>
              <a:rPr lang="fr-FR" dirty="0">
                <a:solidFill>
                  <a:schemeClr val="accent1"/>
                </a:solidFill>
              </a:rPr>
              <a:t> </a:t>
            </a:r>
          </a:p>
          <a:p>
            <a:r>
              <a:rPr lang="en-US" dirty="0">
                <a:solidFill>
                  <a:schemeClr val="accent1"/>
                </a:solidFill>
                <a:hlinkClick r:id="rId4">
                  <a:extLst>
                    <a:ext uri="{A12FA001-AC4F-418D-AE19-62706E023703}">
                      <ahyp:hlinkClr xmlns:ahyp="http://schemas.microsoft.com/office/drawing/2018/hyperlinkcolor" val="tx"/>
                    </a:ext>
                  </a:extLst>
                </a:hlinkClick>
              </a:rPr>
              <a:t>Register your on-premise or local server</a:t>
            </a:r>
            <a:r>
              <a:rPr lang="en-US" dirty="0">
                <a:solidFill>
                  <a:schemeClr val="accent1"/>
                </a:solidFill>
              </a:rPr>
              <a:t> </a:t>
            </a:r>
          </a:p>
          <a:p>
            <a:r>
              <a:rPr lang="fr-FR" u="sng" dirty="0">
                <a:solidFill>
                  <a:schemeClr val="accent1"/>
                </a:solidFill>
                <a:hlinkClick r:id="rId4">
                  <a:extLst>
                    <a:ext uri="{A12FA001-AC4F-418D-AE19-62706E023703}">
                      <ahyp:hlinkClr xmlns:ahyp="http://schemas.microsoft.com/office/drawing/2018/hyperlinkcolor" val="tx"/>
                    </a:ext>
                  </a:extLst>
                </a:hlinkClick>
              </a:rPr>
              <a:t>File Sync agent</a:t>
            </a:r>
            <a:r>
              <a:rPr lang="fr-FR" dirty="0">
                <a:solidFill>
                  <a:schemeClr val="accent1"/>
                </a:solidFill>
              </a:rPr>
              <a:t>.</a:t>
            </a:r>
          </a:p>
          <a:p>
            <a:r>
              <a:rPr lang="fr-FR" u="sng" dirty="0" err="1">
                <a:solidFill>
                  <a:schemeClr val="accent1"/>
                </a:solidFill>
                <a:hlinkClick r:id="rId4">
                  <a:extLst>
                    <a:ext uri="{A12FA001-AC4F-418D-AE19-62706E023703}">
                      <ahyp:hlinkClr xmlns:ahyp="http://schemas.microsoft.com/office/drawing/2018/hyperlinkcolor" val="tx"/>
                    </a:ext>
                  </a:extLst>
                </a:hlinkClick>
              </a:rPr>
              <a:t>Add</a:t>
            </a:r>
            <a:r>
              <a:rPr lang="fr-FR" u="sng" dirty="0">
                <a:solidFill>
                  <a:schemeClr val="accent1"/>
                </a:solidFill>
                <a:hlinkClick r:id="rId4">
                  <a:extLst>
                    <a:ext uri="{A12FA001-AC4F-418D-AE19-62706E023703}">
                      <ahyp:hlinkClr xmlns:ahyp="http://schemas.microsoft.com/office/drawing/2018/hyperlinkcolor" val="tx"/>
                    </a:ext>
                  </a:extLst>
                </a:hlinkClick>
              </a:rPr>
              <a:t> a server </a:t>
            </a:r>
            <a:r>
              <a:rPr lang="fr-FR" u="sng" dirty="0" err="1">
                <a:solidFill>
                  <a:schemeClr val="accent1"/>
                </a:solidFill>
                <a:hlinkClick r:id="rId4">
                  <a:extLst>
                    <a:ext uri="{A12FA001-AC4F-418D-AE19-62706E023703}">
                      <ahyp:hlinkClr xmlns:ahyp="http://schemas.microsoft.com/office/drawing/2018/hyperlinkcolor" val="tx"/>
                    </a:ext>
                  </a:extLst>
                </a:hlinkClick>
              </a:rPr>
              <a:t>endpoint</a:t>
            </a:r>
            <a:endParaRPr lang="fr-FR" u="sng" dirty="0">
              <a:solidFill>
                <a:schemeClr val="accent1"/>
              </a:solidFill>
            </a:endParaRPr>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188406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Storing</a:t>
            </a:r>
            <a:r>
              <a:rPr lang="fr-FR" dirty="0"/>
              <a:t> and </a:t>
            </a:r>
            <a:r>
              <a:rPr lang="fr-FR" dirty="0" err="1"/>
              <a:t>Accessing</a:t>
            </a:r>
            <a:r>
              <a:rPr lang="fr-FR" dirty="0"/>
              <a:t> Data</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Azure Content </a:t>
            </a:r>
            <a:r>
              <a:rPr lang="fr-FR" sz="3200" u="sng" dirty="0" err="1"/>
              <a:t>Delivry</a:t>
            </a:r>
            <a:r>
              <a:rPr lang="fr-FR" sz="3200" u="sng" dirty="0"/>
              <a:t> Network</a:t>
            </a:r>
          </a:p>
          <a:p>
            <a:r>
              <a:rPr lang="en-US" sz="3200" dirty="0">
                <a:solidFill>
                  <a:schemeClr val="accent1"/>
                </a:solidFill>
                <a:hlinkClick r:id="rId2">
                  <a:extLst>
                    <a:ext uri="{A12FA001-AC4F-418D-AE19-62706E023703}">
                      <ahyp:hlinkClr xmlns:ahyp="http://schemas.microsoft.com/office/drawing/2018/hyperlinkcolor" val="tx"/>
                    </a:ext>
                  </a:extLst>
                </a:hlinkClick>
              </a:rPr>
              <a:t>Create a new CDN profile</a:t>
            </a:r>
            <a:r>
              <a:rPr lang="en-US" sz="3200" dirty="0">
                <a:solidFill>
                  <a:schemeClr val="accent1"/>
                </a:solidFill>
              </a:rPr>
              <a:t>.</a:t>
            </a:r>
          </a:p>
          <a:p>
            <a:r>
              <a:rPr lang="en-US" sz="3200" dirty="0">
                <a:solidFill>
                  <a:schemeClr val="accent1"/>
                </a:solidFill>
                <a:hlinkClick r:id="rId2">
                  <a:extLst>
                    <a:ext uri="{A12FA001-AC4F-418D-AE19-62706E023703}">
                      <ahyp:hlinkClr xmlns:ahyp="http://schemas.microsoft.com/office/drawing/2018/hyperlinkcolor" val="tx"/>
                    </a:ext>
                  </a:extLst>
                </a:hlinkClick>
              </a:rPr>
              <a:t>Create a new CDN endpoint</a:t>
            </a:r>
            <a:r>
              <a:rPr lang="en-US" sz="3200" dirty="0">
                <a:solidFill>
                  <a:schemeClr val="accent1"/>
                </a:solidFill>
              </a:rPr>
              <a:t>.</a:t>
            </a:r>
          </a:p>
          <a:p>
            <a:r>
              <a:rPr lang="en-US" sz="3200" dirty="0">
                <a:solidFill>
                  <a:schemeClr val="accent1"/>
                </a:solidFill>
                <a:hlinkClick r:id="rId3">
                  <a:extLst>
                    <a:ext uri="{A12FA001-AC4F-418D-AE19-62706E023703}">
                      <ahyp:hlinkClr xmlns:ahyp="http://schemas.microsoft.com/office/drawing/2018/hyperlinkcolor" val="tx"/>
                    </a:ext>
                  </a:extLst>
                </a:hlinkClick>
              </a:rPr>
              <a:t>Access the azure CDN caching rules page</a:t>
            </a:r>
            <a:r>
              <a:rPr lang="en-US" sz="3200" dirty="0">
                <a:solidFill>
                  <a:schemeClr val="accent1"/>
                </a:solidFill>
              </a:rPr>
              <a:t>.</a:t>
            </a:r>
          </a:p>
          <a:p>
            <a:r>
              <a:rPr lang="en-US" sz="3200" dirty="0">
                <a:solidFill>
                  <a:schemeClr val="accent1"/>
                </a:solidFill>
                <a:hlinkClick r:id="rId3">
                  <a:extLst>
                    <a:ext uri="{A12FA001-AC4F-418D-AE19-62706E023703}">
                      <ahyp:hlinkClr xmlns:ahyp="http://schemas.microsoft.com/office/drawing/2018/hyperlinkcolor" val="tx"/>
                    </a:ext>
                  </a:extLst>
                </a:hlinkClick>
              </a:rPr>
              <a:t>Set global caching rules</a:t>
            </a:r>
            <a:r>
              <a:rPr lang="en-US" sz="3200" dirty="0">
                <a:solidFill>
                  <a:schemeClr val="accent1"/>
                </a:solidFill>
              </a:rPr>
              <a:t>.</a:t>
            </a:r>
          </a:p>
          <a:p>
            <a:r>
              <a:rPr lang="en-US" sz="3200" dirty="0">
                <a:solidFill>
                  <a:schemeClr val="accent1"/>
                </a:solidFill>
                <a:hlinkClick r:id="rId3">
                  <a:extLst>
                    <a:ext uri="{A12FA001-AC4F-418D-AE19-62706E023703}">
                      <ahyp:hlinkClr xmlns:ahyp="http://schemas.microsoft.com/office/drawing/2018/hyperlinkcolor" val="tx"/>
                    </a:ext>
                  </a:extLst>
                </a:hlinkClick>
              </a:rPr>
              <a:t>Set custom caching rules</a:t>
            </a:r>
            <a:r>
              <a:rPr lang="en-US" sz="3200" dirty="0">
                <a:solidFill>
                  <a:schemeClr val="accent1"/>
                </a:solidFill>
              </a:rPr>
              <a:t>.</a:t>
            </a:r>
          </a:p>
          <a:p>
            <a:r>
              <a:rPr lang="en-US" sz="3200" dirty="0"/>
              <a:t>Troubleshooting CDN endpoints returning 404 statuses - </a:t>
            </a:r>
            <a:r>
              <a:rPr lang="en-US" sz="3200" dirty="0">
                <a:solidFill>
                  <a:schemeClr val="accent1"/>
                </a:solidFill>
                <a:hlinkClick r:id="rId4">
                  <a:extLst>
                    <a:ext uri="{A12FA001-AC4F-418D-AE19-62706E023703}">
                      <ahyp:hlinkClr xmlns:ahyp="http://schemas.microsoft.com/office/drawing/2018/hyperlinkcolor" val="tx"/>
                    </a:ext>
                  </a:extLst>
                </a:hlinkClick>
              </a:rPr>
              <a:t>https://docs.microsoft.com/en-us/azure/cdn/cdn-troubleshoot-endpoint</a:t>
            </a:r>
            <a:endParaRPr lang="en-US" sz="3200" dirty="0">
              <a:solidFill>
                <a:schemeClr val="accent1"/>
              </a:solidFill>
            </a:endParaRPr>
          </a:p>
          <a:p>
            <a:r>
              <a:rPr lang="en-US" sz="3200" dirty="0"/>
              <a:t>How caching works – </a:t>
            </a:r>
            <a:r>
              <a:rPr lang="en-US" sz="3200" dirty="0">
                <a:solidFill>
                  <a:schemeClr val="accent1"/>
                </a:solidFill>
                <a:hlinkClick r:id="rId5">
                  <a:extLst>
                    <a:ext uri="{A12FA001-AC4F-418D-AE19-62706E023703}">
                      <ahyp:hlinkClr xmlns:ahyp="http://schemas.microsoft.com/office/drawing/2018/hyperlinkcolor" val="tx"/>
                    </a:ext>
                  </a:extLst>
                </a:hlinkClick>
              </a:rPr>
              <a:t>https://docs.microsoft.com/en-us/azure/cdn/cdn-how-caching-works</a:t>
            </a:r>
            <a:endParaRPr lang="en-US" sz="3200" dirty="0">
              <a:solidFill>
                <a:schemeClr val="accent1"/>
              </a:solidFill>
            </a:endParaRPr>
          </a:p>
          <a:p>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2987718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Storing</a:t>
            </a:r>
            <a:r>
              <a:rPr lang="fr-FR" dirty="0"/>
              <a:t> and </a:t>
            </a:r>
            <a:r>
              <a:rPr lang="fr-FR" dirty="0" err="1"/>
              <a:t>Accessing</a:t>
            </a:r>
            <a:r>
              <a:rPr lang="fr-FR" dirty="0"/>
              <a:t> Data</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121494" y="1005354"/>
            <a:ext cx="12007244" cy="5888741"/>
          </a:xfrm>
        </p:spPr>
        <p:txBody>
          <a:bodyPr/>
          <a:lstStyle/>
          <a:p>
            <a:pPr marL="0" indent="0">
              <a:buNone/>
            </a:pPr>
            <a:r>
              <a:rPr lang="fr-FR" sz="3200" u="sng" dirty="0"/>
              <a:t>Import and Export Service</a:t>
            </a:r>
          </a:p>
          <a:p>
            <a:r>
              <a:rPr lang="fr-FR" sz="3200" dirty="0"/>
              <a:t>Import/Export </a:t>
            </a:r>
            <a:r>
              <a:rPr lang="fr-FR" sz="3200" dirty="0" err="1"/>
              <a:t>Prerequisites</a:t>
            </a:r>
            <a:r>
              <a:rPr lang="fr-FR" sz="3200" dirty="0"/>
              <a:t> - </a:t>
            </a:r>
            <a:r>
              <a:rPr lang="fr-FR"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https://docs.microsoft.com/en-us/azure/storage/common/storage-import-export-service#prerequisites</a:t>
            </a:r>
            <a:endParaRPr lang="fr-FR" sz="3200" dirty="0">
              <a:solidFill>
                <a:schemeClr val="accent1"/>
              </a:solidFill>
            </a:endParaRPr>
          </a:p>
          <a:p>
            <a:r>
              <a:rPr lang="fr-FR" sz="3200" dirty="0"/>
              <a:t>Azure Import and Export Service - </a:t>
            </a:r>
            <a:r>
              <a:rPr lang="fr-FR" sz="3200" dirty="0">
                <a:solidFill>
                  <a:schemeClr val="accent1"/>
                </a:solidFill>
                <a:hlinkClick r:id="rId3">
                  <a:extLst>
                    <a:ext uri="{A12FA001-AC4F-418D-AE19-62706E023703}">
                      <ahyp:hlinkClr xmlns:ahyp="http://schemas.microsoft.com/office/drawing/2018/hyperlinkcolor" val="tx"/>
                    </a:ext>
                  </a:extLst>
                </a:hlinkClick>
              </a:rPr>
              <a:t>https://azure.microsoft.com/en-us/documentation/articles/storage-import-export-service/</a:t>
            </a:r>
            <a:endParaRPr lang="fr-FR" sz="3200" dirty="0">
              <a:solidFill>
                <a:schemeClr val="accent1"/>
              </a:solidFill>
            </a:endParaRPr>
          </a:p>
          <a:p>
            <a:r>
              <a:rPr lang="en-US" sz="3200" dirty="0"/>
              <a:t>Inside an import job - </a:t>
            </a:r>
            <a:r>
              <a:rPr lang="en-US" sz="3200" dirty="0">
                <a:solidFill>
                  <a:schemeClr val="accent1"/>
                </a:solidFill>
                <a:hlinkClick r:id="rId2">
                  <a:extLst>
                    <a:ext uri="{A12FA001-AC4F-418D-AE19-62706E023703}">
                      <ahyp:hlinkClr xmlns:ahyp="http://schemas.microsoft.com/office/drawing/2018/hyperlinkcolor" val="tx"/>
                    </a:ext>
                  </a:extLst>
                </a:hlinkClick>
              </a:rPr>
              <a:t>https://docs.microsoft.com/en-us/azure/storage/common/storage-import-export-service#inside-an-import-job</a:t>
            </a:r>
            <a:endParaRPr lang="en-US" sz="3200" dirty="0">
              <a:solidFill>
                <a:schemeClr val="accent1"/>
              </a:solidFill>
            </a:endParaRPr>
          </a:p>
          <a:p>
            <a:pPr marL="0" indent="0">
              <a:buNone/>
            </a:pPr>
            <a:endParaRPr lang="fr-FR" sz="3200" u="sng" dirty="0"/>
          </a:p>
          <a:p>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128491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8EF1F-20C0-4282-AA67-1FAC716BEB2B}"/>
              </a:ext>
            </a:extLst>
          </p:cNvPr>
          <p:cNvSpPr>
            <a:spLocks noGrp="1"/>
          </p:cNvSpPr>
          <p:nvPr>
            <p:ph type="title"/>
          </p:nvPr>
        </p:nvSpPr>
        <p:spPr>
          <a:xfrm>
            <a:off x="529661" y="233151"/>
            <a:ext cx="11375537" cy="772203"/>
          </a:xfrm>
        </p:spPr>
        <p:txBody>
          <a:bodyPr/>
          <a:lstStyle/>
          <a:p>
            <a:r>
              <a:rPr lang="fr-FR" dirty="0" err="1"/>
              <a:t>Storing</a:t>
            </a:r>
            <a:r>
              <a:rPr lang="fr-FR" dirty="0"/>
              <a:t> and </a:t>
            </a:r>
            <a:r>
              <a:rPr lang="fr-FR" dirty="0" err="1"/>
              <a:t>Accessing</a:t>
            </a:r>
            <a:r>
              <a:rPr lang="fr-FR" dirty="0"/>
              <a:t> Data</a:t>
            </a:r>
          </a:p>
        </p:txBody>
      </p:sp>
      <p:sp>
        <p:nvSpPr>
          <p:cNvPr id="4" name="Text Placeholder 3">
            <a:extLst>
              <a:ext uri="{FF2B5EF4-FFF2-40B4-BE49-F238E27FC236}">
                <a16:creationId xmlns:a16="http://schemas.microsoft.com/office/drawing/2014/main" id="{E4F042DD-BF05-4991-8D1C-BCECE7326554}"/>
              </a:ext>
            </a:extLst>
          </p:cNvPr>
          <p:cNvSpPr>
            <a:spLocks noGrp="1"/>
          </p:cNvSpPr>
          <p:nvPr>
            <p:ph type="body" sz="quarter" idx="10"/>
          </p:nvPr>
        </p:nvSpPr>
        <p:spPr>
          <a:xfrm>
            <a:off x="97430" y="872633"/>
            <a:ext cx="12007244" cy="5888741"/>
          </a:xfrm>
        </p:spPr>
        <p:txBody>
          <a:bodyPr/>
          <a:lstStyle/>
          <a:p>
            <a:pPr marL="0" indent="0">
              <a:buNone/>
            </a:pPr>
            <a:r>
              <a:rPr lang="fr-FR" sz="3200" u="sng" dirty="0"/>
              <a:t>Import and Export Service</a:t>
            </a:r>
          </a:p>
          <a:p>
            <a:r>
              <a:rPr lang="en-US" sz="3200" dirty="0">
                <a:solidFill>
                  <a:schemeClr val="accent1"/>
                </a:solidFill>
                <a:hlinkClick r:id="rId2">
                  <a:extLst>
                    <a:ext uri="{A12FA001-AC4F-418D-AE19-62706E023703}">
                      <ahyp:hlinkClr xmlns:ahyp="http://schemas.microsoft.com/office/drawing/2018/hyperlinkcolor" val="tx"/>
                    </a:ext>
                  </a:extLst>
                </a:hlinkClick>
              </a:rPr>
              <a:t>Install and set up the Azure Import/Export Tool</a:t>
            </a:r>
            <a:r>
              <a:rPr lang="en-US" sz="3200" dirty="0">
                <a:solidFill>
                  <a:schemeClr val="accent1"/>
                </a:solidFill>
              </a:rPr>
              <a:t>.</a:t>
            </a:r>
          </a:p>
          <a:p>
            <a:r>
              <a:rPr lang="en-US" sz="3200" dirty="0">
                <a:solidFill>
                  <a:schemeClr val="accent1"/>
                </a:solidFill>
                <a:hlinkClick r:id="rId3">
                  <a:extLst>
                    <a:ext uri="{A12FA001-AC4F-418D-AE19-62706E023703}">
                      <ahyp:hlinkClr xmlns:ahyp="http://schemas.microsoft.com/office/drawing/2018/hyperlinkcolor" val="tx"/>
                    </a:ext>
                  </a:extLst>
                </a:hlinkClick>
              </a:rPr>
              <a:t>Prepare your hard drives for a job where you import data from your drives to Azure Blob Storage</a:t>
            </a:r>
            <a:r>
              <a:rPr lang="en-US" sz="3200" dirty="0">
                <a:solidFill>
                  <a:schemeClr val="accent1"/>
                </a:solidFill>
              </a:rPr>
              <a:t>.</a:t>
            </a:r>
          </a:p>
          <a:p>
            <a:r>
              <a:rPr lang="en-US" sz="3200" dirty="0">
                <a:solidFill>
                  <a:schemeClr val="accent1"/>
                </a:solidFill>
                <a:hlinkClick r:id="rId4">
                  <a:extLst>
                    <a:ext uri="{A12FA001-AC4F-418D-AE19-62706E023703}">
                      <ahyp:hlinkClr xmlns:ahyp="http://schemas.microsoft.com/office/drawing/2018/hyperlinkcolor" val="tx"/>
                    </a:ext>
                  </a:extLst>
                </a:hlinkClick>
              </a:rPr>
              <a:t>Review the status of a job with Copy Log Files</a:t>
            </a:r>
            <a:r>
              <a:rPr lang="en-US" sz="3200" dirty="0">
                <a:solidFill>
                  <a:schemeClr val="accent1"/>
                </a:solidFill>
              </a:rPr>
              <a:t>.</a:t>
            </a:r>
          </a:p>
          <a:p>
            <a:r>
              <a:rPr lang="en-US" sz="3200" dirty="0">
                <a:solidFill>
                  <a:schemeClr val="accent1"/>
                </a:solidFill>
                <a:hlinkClick r:id="rId5">
                  <a:extLst>
                    <a:ext uri="{A12FA001-AC4F-418D-AE19-62706E023703}">
                      <ahyp:hlinkClr xmlns:ahyp="http://schemas.microsoft.com/office/drawing/2018/hyperlinkcolor" val="tx"/>
                    </a:ext>
                  </a:extLst>
                </a:hlinkClick>
              </a:rPr>
              <a:t>Repair an import job</a:t>
            </a:r>
            <a:r>
              <a:rPr lang="en-US" sz="3200" dirty="0">
                <a:solidFill>
                  <a:schemeClr val="accent1"/>
                </a:solidFill>
              </a:rPr>
              <a:t>.</a:t>
            </a:r>
          </a:p>
          <a:p>
            <a:r>
              <a:rPr lang="en-US" sz="3200" dirty="0">
                <a:solidFill>
                  <a:schemeClr val="accent1"/>
                </a:solidFill>
                <a:hlinkClick r:id="rId6">
                  <a:extLst>
                    <a:ext uri="{A12FA001-AC4F-418D-AE19-62706E023703}">
                      <ahyp:hlinkClr xmlns:ahyp="http://schemas.microsoft.com/office/drawing/2018/hyperlinkcolor" val="tx"/>
                    </a:ext>
                  </a:extLst>
                </a:hlinkClick>
              </a:rPr>
              <a:t>Repair an export job</a:t>
            </a:r>
            <a:r>
              <a:rPr lang="en-US" sz="3200" dirty="0">
                <a:solidFill>
                  <a:schemeClr val="accent1"/>
                </a:solidFill>
              </a:rPr>
              <a:t>.</a:t>
            </a:r>
          </a:p>
          <a:p>
            <a:r>
              <a:rPr lang="en-US" sz="3200" dirty="0">
                <a:solidFill>
                  <a:schemeClr val="accent1"/>
                </a:solidFill>
                <a:hlinkClick r:id="rId7">
                  <a:extLst>
                    <a:ext uri="{A12FA001-AC4F-418D-AE19-62706E023703}">
                      <ahyp:hlinkClr xmlns:ahyp="http://schemas.microsoft.com/office/drawing/2018/hyperlinkcolor" val="tx"/>
                    </a:ext>
                  </a:extLst>
                </a:hlinkClick>
              </a:rPr>
              <a:t>Troubleshoot the Azure Import/Export Tool</a:t>
            </a:r>
            <a:endParaRPr lang="en-US" sz="3200" dirty="0">
              <a:solidFill>
                <a:schemeClr val="accent1"/>
              </a:solidFill>
            </a:endParaRPr>
          </a:p>
          <a:p>
            <a:r>
              <a:rPr lang="en-US" sz="3200" dirty="0"/>
              <a:t>Using the Azure Import/Export Tool -</a:t>
            </a:r>
            <a:r>
              <a:rPr lang="en-US" sz="3200" dirty="0">
                <a:solidFill>
                  <a:schemeClr val="accent1"/>
                </a:solidFill>
              </a:rPr>
              <a:t> </a:t>
            </a:r>
            <a:r>
              <a:rPr lang="en-US" sz="3200" dirty="0">
                <a:solidFill>
                  <a:schemeClr val="accent1"/>
                </a:solidFill>
                <a:hlinkClick r:id="rId8">
                  <a:extLst>
                    <a:ext uri="{A12FA001-AC4F-418D-AE19-62706E023703}">
                      <ahyp:hlinkClr xmlns:ahyp="http://schemas.microsoft.com/office/drawing/2018/hyperlinkcolor" val="tx"/>
                    </a:ext>
                  </a:extLst>
                </a:hlinkClick>
              </a:rPr>
              <a:t>https://docs.microsoft.com/en-us/azure/storage/common/storage-import-export-tool-how-to?toc=%2fazure%2fstorage%2fblobs%2ftoc.json</a:t>
            </a:r>
            <a:endParaRPr lang="en-US" sz="3200" dirty="0">
              <a:solidFill>
                <a:schemeClr val="accent1"/>
              </a:solidFill>
            </a:endParaRPr>
          </a:p>
          <a:p>
            <a:pPr marL="0" indent="0">
              <a:buNone/>
            </a:pPr>
            <a:endParaRPr lang="fr-FR" sz="3200" u="sng" dirty="0"/>
          </a:p>
          <a:p>
            <a:endParaRPr lang="en-US" dirty="0"/>
          </a:p>
          <a:p>
            <a:pPr marL="0" indent="0">
              <a:buNone/>
            </a:pPr>
            <a:endParaRPr lang="en-US" sz="3200" b="1" dirty="0"/>
          </a:p>
          <a:p>
            <a:endParaRPr lang="en-US" sz="3200" dirty="0"/>
          </a:p>
          <a:p>
            <a:pPr marL="0" indent="0">
              <a:buNone/>
            </a:pPr>
            <a:endParaRPr lang="fr-FR" sz="3200" u="sng" dirty="0"/>
          </a:p>
          <a:p>
            <a:endParaRPr lang="fr-FR" sz="3200" dirty="0"/>
          </a:p>
          <a:p>
            <a:endParaRPr lang="fr-FR" sz="3200" b="1" dirty="0"/>
          </a:p>
          <a:p>
            <a:endParaRPr lang="fr-FR" sz="3200" b="1" dirty="0"/>
          </a:p>
          <a:p>
            <a:endParaRPr lang="en-US" sz="3200" dirty="0"/>
          </a:p>
          <a:p>
            <a:pPr marL="0" indent="0">
              <a:buNone/>
            </a:pPr>
            <a:endParaRPr lang="en-US" sz="3200" dirty="0"/>
          </a:p>
          <a:p>
            <a:pPr marL="0" indent="0">
              <a:buNone/>
            </a:pPr>
            <a:endParaRPr lang="en-US" sz="3200" dirty="0"/>
          </a:p>
          <a:p>
            <a:pPr marL="0" indent="0">
              <a:buNone/>
            </a:pPr>
            <a:endParaRPr lang="fr-FR" sz="3200" u="sng" dirty="0"/>
          </a:p>
          <a:p>
            <a:endParaRPr lang="fr-FR" sz="3200" dirty="0"/>
          </a:p>
          <a:p>
            <a:endParaRPr lang="fr-FR" sz="3200" dirty="0"/>
          </a:p>
          <a:p>
            <a:endParaRPr lang="fr-FR" sz="3200" dirty="0"/>
          </a:p>
          <a:p>
            <a:pPr marL="0" indent="0">
              <a:buNone/>
            </a:pPr>
            <a:endParaRPr lang="fr-FR" sz="3200" u="sng" dirty="0"/>
          </a:p>
          <a:p>
            <a:endParaRPr lang="fr-FR" sz="3200" dirty="0"/>
          </a:p>
          <a:p>
            <a:pPr marL="0" indent="0">
              <a:buNone/>
            </a:pPr>
            <a:endParaRPr lang="fr-FR" sz="3200" u="sng" dirty="0"/>
          </a:p>
          <a:p>
            <a:endParaRPr lang="fr-FR" sz="3200" cap="all" dirty="0"/>
          </a:p>
          <a:p>
            <a:endParaRPr lang="en-US" sz="3200" dirty="0"/>
          </a:p>
          <a:p>
            <a:endParaRPr lang="fr-FR" sz="3200" dirty="0"/>
          </a:p>
          <a:p>
            <a:pPr marL="0" indent="0">
              <a:buNone/>
            </a:pPr>
            <a:endParaRPr lang="fr-FR" sz="3200" dirty="0"/>
          </a:p>
          <a:p>
            <a:endParaRPr lang="fr-FR" sz="3200" dirty="0"/>
          </a:p>
          <a:p>
            <a:endParaRPr lang="fr-FR" sz="2400" b="1" dirty="0"/>
          </a:p>
          <a:p>
            <a:endParaRPr lang="en-US" sz="2400" dirty="0"/>
          </a:p>
          <a:p>
            <a:endParaRPr lang="en-US" sz="2400" dirty="0"/>
          </a:p>
          <a:p>
            <a:endParaRPr lang="fr-FR" sz="3200" dirty="0"/>
          </a:p>
          <a:p>
            <a:pPr marL="0" indent="0">
              <a:buNone/>
            </a:pPr>
            <a:endParaRPr lang="fr-FR" sz="3200" b="1" dirty="0"/>
          </a:p>
          <a:p>
            <a:pPr marL="0" indent="0">
              <a:buNone/>
            </a:pPr>
            <a:endParaRPr lang="fr-FR" b="1" dirty="0"/>
          </a:p>
          <a:p>
            <a:pPr marL="0" indent="0">
              <a:buNone/>
            </a:pPr>
            <a:endParaRPr lang="fr-FR" sz="3200" u="sng" dirty="0"/>
          </a:p>
          <a:p>
            <a:pPr marL="0" indent="0">
              <a:buNone/>
            </a:pPr>
            <a:endParaRPr lang="fr-FR" sz="3200" b="1" dirty="0"/>
          </a:p>
          <a:p>
            <a:pPr marL="0" indent="0">
              <a:buNone/>
            </a:pPr>
            <a:endParaRPr lang="fr-FR" sz="3200" u="sng" dirty="0"/>
          </a:p>
          <a:p>
            <a:endParaRPr lang="fr-FR" sz="3200" b="1" dirty="0"/>
          </a:p>
          <a:p>
            <a:endParaRPr lang="fr-FR" b="1" dirty="0"/>
          </a:p>
          <a:p>
            <a:endParaRPr lang="fr-FR" sz="3200" b="1" dirty="0"/>
          </a:p>
          <a:p>
            <a:endParaRPr lang="fr-FR" sz="3200" b="1" dirty="0"/>
          </a:p>
          <a:p>
            <a:endParaRPr lang="fr-FR" sz="3200" b="1" dirty="0"/>
          </a:p>
          <a:p>
            <a:endParaRPr lang="en-US" sz="3200" dirty="0"/>
          </a:p>
          <a:p>
            <a:endParaRPr lang="en-US" sz="3200" dirty="0"/>
          </a:p>
          <a:p>
            <a:endParaRPr lang="fr-FR" sz="3200" b="1" dirty="0"/>
          </a:p>
          <a:p>
            <a:endParaRPr lang="fr-FR" sz="3200" b="1" dirty="0"/>
          </a:p>
          <a:p>
            <a:endParaRPr lang="fr-FR" b="1" dirty="0"/>
          </a:p>
          <a:p>
            <a:endParaRPr lang="en-US" sz="3200" dirty="0"/>
          </a:p>
          <a:p>
            <a:endParaRPr lang="en-US" sz="3200" dirty="0"/>
          </a:p>
          <a:p>
            <a:pPr marL="0" indent="0">
              <a:buNone/>
            </a:pPr>
            <a:endParaRPr lang="fr-FR" sz="3200" u="sng" dirty="0"/>
          </a:p>
          <a:p>
            <a:endParaRPr lang="fr-FR" sz="3200" u="sng" dirty="0"/>
          </a:p>
          <a:p>
            <a:endParaRPr lang="fr-FR" sz="3200" b="1" dirty="0"/>
          </a:p>
          <a:p>
            <a:endParaRPr lang="fr-FR" sz="3200" b="1" dirty="0"/>
          </a:p>
          <a:p>
            <a:endParaRPr lang="fr-FR" b="1" dirty="0"/>
          </a:p>
          <a:p>
            <a:endParaRPr lang="fr-FR" sz="4400" u="sng" dirty="0"/>
          </a:p>
          <a:p>
            <a:endParaRPr lang="en-US" sz="2400" dirty="0"/>
          </a:p>
          <a:p>
            <a:pPr marL="0" indent="0">
              <a:buNone/>
            </a:pPr>
            <a:endParaRPr lang="fr-FR" sz="3200" b="1" dirty="0"/>
          </a:p>
          <a:p>
            <a:pPr marL="0" indent="0">
              <a:buNone/>
            </a:pPr>
            <a:endParaRPr lang="fr-FR" sz="3200" b="1" dirty="0"/>
          </a:p>
          <a:p>
            <a:pPr marL="0" indent="0">
              <a:buNone/>
            </a:pPr>
            <a:endParaRPr lang="en-US" sz="3200" dirty="0"/>
          </a:p>
          <a:p>
            <a:pPr marL="0" indent="0">
              <a:buNone/>
            </a:pPr>
            <a:endParaRPr lang="fr-FR" sz="4400" u="sng" dirty="0"/>
          </a:p>
          <a:p>
            <a:pPr marL="0" indent="0">
              <a:buNone/>
            </a:pPr>
            <a:endParaRPr lang="fr-FR" sz="3200" u="sng" dirty="0">
              <a:solidFill>
                <a:schemeClr val="accent1"/>
              </a:solidFill>
            </a:endParaRPr>
          </a:p>
        </p:txBody>
      </p:sp>
    </p:spTree>
    <p:extLst>
      <p:ext uri="{BB962C8B-B14F-4D97-AF65-F5344CB8AC3E}">
        <p14:creationId xmlns:p14="http://schemas.microsoft.com/office/powerpoint/2010/main" val="36038398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STB Conversations 2013">
  <a:themeElements>
    <a:clrScheme name="Custom 1">
      <a:dk1>
        <a:srgbClr val="000000"/>
      </a:dk1>
      <a:lt1>
        <a:srgbClr val="FFFFFF"/>
      </a:lt1>
      <a:dk2>
        <a:srgbClr val="505050"/>
      </a:dk2>
      <a:lt2>
        <a:srgbClr val="D2D2D2"/>
      </a:lt2>
      <a:accent1>
        <a:srgbClr val="0072C6"/>
      </a:accent1>
      <a:accent2>
        <a:srgbClr val="7FBA00"/>
      </a:accent2>
      <a:accent3>
        <a:srgbClr val="68217A"/>
      </a:accent3>
      <a:accent4>
        <a:srgbClr val="EB3C00"/>
      </a:accent4>
      <a:accent5>
        <a:srgbClr val="FF8C00"/>
      </a:accent5>
      <a:accent6>
        <a:srgbClr val="E81123"/>
      </a:accent6>
      <a:hlink>
        <a:srgbClr val="68217A"/>
      </a:hlink>
      <a:folHlink>
        <a:srgbClr val="FFFFFF"/>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5-50203_Microsoft_Ignite_Template">
  <a:themeElements>
    <a:clrScheme name="Custom 34">
      <a:dk1>
        <a:srgbClr val="1A1A1A"/>
      </a:dk1>
      <a:lt1>
        <a:srgbClr val="FFFFFF"/>
      </a:lt1>
      <a:dk2>
        <a:srgbClr val="0D0D0D"/>
      </a:dk2>
      <a:lt2>
        <a:srgbClr val="E8E8E8"/>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1_STB Conversations 2013">
  <a:themeElements>
    <a:clrScheme name="Custom 1">
      <a:dk1>
        <a:srgbClr val="000000"/>
      </a:dk1>
      <a:lt1>
        <a:srgbClr val="FFFFFF"/>
      </a:lt1>
      <a:dk2>
        <a:srgbClr val="505050"/>
      </a:dk2>
      <a:lt2>
        <a:srgbClr val="D2D2D2"/>
      </a:lt2>
      <a:accent1>
        <a:srgbClr val="0072C6"/>
      </a:accent1>
      <a:accent2>
        <a:srgbClr val="7FBA00"/>
      </a:accent2>
      <a:accent3>
        <a:srgbClr val="68217A"/>
      </a:accent3>
      <a:accent4>
        <a:srgbClr val="EB3C00"/>
      </a:accent4>
      <a:accent5>
        <a:srgbClr val="FF8C00"/>
      </a:accent5>
      <a:accent6>
        <a:srgbClr val="E81123"/>
      </a:accent6>
      <a:hlink>
        <a:srgbClr val="68217A"/>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E2413C20F83645938E8FDC8C25763E" ma:contentTypeVersion="2" ma:contentTypeDescription="Create a new document." ma:contentTypeScope="" ma:versionID="8b36b8ba86aa49813e4138422ca21922">
  <xsd:schema xmlns:xsd="http://www.w3.org/2001/XMLSchema" xmlns:xs="http://www.w3.org/2001/XMLSchema" xmlns:p="http://schemas.microsoft.com/office/2006/metadata/properties" xmlns:ns2="65db08f6-d745-4233-8ca4-1bb4f4a1de6d" targetNamespace="http://schemas.microsoft.com/office/2006/metadata/properties" ma:root="true" ma:fieldsID="1396a7237a094a65854838bd25fa9a28" ns2:_="">
    <xsd:import namespace="65db08f6-d745-4233-8ca4-1bb4f4a1de6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db08f6-d745-4233-8ca4-1bb4f4a1de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5EE1F6-E90A-4CFD-B6BC-F751AF4EF74E}">
  <ds:schemaRefs>
    <ds:schemaRef ds:uri="http://schemas.microsoft.com/sharepoint/v3/contenttype/forms"/>
  </ds:schemaRefs>
</ds:datastoreItem>
</file>

<file path=customXml/itemProps2.xml><?xml version="1.0" encoding="utf-8"?>
<ds:datastoreItem xmlns:ds="http://schemas.openxmlformats.org/officeDocument/2006/customXml" ds:itemID="{B9401FD9-0F94-405A-8D26-E783629203F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5db08f6-d745-4233-8ca4-1bb4f4a1de6d"/>
    <ds:schemaRef ds:uri="http://www.w3.org/XML/1998/namespace"/>
    <ds:schemaRef ds:uri="http://purl.org/dc/dcmitype/"/>
  </ds:schemaRefs>
</ds:datastoreItem>
</file>

<file path=customXml/itemProps3.xml><?xml version="1.0" encoding="utf-8"?>
<ds:datastoreItem xmlns:ds="http://schemas.openxmlformats.org/officeDocument/2006/customXml" ds:itemID="{4F040941-9364-49DA-AA98-8A43022955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db08f6-d745-4233-8ca4-1bb4f4a1de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42445</TotalTime>
  <Words>8013</Words>
  <Application>Microsoft Office PowerPoint</Application>
  <PresentationFormat>Custom</PresentationFormat>
  <Paragraphs>15286</Paragraphs>
  <Slides>243</Slides>
  <Notes>63</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243</vt:i4>
      </vt:variant>
    </vt:vector>
  </HeadingPairs>
  <TitlesOfParts>
    <vt:vector size="259" baseType="lpstr">
      <vt:lpstr>Arial</vt:lpstr>
      <vt:lpstr>Calibri</vt:lpstr>
      <vt:lpstr>Consolas</vt:lpstr>
      <vt:lpstr>Segoe</vt:lpstr>
      <vt:lpstr>Segoe Pro Display</vt:lpstr>
      <vt:lpstr>Segoe UI</vt:lpstr>
      <vt:lpstr>Segoe UI Light</vt:lpstr>
      <vt:lpstr>Segoe UI Semibold</vt:lpstr>
      <vt:lpstr>Segoe UI Semilight</vt:lpstr>
      <vt:lpstr>Wingdings</vt:lpstr>
      <vt:lpstr>STB Conversations 2013</vt:lpstr>
      <vt:lpstr>Azure Dev Titles and Headers - 2018H2</vt:lpstr>
      <vt:lpstr>1_5-50203_Microsoft_Ignite_Template</vt:lpstr>
      <vt:lpstr>5-50203_Microsoft_Ignite_Template</vt:lpstr>
      <vt:lpstr>1_STB Conversations 2013</vt:lpstr>
      <vt:lpstr>think-cell Slide</vt:lpstr>
      <vt:lpstr>Kickstart MCP AZ103</vt:lpstr>
      <vt:lpstr>Objectifs cette présentation</vt:lpstr>
      <vt:lpstr>Agenda</vt:lpstr>
      <vt:lpstr>PowerPoint Presentation</vt:lpstr>
      <vt:lpstr>Microsoft Certification Professional</vt:lpstr>
      <vt:lpstr>Avant l’examen</vt:lpstr>
      <vt:lpstr>Les types de questions</vt:lpstr>
      <vt:lpstr>Comment répondre quand on ne sait pas?</vt:lpstr>
      <vt:lpstr>Après l’examen</vt:lpstr>
      <vt:lpstr>Après l’examen</vt:lpstr>
      <vt:lpstr>4 new Azure job role certifications and training</vt:lpstr>
      <vt:lpstr>PowerPoint Presentation</vt:lpstr>
      <vt:lpstr>PowerPoint Presentation</vt:lpstr>
      <vt:lpstr>News badges !!!</vt:lpstr>
      <vt:lpstr>AZ-103: Microsoft Azure Administrator certification </vt:lpstr>
      <vt:lpstr> Module 1 :  Manage Azure subscription and resources    </vt:lpstr>
      <vt:lpstr>PowerPoint Presentation</vt:lpstr>
      <vt:lpstr>Modèle Azure Resource Manager (IaaSv2)</vt:lpstr>
      <vt:lpstr>Groupe de ressources Azure</vt:lpstr>
      <vt:lpstr>Role Based Access Control</vt:lpstr>
      <vt:lpstr>PowerPoint Presentation</vt:lpstr>
      <vt:lpstr>Azure Monitor</vt:lpstr>
      <vt:lpstr>PowerPoint Presentation</vt:lpstr>
      <vt:lpstr>PowerPoint Presentation</vt:lpstr>
      <vt:lpstr>Azure Log Analytics - Sources de données</vt:lpstr>
      <vt:lpstr>Cloud Shell</vt:lpstr>
      <vt:lpstr>Managing Azure Subscriptions</vt:lpstr>
      <vt:lpstr>Managing Azure Subscriptions</vt:lpstr>
      <vt:lpstr>Managing Azure Subscriptions</vt:lpstr>
      <vt:lpstr>Managing Azure Subscriptions</vt:lpstr>
      <vt:lpstr>Managing Azure Subscriptions</vt:lpstr>
      <vt:lpstr>Managing Azure Subscriptions</vt:lpstr>
      <vt:lpstr>Access Managenent for Cloud Resources</vt:lpstr>
      <vt:lpstr>Access Managenent for Cloud Resources</vt:lpstr>
      <vt:lpstr>Access Managenent for Cloud Resources</vt:lpstr>
      <vt:lpstr>Access Managenent for Cloud Resources</vt:lpstr>
      <vt:lpstr>Access Managenent for Cloud Resources</vt:lpstr>
      <vt:lpstr>Monitoring and Diagnostics</vt:lpstr>
      <vt:lpstr>Monitoring and Diagnostics</vt:lpstr>
      <vt:lpstr>Monitoring and Diagnostics</vt:lpstr>
      <vt:lpstr>Monitoring and Diagnostics</vt:lpstr>
      <vt:lpstr>Monitoring and Diagnostics</vt:lpstr>
      <vt:lpstr>Monitoring and Diagnostics</vt:lpstr>
      <vt:lpstr>Monitoring and Diagnostics</vt:lpstr>
      <vt:lpstr>Log Analytics</vt:lpstr>
      <vt:lpstr>Log Analytics</vt:lpstr>
      <vt:lpstr>Log Analytics</vt:lpstr>
      <vt:lpstr>Azure Resource Manager</vt:lpstr>
      <vt:lpstr>Azure Resource Manager</vt:lpstr>
      <vt:lpstr>Azure Resource Manager</vt:lpstr>
      <vt:lpstr>Azure Tips, Tricks, and Tools</vt:lpstr>
      <vt:lpstr>Azure Tips, Tricks, and Tools</vt:lpstr>
      <vt:lpstr>Azure Tips, Tricks, and Tools</vt:lpstr>
      <vt:lpstr> Module 2 :  Implementing and Managing Storage    </vt:lpstr>
      <vt:lpstr>Stockage dans Azure</vt:lpstr>
      <vt:lpstr>Services Azure pour le stockage</vt:lpstr>
      <vt:lpstr>Type de compte de stockage</vt:lpstr>
      <vt:lpstr>Blob Storage</vt:lpstr>
      <vt:lpstr>General purpose v2 (Storagev2)</vt:lpstr>
      <vt:lpstr>PowerPoint Presentation</vt:lpstr>
      <vt:lpstr>PowerPoint Presentation</vt:lpstr>
      <vt:lpstr>Stockage des blobs</vt:lpstr>
      <vt:lpstr>Accès au compte de stockage partie Blobs</vt:lpstr>
      <vt:lpstr>Page blobs vs Block blobs</vt:lpstr>
      <vt:lpstr>Options de réplication du stockage Azure</vt:lpstr>
      <vt:lpstr>Azure Files</vt:lpstr>
      <vt:lpstr>PowerPoint Presentation</vt:lpstr>
      <vt:lpstr>Modèle de déploiement de « Azure Backup » </vt:lpstr>
      <vt:lpstr>Overview of Azure Storage</vt:lpstr>
      <vt:lpstr>Overview of Azure Storage</vt:lpstr>
      <vt:lpstr>Overview of Azure Storage</vt:lpstr>
      <vt:lpstr>Overview of Azure Storage</vt:lpstr>
      <vt:lpstr>Overview of Azure Storage</vt:lpstr>
      <vt:lpstr>Overview of Azure Storage</vt:lpstr>
      <vt:lpstr>Overview of Azure Storage</vt:lpstr>
      <vt:lpstr>Overview of Azure Storage</vt:lpstr>
      <vt:lpstr>Storage Services</vt:lpstr>
      <vt:lpstr>Storage Services</vt:lpstr>
      <vt:lpstr>Storage Services</vt:lpstr>
      <vt:lpstr>Storage Services</vt:lpstr>
      <vt:lpstr>Storage Services</vt:lpstr>
      <vt:lpstr>Storage Services</vt:lpstr>
      <vt:lpstr>Storage Services</vt:lpstr>
      <vt:lpstr>Storage Services</vt:lpstr>
      <vt:lpstr>Storage Services</vt:lpstr>
      <vt:lpstr>Storage Services</vt:lpstr>
      <vt:lpstr>Storage Services</vt:lpstr>
      <vt:lpstr>Securing and Managing Storage</vt:lpstr>
      <vt:lpstr>Securing and Managing Storage</vt:lpstr>
      <vt:lpstr>Securing and Managing Storage</vt:lpstr>
      <vt:lpstr>Securing and Managing Storage</vt:lpstr>
      <vt:lpstr>Securing and Managing Storage</vt:lpstr>
      <vt:lpstr>Securing and Managing Storage</vt:lpstr>
      <vt:lpstr>Securing and Managing Storage</vt:lpstr>
      <vt:lpstr>Securing and Managing Storage</vt:lpstr>
      <vt:lpstr>Securing and Managing Storage</vt:lpstr>
      <vt:lpstr>Storing and Accessing Data</vt:lpstr>
      <vt:lpstr>Storing and Accessing Data</vt:lpstr>
      <vt:lpstr>Storing and Accessing Data</vt:lpstr>
      <vt:lpstr>Storing and Accessing Data</vt:lpstr>
      <vt:lpstr>Monitoring Storage</vt:lpstr>
      <vt:lpstr>Monitoring Storage</vt:lpstr>
      <vt:lpstr>Monitoring Storage</vt:lpstr>
      <vt:lpstr>Monitoring Storage</vt:lpstr>
      <vt:lpstr>Monitoring Storage</vt:lpstr>
      <vt:lpstr>Monitoring Storage</vt:lpstr>
      <vt:lpstr>Monitoring Storage</vt:lpstr>
      <vt:lpstr>Monitoring Storage</vt:lpstr>
      <vt:lpstr> Module 3 :  Deploying and Managing Virtual Machines    </vt:lpstr>
      <vt:lpstr>Machines virtuelles dans Azure</vt:lpstr>
      <vt:lpstr>Les différentes séries de VM Azure en résumé</vt:lpstr>
      <vt:lpstr>PowerPoint Presentation</vt:lpstr>
      <vt:lpstr>PowerPoint Presentation</vt:lpstr>
      <vt:lpstr>Applications Windows Server supportées</vt:lpstr>
      <vt:lpstr>Systèmes invités supportés</vt:lpstr>
      <vt:lpstr>Images et disques</vt:lpstr>
      <vt:lpstr>Disques dans les machines virtuelles Azure</vt:lpstr>
      <vt:lpstr>SLA pour les VM Azure</vt:lpstr>
      <vt:lpstr>Groupe de disponibilité (Availability Set)</vt:lpstr>
      <vt:lpstr>Options pour améliorer la disponibilité dans Azure</vt:lpstr>
      <vt:lpstr>VM Scale Set</vt:lpstr>
      <vt:lpstr>Introduction to Virtual Machines</vt:lpstr>
      <vt:lpstr>Introduction to Virtual Machines</vt:lpstr>
      <vt:lpstr>Introduction to Virtual Machines</vt:lpstr>
      <vt:lpstr>Introduction to Virtual Machines</vt:lpstr>
      <vt:lpstr>Introduction to Virtual Machines</vt:lpstr>
      <vt:lpstr>Creating Virtual Machines</vt:lpstr>
      <vt:lpstr>Creating Virtual Machines</vt:lpstr>
      <vt:lpstr>Creating Virtual Machines</vt:lpstr>
      <vt:lpstr>Creating Virtual Machines</vt:lpstr>
      <vt:lpstr>Creating Virtual Machines</vt:lpstr>
      <vt:lpstr>Creating Virtual Machines</vt:lpstr>
      <vt:lpstr>Deploying Virtual Machine Image</vt:lpstr>
      <vt:lpstr>Deploying Virtual Machine Image</vt:lpstr>
      <vt:lpstr>Deploying Virtual Machine Image</vt:lpstr>
      <vt:lpstr>Configuration Virtual Machines</vt:lpstr>
      <vt:lpstr>Configuration Virtual Machines</vt:lpstr>
      <vt:lpstr>Configuration Virtual Machines</vt:lpstr>
      <vt:lpstr>Configuration Virtual Machines</vt:lpstr>
      <vt:lpstr>Configuration Virtual Machines</vt:lpstr>
      <vt:lpstr>Configuration Virtual Machines</vt:lpstr>
      <vt:lpstr>Configuration Virtual Machines</vt:lpstr>
      <vt:lpstr>Configuring Availability and Extensibility</vt:lpstr>
      <vt:lpstr>Configuring Availability and Extensibility</vt:lpstr>
      <vt:lpstr>Configuring Availability and Extensibility</vt:lpstr>
      <vt:lpstr>Configuring Availability and Extensibility</vt:lpstr>
      <vt:lpstr>Configuring Availability and Extensibility</vt:lpstr>
      <vt:lpstr>Configuring Availability and Extensibility</vt:lpstr>
      <vt:lpstr>Configuring Availability and Extensibility</vt:lpstr>
      <vt:lpstr>Configuring Availability and Extensibility</vt:lpstr>
      <vt:lpstr>Configuring Availability and Extensibility</vt:lpstr>
      <vt:lpstr>Managing and Monitoring Virtual machines</vt:lpstr>
      <vt:lpstr>Managing and Monitoring Virtual machines</vt:lpstr>
      <vt:lpstr>Managing and Monitoring Virtual machines</vt:lpstr>
      <vt:lpstr>Managing and Monitoring Virtual machines</vt:lpstr>
      <vt:lpstr>Managing and Monitoring Virtual machines</vt:lpstr>
      <vt:lpstr> Module 4 :  Configuring and Managing Virtual Networks    </vt:lpstr>
      <vt:lpstr>Réseaux dans Azure</vt:lpstr>
      <vt:lpstr>Réseaux Virtuels dans Azure (VNet)</vt:lpstr>
      <vt:lpstr>Réseaux Virtuels dans Azure (Vnet) - suite</vt:lpstr>
      <vt:lpstr>IPv6 pour les VM Azure</vt:lpstr>
      <vt:lpstr>Résolution de noms dans VNet</vt:lpstr>
      <vt:lpstr>Adresses IP publiques dans Azure</vt:lpstr>
      <vt:lpstr>Network Security Group </vt:lpstr>
      <vt:lpstr> Administration simplifiée pour les NSG</vt:lpstr>
      <vt:lpstr>Service Tags dans les NSGs</vt:lpstr>
      <vt:lpstr>User Defined Routing</vt:lpstr>
      <vt:lpstr>Options de connexion aux réseaux virtuels Azure</vt:lpstr>
      <vt:lpstr>Connectivité P2S VPN Azure</vt:lpstr>
      <vt:lpstr>PowerPoint Presentation</vt:lpstr>
      <vt:lpstr>Connectivité réseau vers Azure – S2S VPN </vt:lpstr>
      <vt:lpstr>Les circuits ExpressRoute et peering</vt:lpstr>
      <vt:lpstr>Azure Virtual Networks</vt:lpstr>
      <vt:lpstr>Azure Virtual Networks</vt:lpstr>
      <vt:lpstr>Azure Virtual Networks</vt:lpstr>
      <vt:lpstr>Azure Virtual Networks</vt:lpstr>
      <vt:lpstr>Azure Virtual Networks</vt:lpstr>
      <vt:lpstr>Azure Virtual Networks</vt:lpstr>
      <vt:lpstr>Azure Virtual Networks</vt:lpstr>
      <vt:lpstr>Azure Virtual Networks</vt:lpstr>
      <vt:lpstr>Azure Virtual Networks</vt:lpstr>
      <vt:lpstr>Azure Virtual Networks</vt:lpstr>
      <vt:lpstr>Azure DNS</vt:lpstr>
      <vt:lpstr>Azure DNS</vt:lpstr>
      <vt:lpstr>Azure DNS</vt:lpstr>
      <vt:lpstr>Azure DNS</vt:lpstr>
      <vt:lpstr>Azure DNS</vt:lpstr>
      <vt:lpstr>Azure DNS</vt:lpstr>
      <vt:lpstr>Securing Virtual Network Resources</vt:lpstr>
      <vt:lpstr>Securing Virtual Network Resources</vt:lpstr>
      <vt:lpstr>Securing Virtual Network Resources</vt:lpstr>
      <vt:lpstr>Securing Virtual Network Resources</vt:lpstr>
      <vt:lpstr>Securing Virtual Network Resources</vt:lpstr>
      <vt:lpstr>Securing Virtual Network Resources</vt:lpstr>
      <vt:lpstr>Connecting Virtual Networks</vt:lpstr>
      <vt:lpstr>Connecting Virtual Networks</vt:lpstr>
      <vt:lpstr>Connecting Virtual Networks</vt:lpstr>
      <vt:lpstr>Connecting Virtual Networks</vt:lpstr>
      <vt:lpstr>Connecting Virtual Networks</vt:lpstr>
      <vt:lpstr>Connecting Virtual Networks</vt:lpstr>
      <vt:lpstr>Connecting Virtual Networks</vt:lpstr>
      <vt:lpstr>Connecting Virtual Networks</vt:lpstr>
      <vt:lpstr> Module 5 :  Managing Identities    </vt:lpstr>
      <vt:lpstr>Qu’est-ce qu’Azure Active Directory ?</vt:lpstr>
      <vt:lpstr>Azure Active Directory</vt:lpstr>
      <vt:lpstr>PaaS et SaaS en mode hybride                 3 approches </vt:lpstr>
      <vt:lpstr>L’identité publique comme point de contrôle</vt:lpstr>
      <vt:lpstr>PowerPoint Presentation</vt:lpstr>
      <vt:lpstr>Synchronisation avec SSO (fédération)</vt:lpstr>
      <vt:lpstr>PowerPoint Presentation</vt:lpstr>
      <vt:lpstr>Azure AD Pass-Through Authentication</vt:lpstr>
      <vt:lpstr>Azure AD Seamless SSO</vt:lpstr>
      <vt:lpstr>PowerPoint Presentation</vt:lpstr>
      <vt:lpstr>Les différents SKU d’Azure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Managing Azure Active Directory Objects</vt:lpstr>
      <vt:lpstr>Implementing and Managing Hybrid Identity</vt:lpstr>
      <vt:lpstr>Implementing and Managing Hybrid Identity</vt:lpstr>
      <vt:lpstr>Implementing and Managing Hybrid Identity</vt:lpstr>
      <vt:lpstr>Implementing and Managing Hybrid Identity</vt:lpstr>
      <vt:lpstr>Implementing and Managing Hybrid Identity</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 de France Azure Infra &amp; Apps</dc:title>
  <dc:creator>squasta@microsoft.com;Pierre.Chesne@microsoft.com</dc:creator>
  <cp:keywords/>
  <cp:lastModifiedBy>Pierre Chesne</cp:lastModifiedBy>
  <cp:revision>1687</cp:revision>
  <dcterms:created xsi:type="dcterms:W3CDTF">2012-04-23T20:43:52Z</dcterms:created>
  <dcterms:modified xsi:type="dcterms:W3CDTF">2019-05-21T04:32:52Z</dcterms:modified>
  <cp:category>Infrastructure, Cloud, IaaS, PaaS, CaaS et OaaBTF</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0x010100CDE2413C20F83645938E8FDC8C25763E</vt:lpwstr>
  </property>
  <property fmtid="{D5CDD505-2E9C-101B-9397-08002B2CF9AE}" pid="3" name="MSEBOMType">
    <vt:lpwstr>108;#Core|05beb4ab-2d6e-4242-b712-9db5fb09903e</vt:lpwstr>
  </property>
  <property fmtid="{D5CDD505-2E9C-101B-9397-08002B2CF9AE}" pid="4" name="Business Scenarios">
    <vt:lpwstr>19;#Data Center Services|140bee61-48ae-49d1-af89-d3c23160342c</vt:lpwstr>
  </property>
  <property fmtid="{D5CDD505-2E9C-101B-9397-08002B2CF9AE}" pid="5" name="Primary Products">
    <vt:lpwstr>67;#Data Center Services|6bd7626a-0259-4fb2-a3e6-5abe11927908</vt:lpwstr>
  </property>
  <property fmtid="{D5CDD505-2E9C-101B-9397-08002B2CF9AE}" pid="6" name="MSEPhase">
    <vt:lpwstr>106;#Qualify 10%|de3394e2-35c4-43bb-b79e-755ad074b041</vt:lpwstr>
  </property>
  <property fmtid="{D5CDD505-2E9C-101B-9397-08002B2CF9AE}" pid="7" name="Priority Areas">
    <vt:lpwstr>18;#Data Center|57009ef1-82e3-475d-8b08-7e7d4d9eec57</vt:lpwstr>
  </property>
  <property fmtid="{D5CDD505-2E9C-101B-9397-08002B2CF9AE}" pid="8" name="Order">
    <vt:r8>3400</vt:r8>
  </property>
  <property fmtid="{D5CDD505-2E9C-101B-9397-08002B2CF9AE}" pid="9" name="PriorityAreaTags">
    <vt:lpwstr/>
  </property>
  <property fmtid="{D5CDD505-2E9C-101B-9397-08002B2CF9AE}" pid="10" name="TaxKeyword">
    <vt:lpwstr/>
  </property>
  <property fmtid="{D5CDD505-2E9C-101B-9397-08002B2CF9AE}" pid="11" name="MCSSolution">
    <vt:lpwstr/>
  </property>
  <property fmtid="{D5CDD505-2E9C-101B-9397-08002B2CF9AE}" pid="12" name="Language">
    <vt:lpwstr>384;#English|1be6c875-9f9d-48e5-a1c3-d5de48357c66</vt:lpwstr>
  </property>
  <property fmtid="{D5CDD505-2E9C-101B-9397-08002B2CF9AE}" pid="13" name="MCSOffering">
    <vt:lpwstr/>
  </property>
  <property fmtid="{D5CDD505-2E9C-101B-9397-08002B2CF9AE}" pid="14" name="_dlc_DocIdItemGuid">
    <vt:lpwstr>555a3d8a-b3ba-40b1-98c6-2d0522f3a4a3</vt:lpwstr>
  </property>
  <property fmtid="{D5CDD505-2E9C-101B-9397-08002B2CF9AE}" pid="15" name="Audience1">
    <vt:lpwstr/>
  </property>
  <property fmtid="{D5CDD505-2E9C-101B-9397-08002B2CF9AE}" pid="16" name="ContentType1">
    <vt:lpwstr>14;#Document|64c15061-4ecf-4866-9082-c78643db035d</vt:lpwstr>
  </property>
  <property fmtid="{D5CDD505-2E9C-101B-9397-08002B2CF9AE}" pid="17" name="ItemTypeTag">
    <vt:lpwstr/>
  </property>
  <property fmtid="{D5CDD505-2E9C-101B-9397-08002B2CF9AE}" pid="18" name="Account">
    <vt:lpwstr>15;#Microsoft|d841e977-0b57-4f5c-bd13-db9e556048b6</vt:lpwstr>
  </property>
  <property fmtid="{D5CDD505-2E9C-101B-9397-08002B2CF9AE}" pid="19" name="Division">
    <vt:lpwstr/>
  </property>
  <property fmtid="{D5CDD505-2E9C-101B-9397-08002B2CF9AE}" pid="20" name="Audiences">
    <vt:lpwstr/>
  </property>
  <property fmtid="{D5CDD505-2E9C-101B-9397-08002B2CF9AE}" pid="21" name="Region">
    <vt:lpwstr/>
  </property>
  <property fmtid="{D5CDD505-2E9C-101B-9397-08002B2CF9AE}" pid="22" name="Confidentiality">
    <vt:lpwstr>216;#customer ready|8986c41d-21c5-4f8f-8a12-ea4625b46858</vt:lpwstr>
  </property>
  <property fmtid="{D5CDD505-2E9C-101B-9397-08002B2CF9AE}" pid="23" name="Industries">
    <vt:lpwstr/>
  </property>
  <property fmtid="{D5CDD505-2E9C-101B-9397-08002B2CF9AE}" pid="24" name="Roles">
    <vt:lpwstr/>
  </property>
  <property fmtid="{D5CDD505-2E9C-101B-9397-08002B2CF9AE}" pid="25" name="SMSGDomain">
    <vt:lpwstr>156;#Server and Tools Business|6783548d-8609-4f97-be4a-4ca2616905a6</vt:lpwstr>
  </property>
  <property fmtid="{D5CDD505-2E9C-101B-9397-08002B2CF9AE}" pid="26" name="Competitors">
    <vt:lpwstr/>
  </property>
  <property fmtid="{D5CDD505-2E9C-101B-9397-08002B2CF9AE}" pid="27" name="BusinessArchitecture">
    <vt:lpwstr>158;#Device Security ＆ Management|701e0c80-984c-44e2-89f8-d7dc1b68e02b;#109;#consumerization of IT|a9d127ea-c2de-4570-8af4-adcaf619ddf6</vt:lpwstr>
  </property>
  <property fmtid="{D5CDD505-2E9C-101B-9397-08002B2CF9AE}" pid="28" name="Products">
    <vt:lpwstr>2262;#Microsoft Windows Server 2003|0d02efdb-60f0-4d05-b3c7-8e6676ac778e</vt:lpwstr>
  </property>
  <property fmtid="{D5CDD505-2E9C-101B-9397-08002B2CF9AE}" pid="29" name="Segments">
    <vt:lpwstr/>
  </property>
  <property fmtid="{D5CDD505-2E9C-101B-9397-08002B2CF9AE}" pid="30" name="ActivitiesAndPrograms">
    <vt:lpwstr>2088;#end of sale|eab115a1-633d-4eac-91a8-9df4071180a9</vt:lpwstr>
  </property>
  <property fmtid="{D5CDD505-2E9C-101B-9397-08002B2CF9AE}" pid="31" name="Partners">
    <vt:lpwstr/>
  </property>
  <property fmtid="{D5CDD505-2E9C-101B-9397-08002B2CF9AE}" pid="32" name="Groups">
    <vt:lpwstr>160;#Windows Server and Management Marketing|ec7aef82-469a-47dc-9ac7-2821a36193b3</vt:lpwstr>
  </property>
  <property fmtid="{D5CDD505-2E9C-101B-9397-08002B2CF9AE}" pid="33" name="Topics">
    <vt:lpwstr/>
  </property>
  <property fmtid="{D5CDD505-2E9C-101B-9397-08002B2CF9AE}" pid="34" name="_dlc_policyId">
    <vt:lpwstr/>
  </property>
  <property fmtid="{D5CDD505-2E9C-101B-9397-08002B2CF9AE}" pid="35" name="ItemRetentionFormula">
    <vt:lpwstr/>
  </property>
  <property fmtid="{D5CDD505-2E9C-101B-9397-08002B2CF9AE}" pid="36" name="ItemType">
    <vt:lpwstr>1449;#Enterprise Campaign-in-a-Box|5be44a56-7d97-49d9-a0b1-5644a599714f</vt:lpwstr>
  </property>
  <property fmtid="{D5CDD505-2E9C-101B-9397-08002B2CF9AE}" pid="37" name="WorkflowChangePath">
    <vt:lpwstr>b015aa7d-dcd3-45fa-9f16-f621f50b596a,3;b015aa7d-dcd3-45fa-9f16-f621f50b596a,3;b015aa7d-dcd3-45fa-9f16-f621f50b596a,3;</vt:lpwstr>
  </property>
  <property fmtid="{D5CDD505-2E9C-101B-9397-08002B2CF9AE}" pid="38" name="Languages">
    <vt:lpwstr/>
  </property>
  <property fmtid="{D5CDD505-2E9C-101B-9397-08002B2CF9AE}" pid="39" name="p1cd454bacc149bfbcfd764edd279de7">
    <vt:lpwstr/>
  </property>
  <property fmtid="{D5CDD505-2E9C-101B-9397-08002B2CF9AE}" pid="40" name="b1337ea954344dcfb0425a10eee4daa8">
    <vt:lpwstr/>
  </property>
  <property fmtid="{D5CDD505-2E9C-101B-9397-08002B2CF9AE}" pid="41" name="j4d667fb28274e85b2214f6e751c8d1f">
    <vt:lpwstr/>
  </property>
  <property fmtid="{D5CDD505-2E9C-101B-9397-08002B2CF9AE}" pid="42" name="m6d26e40ac264097a006193f92232ece">
    <vt:lpwstr/>
  </property>
  <property fmtid="{D5CDD505-2E9C-101B-9397-08002B2CF9AE}" pid="43" name="SMSGTags">
    <vt:lpwstr/>
  </property>
  <property fmtid="{D5CDD505-2E9C-101B-9397-08002B2CF9AE}" pid="44" name="j031aa32f4154c8c9a646efae715ebde">
    <vt:lpwstr/>
  </property>
  <property fmtid="{D5CDD505-2E9C-101B-9397-08002B2CF9AE}" pid="45" name="EnterpriseDomainTags">
    <vt:lpwstr>364;#enterprise campaign in a box|39675275-15e7-44be-8b31-69c9953e6a39;#445;#Enterprise and Partner Group|b6e10940-8c6c-40cf-9dc4-c224c7da837a;#2492;#Platform Campaign|6c56f4b5-bd22-4a5d-9efb-c2ca283344ea;#2723;#Infrastructure Management|66185303-e90d-44c</vt:lpwstr>
  </property>
  <property fmtid="{D5CDD505-2E9C-101B-9397-08002B2CF9AE}" pid="46" name="l311460e3fdf46688abc31ddb7bdc05a">
    <vt:lpwstr/>
  </property>
  <property fmtid="{D5CDD505-2E9C-101B-9397-08002B2CF9AE}" pid="47" name="_docset_NoMedatataSyncRequired">
    <vt:lpwstr>False</vt:lpwstr>
  </property>
  <property fmtid="{D5CDD505-2E9C-101B-9397-08002B2CF9AE}" pid="48" name="messageframeworktype">
    <vt:lpwstr/>
  </property>
  <property fmtid="{D5CDD505-2E9C-101B-9397-08002B2CF9AE}" pid="49" name="TechnicalLevel">
    <vt:lpwstr/>
  </property>
  <property fmtid="{D5CDD505-2E9C-101B-9397-08002B2CF9AE}" pid="50" name="LearningOrganization">
    <vt:lpwstr/>
  </property>
  <property fmtid="{D5CDD505-2E9C-101B-9397-08002B2CF9AE}" pid="51" name="LearningDeliveryMethod">
    <vt:lpwstr/>
  </property>
  <property fmtid="{D5CDD505-2E9C-101B-9397-08002B2CF9AE}" pid="52" name="LastUpdatedByBatchTagging">
    <vt:bool>true</vt:bool>
  </property>
  <property fmtid="{D5CDD505-2E9C-101B-9397-08002B2CF9AE}" pid="53" name="MSIP_Label_f42aa342-8706-4288-bd11-ebb85995028c_Enabled">
    <vt:lpwstr>True</vt:lpwstr>
  </property>
  <property fmtid="{D5CDD505-2E9C-101B-9397-08002B2CF9AE}" pid="54" name="MSIP_Label_f42aa342-8706-4288-bd11-ebb85995028c_SiteId">
    <vt:lpwstr>72f988bf-86f1-41af-91ab-2d7cd011db47</vt:lpwstr>
  </property>
  <property fmtid="{D5CDD505-2E9C-101B-9397-08002B2CF9AE}" pid="55" name="MSIP_Label_f42aa342-8706-4288-bd11-ebb85995028c_Owner">
    <vt:lpwstr>squasta@microsoft.com</vt:lpwstr>
  </property>
  <property fmtid="{D5CDD505-2E9C-101B-9397-08002B2CF9AE}" pid="56" name="MSIP_Label_f42aa342-8706-4288-bd11-ebb85995028c_SetDate">
    <vt:lpwstr>2018-07-02T11:04:30.4329612Z</vt:lpwstr>
  </property>
  <property fmtid="{D5CDD505-2E9C-101B-9397-08002B2CF9AE}" pid="57" name="MSIP_Label_f42aa342-8706-4288-bd11-ebb85995028c_Name">
    <vt:lpwstr>General</vt:lpwstr>
  </property>
  <property fmtid="{D5CDD505-2E9C-101B-9397-08002B2CF9AE}" pid="58" name="MSIP_Label_f42aa342-8706-4288-bd11-ebb85995028c_Application">
    <vt:lpwstr>Microsoft Azure Information Protection</vt:lpwstr>
  </property>
  <property fmtid="{D5CDD505-2E9C-101B-9397-08002B2CF9AE}" pid="59" name="MSIP_Label_f42aa342-8706-4288-bd11-ebb85995028c_Extended_MSFT_Method">
    <vt:lpwstr>Automatic</vt:lpwstr>
  </property>
  <property fmtid="{D5CDD505-2E9C-101B-9397-08002B2CF9AE}" pid="60" name="Sensitivity">
    <vt:lpwstr>General</vt:lpwstr>
  </property>
</Properties>
</file>